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48" r:id="rId2"/>
  </p:sldMasterIdLst>
  <p:notesMasterIdLst>
    <p:notesMasterId r:id="rId60"/>
  </p:notesMasterIdLst>
  <p:handoutMasterIdLst>
    <p:handoutMasterId r:id="rId61"/>
  </p:handoutMasterIdLst>
  <p:sldIdLst>
    <p:sldId id="1619" r:id="rId3"/>
    <p:sldId id="1588" r:id="rId4"/>
    <p:sldId id="1674" r:id="rId5"/>
    <p:sldId id="1675" r:id="rId6"/>
    <p:sldId id="1690" r:id="rId7"/>
    <p:sldId id="1673" r:id="rId8"/>
    <p:sldId id="1635" r:id="rId9"/>
    <p:sldId id="1670" r:id="rId10"/>
    <p:sldId id="1676" r:id="rId11"/>
    <p:sldId id="1622" r:id="rId12"/>
    <p:sldId id="1628" r:id="rId13"/>
    <p:sldId id="1624" r:id="rId14"/>
    <p:sldId id="1627" r:id="rId15"/>
    <p:sldId id="1625" r:id="rId16"/>
    <p:sldId id="1645" r:id="rId17"/>
    <p:sldId id="1558" r:id="rId18"/>
    <p:sldId id="1648" r:id="rId19"/>
    <p:sldId id="499" r:id="rId20"/>
    <p:sldId id="1650" r:id="rId21"/>
    <p:sldId id="523" r:id="rId22"/>
    <p:sldId id="1677" r:id="rId23"/>
    <p:sldId id="1671" r:id="rId24"/>
    <p:sldId id="529" r:id="rId25"/>
    <p:sldId id="1590" r:id="rId26"/>
    <p:sldId id="1591" r:id="rId27"/>
    <p:sldId id="1639" r:id="rId28"/>
    <p:sldId id="1623" r:id="rId29"/>
    <p:sldId id="1707" r:id="rId30"/>
    <p:sldId id="1672" r:id="rId31"/>
    <p:sldId id="1599" r:id="rId32"/>
    <p:sldId id="508" r:id="rId33"/>
    <p:sldId id="1602" r:id="rId34"/>
    <p:sldId id="1683" r:id="rId35"/>
    <p:sldId id="1615" r:id="rId36"/>
    <p:sldId id="1604" r:id="rId37"/>
    <p:sldId id="527" r:id="rId38"/>
    <p:sldId id="1564" r:id="rId39"/>
    <p:sldId id="1706" r:id="rId40"/>
    <p:sldId id="1597" r:id="rId41"/>
    <p:sldId id="1596" r:id="rId42"/>
    <p:sldId id="525" r:id="rId43"/>
    <p:sldId id="1600" r:id="rId44"/>
    <p:sldId id="528" r:id="rId45"/>
    <p:sldId id="1654" r:id="rId46"/>
    <p:sldId id="1652" r:id="rId47"/>
    <p:sldId id="524" r:id="rId48"/>
    <p:sldId id="1607" r:id="rId49"/>
    <p:sldId id="1612" r:id="rId50"/>
    <p:sldId id="1613" r:id="rId51"/>
    <p:sldId id="1713" r:id="rId52"/>
    <p:sldId id="1655" r:id="rId53"/>
    <p:sldId id="1601" r:id="rId54"/>
    <p:sldId id="1678" r:id="rId55"/>
    <p:sldId id="1620" r:id="rId56"/>
    <p:sldId id="1704" r:id="rId57"/>
    <p:sldId id="1565" r:id="rId58"/>
    <p:sldId id="1711"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393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75E"/>
    <a:srgbClr val="C7B196"/>
    <a:srgbClr val="FF7000"/>
    <a:srgbClr val="00FF00"/>
    <a:srgbClr val="660066"/>
    <a:srgbClr val="306C8D"/>
    <a:srgbClr val="CC00FF"/>
    <a:srgbClr val="F47F33"/>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73212" autoAdjust="0"/>
  </p:normalViewPr>
  <p:slideViewPr>
    <p:cSldViewPr snapToGrid="0">
      <p:cViewPr varScale="1">
        <p:scale>
          <a:sx n="81" d="100"/>
          <a:sy n="81" d="100"/>
        </p:scale>
        <p:origin x="1188" y="60"/>
      </p:cViewPr>
      <p:guideLst>
        <p:guide orient="horz" pos="2092"/>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6158"/>
    </p:cViewPr>
  </p:sorterViewPr>
  <p:notesViewPr>
    <p:cSldViewPr snapToGrid="0">
      <p:cViewPr>
        <p:scale>
          <a:sx n="200" d="100"/>
          <a:sy n="200" d="100"/>
        </p:scale>
        <p:origin x="576" y="-57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02T21:43:30.552" idx="13930">
    <p:pos x="10" y="10"/>
    <p:text>Hope you had time to read those 5-6 pages of enoch information on that calendar - we may need that info for tomorrow - I emailed friday night.  I did correct slide 24 ,,, so this copy is the final one.</p:text>
    <p:extLst>
      <p:ext uri="{C676402C-5697-4E1C-873F-D02D1690AC5C}">
        <p15:threadingInfo xmlns:p15="http://schemas.microsoft.com/office/powerpoint/2012/main" timeZoneBias="420"/>
      </p:ext>
    </p:extLst>
  </p:cm>
  <p:cm authorId="1" dt="2023-06-02T21:50:02.400" idx="13931">
    <p:pos x="10" y="106"/>
    <p:text>slides 36-40 are from the website "Torah is Light -- just like those calendar pages.  I just noticed that.</p:text>
    <p:extLst>
      <p:ext uri="{C676402C-5697-4E1C-873F-D02D1690AC5C}">
        <p15:threadingInfo xmlns:p15="http://schemas.microsoft.com/office/powerpoint/2012/main" timeZoneBias="420">
          <p15:parentCm authorId="1" idx="13930"/>
        </p15:threadingInfo>
      </p:ext>
    </p:extLst>
  </p:cm>
  <p:cm authorId="1" dt="2023-06-02T21:50:02.415" idx="13932">
    <p:pos x="10" y="202"/>
    <p:text>slides 36-40 are from the website "Torah is Light -- just like those calendar pages.  I just noticed that.</p:text>
    <p:extLst>
      <p:ext uri="{C676402C-5697-4E1C-873F-D02D1690AC5C}">
        <p15:threadingInfo xmlns:p15="http://schemas.microsoft.com/office/powerpoint/2012/main" timeZoneBias="420">
          <p15:parentCm authorId="1" idx="13930"/>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6-02T21:34:13.494" idx="13927">
    <p:pos x="1682" y="2523"/>
    <p:text>I removed that this was Yah's feasts.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6-02T21:42:08.334" idx="13933">
    <p:pos x="10" y="10"/>
    <p:text>exchanaged the turquoise highlight for yellow - a lot easier to read on my small screen - and on the next slide as well.  i just may read all of these two slides, as this ppt is shorter than most - and hopefully give the impression this is a bunch of nonsense.</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6-02T21:57:17.872" idx="13934">
    <p:pos x="10" y="10"/>
    <p:text>added this box in a larger font, as you used this last week with Maria.</p:text>
    <p:extLst>
      <p:ext uri="{C676402C-5697-4E1C-873F-D02D1690AC5C}">
        <p15:threadingInfo xmlns:p15="http://schemas.microsoft.com/office/powerpoint/2012/main" timeZoneBias="420"/>
      </p:ext>
    </p:extLst>
  </p:cm>
  <p:cm authorId="1" dt="2023-06-02T22:00:08.713" idx="13935">
    <p:pos x="10" y="106"/>
    <p:text>fixed the animation too.</p:text>
    <p:extLst>
      <p:ext uri="{C676402C-5697-4E1C-873F-D02D1690AC5C}">
        <p15:threadingInfo xmlns:p15="http://schemas.microsoft.com/office/powerpoint/2012/main" timeZoneBias="420">
          <p15:parentCm authorId="1" idx="1393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6-02T21:35:58.762" idx="13928">
    <p:pos x="10" y="10"/>
    <p:text>added sunshines to 44 &amp; 45 - as you did so well teaching these with Maria last week.</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3-06-02T21:35:42.495" idx="13929">
    <p:pos x="10" y="10"/>
    <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6-02T21:37:14.447" idx="13936">
    <p:pos x="7342" y="3246"/>
    <p:text>I'll mention that we would like to address the mul.apiin tablets at some time.</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22E000-BCE1-4912-9C76-1CA44A80EF45}" type="datetimeFigureOut">
              <a:rPr lang="en-CA" smtClean="0"/>
              <a:t>2023-06-04</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F47B685-2F9D-43D5-A997-14034A1F6746}" type="slidenum">
              <a:rPr lang="en-CA" smtClean="0"/>
              <a:t>‹#›</a:t>
            </a:fld>
            <a:endParaRPr lang="en-CA"/>
          </a:p>
        </p:txBody>
      </p:sp>
    </p:spTree>
    <p:extLst>
      <p:ext uri="{BB962C8B-B14F-4D97-AF65-F5344CB8AC3E}">
        <p14:creationId xmlns:p14="http://schemas.microsoft.com/office/powerpoint/2010/main" val="33756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9D1B53-2D87-4889-8F76-063739610D59}" type="datetimeFigureOut">
              <a:rPr lang="en-US" smtClean="0"/>
              <a:t>6/4/2023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2E15C0-CF59-419F-9B89-19F8A8FE9E6C}" type="slidenum">
              <a:rPr lang="en-US" smtClean="0"/>
              <a:t>‹#›</a:t>
            </a:fld>
            <a:endParaRPr lang="en-US"/>
          </a:p>
        </p:txBody>
      </p:sp>
    </p:spTree>
    <p:extLst>
      <p:ext uri="{BB962C8B-B14F-4D97-AF65-F5344CB8AC3E}">
        <p14:creationId xmlns:p14="http://schemas.microsoft.com/office/powerpoint/2010/main" val="307725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Taught June 3/23 by Charlene &amp; Tim: 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hr</a:t>
            </a:r>
            <a:r>
              <a:rPr lang="en-US" sz="1800" dirty="0">
                <a:effectLst/>
                <a:latin typeface="Calibri" panose="020F0502020204030204" pitchFamily="34" charset="0"/>
                <a:ea typeface="Calibri" panose="020F0502020204030204" pitchFamily="34" charset="0"/>
                <a:cs typeface="Times New Roman" panose="02020603050405020304" pitchFamily="18" charset="0"/>
              </a:rPr>
              <a:t> 45 min with exposure of many counterfeit calendars.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5.13   John 7 Pt 5 “Are Intercalation Calendars” part of Covenant”  website: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5.13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US" sz="1800" dirty="0">
                <a:effectLst/>
                <a:latin typeface="Calibri" panose="020F0502020204030204" pitchFamily="34" charset="0"/>
                <a:ea typeface="Calibri" panose="020F0502020204030204" pitchFamily="34" charset="0"/>
                <a:cs typeface="Times New Roman" panose="02020603050405020304" pitchFamily="18" charset="0"/>
              </a:rPr>
              <a:t> launched on: </a:t>
            </a:r>
          </a:p>
          <a:p>
            <a:endParaRPr lang="en-US" dirty="0"/>
          </a:p>
          <a:p>
            <a:r>
              <a:rPr lang="en-US" dirty="0"/>
              <a:t>Blurb:  Part 4 of this series demonstrated that when the “waiting days” are added to the end of month 6, and the 7</a:t>
            </a:r>
            <a:r>
              <a:rPr lang="en-US" baseline="30000" dirty="0"/>
              <a:t>th</a:t>
            </a:r>
            <a:r>
              <a:rPr lang="en-US" dirty="0"/>
              <a:t> month begins the day after the fall equinox, this moves the Sukkot dates forward a full 7 days.  As a result, the 1</a:t>
            </a:r>
            <a:r>
              <a:rPr lang="en-US" baseline="30000" dirty="0"/>
              <a:t>st</a:t>
            </a:r>
            <a:r>
              <a:rPr lang="en-US" dirty="0"/>
              <a:t> day of the “re-calculated” Sukkot Sabbath precedes the 1</a:t>
            </a:r>
            <a:r>
              <a:rPr lang="en-US" baseline="30000" dirty="0"/>
              <a:t>st</a:t>
            </a:r>
            <a:r>
              <a:rPr lang="en-US" dirty="0"/>
              <a:t> Lunar Sukkot sabbath by only 2 days.  Yes, Yahusha does “go up” to the lunar feast at the middle of the week, but now it also appears that He is also attending an alternate Sukkot festival as well.  Both Sukkot festivals cannot be correct, so why does it seem that Yahusha is supporting both of them?  Is there something else going on that we are overlooking?  The Lunar Sukkot is part of a calendar that uses the moon and intercalation.  Covenant Calendar does not use the moon to dictate any part of calendar counting, but … will we find that the Torah Covenant Calendar should be using intercalation and still be part of everlasting covenant?  “Come and See” if this teaching answers some of these questions.  Shalom! </a:t>
            </a:r>
          </a:p>
        </p:txBody>
      </p:sp>
      <p:sp>
        <p:nvSpPr>
          <p:cNvPr id="4" name="Slide Number Placeholder 3"/>
          <p:cNvSpPr>
            <a:spLocks noGrp="1"/>
          </p:cNvSpPr>
          <p:nvPr>
            <p:ph type="sldNum" sz="quarter" idx="10"/>
          </p:nvPr>
        </p:nvSpPr>
        <p:spPr/>
        <p:txBody>
          <a:bodyPr/>
          <a:lstStyle/>
          <a:p>
            <a:fld id="{212E15C0-CF59-419F-9B89-19F8A8FE9E6C}" type="slidenum">
              <a:rPr lang="en-US" smtClean="0"/>
              <a:t>1</a:t>
            </a:fld>
            <a:endParaRPr lang="en-US"/>
          </a:p>
        </p:txBody>
      </p:sp>
    </p:spTree>
    <p:extLst>
      <p:ext uri="{BB962C8B-B14F-4D97-AF65-F5344CB8AC3E}">
        <p14:creationId xmlns:p14="http://schemas.microsoft.com/office/powerpoint/2010/main" val="77253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14</a:t>
            </a:fld>
            <a:endParaRPr lang="en-US"/>
          </a:p>
        </p:txBody>
      </p:sp>
    </p:spTree>
    <p:extLst>
      <p:ext uri="{BB962C8B-B14F-4D97-AF65-F5344CB8AC3E}">
        <p14:creationId xmlns:p14="http://schemas.microsoft.com/office/powerpoint/2010/main" val="354903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15</a:t>
            </a:fld>
            <a:endParaRPr lang="en-US"/>
          </a:p>
        </p:txBody>
      </p:sp>
    </p:spTree>
    <p:extLst>
      <p:ext uri="{BB962C8B-B14F-4D97-AF65-F5344CB8AC3E}">
        <p14:creationId xmlns:p14="http://schemas.microsoft.com/office/powerpoint/2010/main" val="305475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16</a:t>
            </a:fld>
            <a:endParaRPr lang="en-US"/>
          </a:p>
        </p:txBody>
      </p:sp>
    </p:spTree>
    <p:extLst>
      <p:ext uri="{BB962C8B-B14F-4D97-AF65-F5344CB8AC3E}">
        <p14:creationId xmlns:p14="http://schemas.microsoft.com/office/powerpoint/2010/main" val="79671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12772-A003-4BB8-B9DF-C9922AA1CCAC}"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3121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EBA08-1F6D-45F1-9812-C1F29B33CE75}"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47945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76617-5046-4D5F-8ED5-B376E15F9F61}"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53756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Entrance with Oval Border">
    <p:bg>
      <p:bgPr>
        <a:gradFill rotWithShape="1">
          <a:gsLst>
            <a:gs pos="0">
              <a:srgbClr val="EBEAEA"/>
            </a:gs>
            <a:gs pos="50000">
              <a:srgbClr val="E4E3E3"/>
            </a:gs>
            <a:gs pos="100000">
              <a:srgbClr val="BCBBBB"/>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A3745-A317-47C7-A622-5F694A86DCC5}" type="datetime1">
              <a:rPr lang="en-US" smtClean="0"/>
              <a:t>6/4/2023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
        <p:nvSpPr>
          <p:cNvPr id="6" name="Picture Placeholder 5"/>
          <p:cNvSpPr>
            <a:spLocks noGrp="1"/>
          </p:cNvSpPr>
          <p:nvPr>
            <p:ph type="pic" sz="quarter" idx="13"/>
          </p:nvPr>
        </p:nvSpPr>
        <p:spPr>
          <a:xfrm>
            <a:off x="1273098" y="535259"/>
            <a:ext cx="9645805" cy="5787483"/>
          </a:xfrm>
          <a:effectLst>
            <a:glow rad="139700">
              <a:srgbClr val="FFFFFF">
                <a:alpha val="40000"/>
              </a:srgbClr>
            </a:glow>
          </a:effectLst>
        </p:spPr>
        <p:txBody>
          <a:bodyPr/>
          <a:lstStyle>
            <a:lvl1pPr marL="0" indent="0" algn="ctr">
              <a:buNone/>
              <a:defRPr/>
            </a:lvl1pPr>
          </a:lstStyle>
          <a:p>
            <a:r>
              <a:rPr lang="en-US"/>
              <a:t>Click icon to add picture</a:t>
            </a:r>
          </a:p>
        </p:txBody>
      </p:sp>
      <p:sp>
        <p:nvSpPr>
          <p:cNvPr id="22" name="glow1"/>
          <p:cNvSpPr>
            <a:spLocks noGrp="1" noChangeAspect="1"/>
          </p:cNvSpPr>
          <p:nvPr>
            <p:ph type="body" sz="quarter" idx="14" hasCustomPrompt="1"/>
          </p:nvPr>
        </p:nvSpPr>
        <p:spPr>
          <a:xfrm>
            <a:off x="104955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3" name="glow2"/>
          <p:cNvSpPr>
            <a:spLocks noGrp="1" noChangeAspect="1"/>
          </p:cNvSpPr>
          <p:nvPr>
            <p:ph type="body" sz="quarter" idx="15" hasCustomPrompt="1"/>
          </p:nvPr>
        </p:nvSpPr>
        <p:spPr>
          <a:xfrm>
            <a:off x="3455949"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4" name="glow3"/>
          <p:cNvSpPr>
            <a:spLocks noGrp="1" noChangeAspect="1"/>
          </p:cNvSpPr>
          <p:nvPr>
            <p:ph type="body" sz="quarter" idx="16" hasCustomPrompt="1"/>
          </p:nvPr>
        </p:nvSpPr>
        <p:spPr>
          <a:xfrm>
            <a:off x="586234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5" name="glow4"/>
          <p:cNvSpPr>
            <a:spLocks noGrp="1" noChangeAspect="1"/>
          </p:cNvSpPr>
          <p:nvPr>
            <p:ph type="body" sz="quarter" idx="17" hasCustomPrompt="1"/>
          </p:nvPr>
        </p:nvSpPr>
        <p:spPr>
          <a:xfrm>
            <a:off x="8278851"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6" name="glow5"/>
          <p:cNvSpPr>
            <a:spLocks noGrp="1" noChangeAspect="1"/>
          </p:cNvSpPr>
          <p:nvPr>
            <p:ph type="body" sz="quarter" idx="18" hasCustomPrompt="1"/>
          </p:nvPr>
        </p:nvSpPr>
        <p:spPr>
          <a:xfrm>
            <a:off x="10690303"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7" name="glow6"/>
          <p:cNvSpPr>
            <a:spLocks noGrp="1" noChangeAspect="1"/>
          </p:cNvSpPr>
          <p:nvPr>
            <p:ph type="body" sz="quarter" idx="19" hasCustomPrompt="1"/>
          </p:nvPr>
        </p:nvSpPr>
        <p:spPr>
          <a:xfrm>
            <a:off x="1069030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8" name="glow7"/>
          <p:cNvSpPr>
            <a:spLocks noGrp="1" noChangeAspect="1"/>
          </p:cNvSpPr>
          <p:nvPr>
            <p:ph type="body" sz="quarter" idx="20" hasCustomPrompt="1"/>
          </p:nvPr>
        </p:nvSpPr>
        <p:spPr>
          <a:xfrm>
            <a:off x="1069030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9" name="glow8"/>
          <p:cNvSpPr>
            <a:spLocks noGrp="1" noChangeAspect="1"/>
          </p:cNvSpPr>
          <p:nvPr>
            <p:ph type="body" sz="quarter" idx="21" hasCustomPrompt="1"/>
          </p:nvPr>
        </p:nvSpPr>
        <p:spPr>
          <a:xfrm>
            <a:off x="1069030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0" name="glow9"/>
          <p:cNvSpPr>
            <a:spLocks noGrp="1" noChangeAspect="1"/>
          </p:cNvSpPr>
          <p:nvPr>
            <p:ph type="body" sz="quarter" idx="22" hasCustomPrompt="1"/>
          </p:nvPr>
        </p:nvSpPr>
        <p:spPr>
          <a:xfrm>
            <a:off x="827725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1" name="glow10"/>
          <p:cNvSpPr>
            <a:spLocks noGrp="1" noChangeAspect="1"/>
          </p:cNvSpPr>
          <p:nvPr>
            <p:ph type="body" sz="quarter" idx="23" hasCustomPrompt="1"/>
          </p:nvPr>
        </p:nvSpPr>
        <p:spPr>
          <a:xfrm>
            <a:off x="5838928"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2" name="glow11"/>
          <p:cNvSpPr>
            <a:spLocks noGrp="1" noChangeAspect="1"/>
          </p:cNvSpPr>
          <p:nvPr>
            <p:ph type="body" sz="quarter" idx="24" hasCustomPrompt="1"/>
          </p:nvPr>
        </p:nvSpPr>
        <p:spPr>
          <a:xfrm>
            <a:off x="3455949"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3" name="glow12"/>
          <p:cNvSpPr>
            <a:spLocks noGrp="1" noChangeAspect="1"/>
          </p:cNvSpPr>
          <p:nvPr>
            <p:ph type="body" sz="quarter" idx="25" hasCustomPrompt="1"/>
          </p:nvPr>
        </p:nvSpPr>
        <p:spPr>
          <a:xfrm>
            <a:off x="102132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4" name="glow13"/>
          <p:cNvSpPr>
            <a:spLocks noGrp="1" noChangeAspect="1"/>
          </p:cNvSpPr>
          <p:nvPr>
            <p:ph type="body" sz="quarter" idx="26" hasCustomPrompt="1"/>
          </p:nvPr>
        </p:nvSpPr>
        <p:spPr>
          <a:xfrm>
            <a:off x="102132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5" name="glow14"/>
          <p:cNvSpPr>
            <a:spLocks noGrp="1" noChangeAspect="1"/>
          </p:cNvSpPr>
          <p:nvPr>
            <p:ph type="body" sz="quarter" idx="27" hasCustomPrompt="1"/>
          </p:nvPr>
        </p:nvSpPr>
        <p:spPr>
          <a:xfrm>
            <a:off x="102132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6" name="Rectangle 3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If you need to put the glowing ovals back on top after you change the picture, </a:t>
            </a:r>
            <a:r>
              <a:rPr lang="en-US" sz="1600" dirty="0">
                <a:solidFill>
                  <a:prstClr val="white">
                    <a:lumMod val="50000"/>
                  </a:prstClr>
                </a:solidFill>
                <a:latin typeface="Calibri Light" panose="020F0302020204030204" pitchFamily="34" charset="0"/>
                <a:cs typeface="Calibri" panose="020F0502020204030204" pitchFamily="34" charset="0"/>
              </a:rPr>
              <a:t>click</a:t>
            </a:r>
            <a:r>
              <a:rPr lang="en-US" sz="1600" baseline="0" dirty="0">
                <a:solidFill>
                  <a:prstClr val="white">
                    <a:lumMod val="50000"/>
                  </a:prstClr>
                </a:solidFill>
                <a:latin typeface="Calibri Light" panose="020F0302020204030204" pitchFamily="34" charset="0"/>
                <a:cs typeface="Calibri" panose="020F0502020204030204" pitchFamily="34" charset="0"/>
              </a:rPr>
              <a:t> the Reset button (Home tab, Slides, Reset).</a:t>
            </a: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646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6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10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1+#ppt_w/2"/>
                                          </p:val>
                                        </p:tav>
                                        <p:tav tm="100000">
                                          <p:val>
                                            <p:strVal val="#ppt_x"/>
                                          </p:val>
                                        </p:tav>
                                      </p:tavLst>
                                    </p:anim>
                                    <p:anim calcmode="lin" valueType="num">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12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1+#ppt_w/2"/>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14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18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1+#ppt_w/2"/>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200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1+#ppt_w/2"/>
                                          </p:val>
                                        </p:tav>
                                        <p:tav tm="100000">
                                          <p:val>
                                            <p:strVal val="#ppt_x"/>
                                          </p:val>
                                        </p:tav>
                                      </p:tavLst>
                                    </p:anim>
                                    <p:anim calcmode="lin" valueType="num">
                                      <p:cBhvr additive="base">
                                        <p:cTn id="56" dur="1000" fill="hold"/>
                                        <p:tgtEl>
                                          <p:spTgt spid="34"/>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220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000" fill="hold"/>
                                        <p:tgtEl>
                                          <p:spTgt spid="35"/>
                                        </p:tgtEl>
                                        <p:attrNameLst>
                                          <p:attrName>ppt_x</p:attrName>
                                        </p:attrNameLst>
                                      </p:cBhvr>
                                      <p:tavLst>
                                        <p:tav tm="0">
                                          <p:val>
                                            <p:strVal val="1+#ppt_w/2"/>
                                          </p:val>
                                        </p:tav>
                                        <p:tav tm="100000">
                                          <p:val>
                                            <p:strVal val="#ppt_x"/>
                                          </p:val>
                                        </p:tav>
                                      </p:tavLst>
                                    </p:anim>
                                    <p:anim calcmode="lin" valueType="num">
                                      <p:cBhvr additive="base">
                                        <p:cTn id="60" dur="1000" fill="hold"/>
                                        <p:tgtEl>
                                          <p:spTgt spid="35"/>
                                        </p:tgtEl>
                                        <p:attrNameLst>
                                          <p:attrName>ppt_y</p:attrName>
                                        </p:attrNameLst>
                                      </p:cBhvr>
                                      <p:tavLst>
                                        <p:tav tm="0">
                                          <p:val>
                                            <p:strVal val="0-#ppt_h/2"/>
                                          </p:val>
                                        </p:tav>
                                        <p:tav tm="100000">
                                          <p:val>
                                            <p:strVal val="#ppt_y"/>
                                          </p:val>
                                        </p:tav>
                                      </p:tavLst>
                                    </p:anim>
                                  </p:childTnLst>
                                </p:cTn>
                              </p:par>
                              <p:par>
                                <p:cTn id="61" presetID="50" presetClass="exit" presetSubtype="0" accel="100000" fill="hold" grpId="1" nodeType="withEffect">
                                  <p:stCondLst>
                                    <p:cond delay="3000"/>
                                  </p:stCondLst>
                                  <p:childTnLst>
                                    <p:anim calcmode="lin" valueType="num">
                                      <p:cBhvr>
                                        <p:cTn id="62" dur="2000"/>
                                        <p:tgtEl>
                                          <p:spTgt spid="22"/>
                                        </p:tgtEl>
                                        <p:attrNameLst>
                                          <p:attrName>ppt_w</p:attrName>
                                        </p:attrNameLst>
                                      </p:cBhvr>
                                      <p:tavLst>
                                        <p:tav tm="0">
                                          <p:val>
                                            <p:strVal val="ppt_w"/>
                                          </p:val>
                                        </p:tav>
                                        <p:tav tm="100000">
                                          <p:val>
                                            <p:strVal val="ppt_w+.3"/>
                                          </p:val>
                                        </p:tav>
                                      </p:tavLst>
                                    </p:anim>
                                    <p:anim calcmode="lin" valueType="num">
                                      <p:cBhvr>
                                        <p:cTn id="63" dur="2000"/>
                                        <p:tgtEl>
                                          <p:spTgt spid="22"/>
                                        </p:tgtEl>
                                        <p:attrNameLst>
                                          <p:attrName>ppt_h</p:attrName>
                                        </p:attrNameLst>
                                      </p:cBhvr>
                                      <p:tavLst>
                                        <p:tav tm="0">
                                          <p:val>
                                            <p:strVal val="ppt_h"/>
                                          </p:val>
                                        </p:tav>
                                        <p:tav tm="100000">
                                          <p:val>
                                            <p:strVal val="ppt_h"/>
                                          </p:val>
                                        </p:tav>
                                      </p:tavLst>
                                    </p:anim>
                                    <p:animEffect transition="out" filter="fade">
                                      <p:cBhvr>
                                        <p:cTn id="64" dur="2000"/>
                                        <p:tgtEl>
                                          <p:spTgt spid="22"/>
                                        </p:tgtEl>
                                      </p:cBhvr>
                                    </p:animEffect>
                                    <p:set>
                                      <p:cBhvr>
                                        <p:cTn id="65" dur="1" fill="hold">
                                          <p:stCondLst>
                                            <p:cond delay="1999"/>
                                          </p:stCondLst>
                                        </p:cTn>
                                        <p:tgtEl>
                                          <p:spTgt spid="22"/>
                                        </p:tgtEl>
                                        <p:attrNameLst>
                                          <p:attrName>style.visibility</p:attrName>
                                        </p:attrNameLst>
                                      </p:cBhvr>
                                      <p:to>
                                        <p:strVal val="hidden"/>
                                      </p:to>
                                    </p:set>
                                  </p:childTnLst>
                                </p:cTn>
                              </p:par>
                              <p:par>
                                <p:cTn id="66" presetID="50" presetClass="exit" presetSubtype="0" accel="100000" fill="hold" grpId="1" nodeType="withEffect">
                                  <p:stCondLst>
                                    <p:cond delay="3000"/>
                                  </p:stCondLst>
                                  <p:childTnLst>
                                    <p:anim calcmode="lin" valueType="num">
                                      <p:cBhvr>
                                        <p:cTn id="67" dur="2000"/>
                                        <p:tgtEl>
                                          <p:spTgt spid="23"/>
                                        </p:tgtEl>
                                        <p:attrNameLst>
                                          <p:attrName>ppt_w</p:attrName>
                                        </p:attrNameLst>
                                      </p:cBhvr>
                                      <p:tavLst>
                                        <p:tav tm="0">
                                          <p:val>
                                            <p:strVal val="ppt_w"/>
                                          </p:val>
                                        </p:tav>
                                        <p:tav tm="100000">
                                          <p:val>
                                            <p:strVal val="ppt_w+.3"/>
                                          </p:val>
                                        </p:tav>
                                      </p:tavLst>
                                    </p:anim>
                                    <p:anim calcmode="lin" valueType="num">
                                      <p:cBhvr>
                                        <p:cTn id="68" dur="2000"/>
                                        <p:tgtEl>
                                          <p:spTgt spid="23"/>
                                        </p:tgtEl>
                                        <p:attrNameLst>
                                          <p:attrName>ppt_h</p:attrName>
                                        </p:attrNameLst>
                                      </p:cBhvr>
                                      <p:tavLst>
                                        <p:tav tm="0">
                                          <p:val>
                                            <p:strVal val="ppt_h"/>
                                          </p:val>
                                        </p:tav>
                                        <p:tav tm="100000">
                                          <p:val>
                                            <p:strVal val="ppt_h"/>
                                          </p:val>
                                        </p:tav>
                                      </p:tavLst>
                                    </p:anim>
                                    <p:animEffect transition="out" filter="fade">
                                      <p:cBhvr>
                                        <p:cTn id="69" dur="2000"/>
                                        <p:tgtEl>
                                          <p:spTgt spid="23"/>
                                        </p:tgtEl>
                                      </p:cBhvr>
                                    </p:animEffect>
                                    <p:set>
                                      <p:cBhvr>
                                        <p:cTn id="70" dur="1" fill="hold">
                                          <p:stCondLst>
                                            <p:cond delay="1999"/>
                                          </p:stCondLst>
                                        </p:cTn>
                                        <p:tgtEl>
                                          <p:spTgt spid="23"/>
                                        </p:tgtEl>
                                        <p:attrNameLst>
                                          <p:attrName>style.visibility</p:attrName>
                                        </p:attrNameLst>
                                      </p:cBhvr>
                                      <p:to>
                                        <p:strVal val="hidden"/>
                                      </p:to>
                                    </p:set>
                                  </p:childTnLst>
                                </p:cTn>
                              </p:par>
                              <p:par>
                                <p:cTn id="71" presetID="50" presetClass="exit" presetSubtype="0" accel="100000" fill="hold" grpId="1" nodeType="withEffect">
                                  <p:stCondLst>
                                    <p:cond delay="3000"/>
                                  </p:stCondLst>
                                  <p:childTnLst>
                                    <p:anim calcmode="lin" valueType="num">
                                      <p:cBhvr>
                                        <p:cTn id="72" dur="2000"/>
                                        <p:tgtEl>
                                          <p:spTgt spid="24"/>
                                        </p:tgtEl>
                                        <p:attrNameLst>
                                          <p:attrName>ppt_w</p:attrName>
                                        </p:attrNameLst>
                                      </p:cBhvr>
                                      <p:tavLst>
                                        <p:tav tm="0">
                                          <p:val>
                                            <p:strVal val="ppt_w"/>
                                          </p:val>
                                        </p:tav>
                                        <p:tav tm="100000">
                                          <p:val>
                                            <p:strVal val="ppt_w+.3"/>
                                          </p:val>
                                        </p:tav>
                                      </p:tavLst>
                                    </p:anim>
                                    <p:anim calcmode="lin" valueType="num">
                                      <p:cBhvr>
                                        <p:cTn id="73" dur="2000"/>
                                        <p:tgtEl>
                                          <p:spTgt spid="24"/>
                                        </p:tgtEl>
                                        <p:attrNameLst>
                                          <p:attrName>ppt_h</p:attrName>
                                        </p:attrNameLst>
                                      </p:cBhvr>
                                      <p:tavLst>
                                        <p:tav tm="0">
                                          <p:val>
                                            <p:strVal val="ppt_h"/>
                                          </p:val>
                                        </p:tav>
                                        <p:tav tm="100000">
                                          <p:val>
                                            <p:strVal val="ppt_h"/>
                                          </p:val>
                                        </p:tav>
                                      </p:tavLst>
                                    </p:anim>
                                    <p:animEffect transition="out" filter="fade">
                                      <p:cBhvr>
                                        <p:cTn id="74" dur="2000"/>
                                        <p:tgtEl>
                                          <p:spTgt spid="24"/>
                                        </p:tgtEl>
                                      </p:cBhvr>
                                    </p:animEffect>
                                    <p:set>
                                      <p:cBhvr>
                                        <p:cTn id="75" dur="1" fill="hold">
                                          <p:stCondLst>
                                            <p:cond delay="1999"/>
                                          </p:stCondLst>
                                        </p:cTn>
                                        <p:tgtEl>
                                          <p:spTgt spid="24"/>
                                        </p:tgtEl>
                                        <p:attrNameLst>
                                          <p:attrName>style.visibility</p:attrName>
                                        </p:attrNameLst>
                                      </p:cBhvr>
                                      <p:to>
                                        <p:strVal val="hidden"/>
                                      </p:to>
                                    </p:set>
                                  </p:childTnLst>
                                </p:cTn>
                              </p:par>
                              <p:par>
                                <p:cTn id="76" presetID="50" presetClass="exit" presetSubtype="0" accel="100000" fill="hold" grpId="1" nodeType="withEffect">
                                  <p:stCondLst>
                                    <p:cond delay="3000"/>
                                  </p:stCondLst>
                                  <p:childTnLst>
                                    <p:anim calcmode="lin" valueType="num">
                                      <p:cBhvr>
                                        <p:cTn id="77" dur="2000"/>
                                        <p:tgtEl>
                                          <p:spTgt spid="25"/>
                                        </p:tgtEl>
                                        <p:attrNameLst>
                                          <p:attrName>ppt_w</p:attrName>
                                        </p:attrNameLst>
                                      </p:cBhvr>
                                      <p:tavLst>
                                        <p:tav tm="0">
                                          <p:val>
                                            <p:strVal val="ppt_w"/>
                                          </p:val>
                                        </p:tav>
                                        <p:tav tm="100000">
                                          <p:val>
                                            <p:strVal val="ppt_w+.3"/>
                                          </p:val>
                                        </p:tav>
                                      </p:tavLst>
                                    </p:anim>
                                    <p:anim calcmode="lin" valueType="num">
                                      <p:cBhvr>
                                        <p:cTn id="78" dur="2000"/>
                                        <p:tgtEl>
                                          <p:spTgt spid="25"/>
                                        </p:tgtEl>
                                        <p:attrNameLst>
                                          <p:attrName>ppt_h</p:attrName>
                                        </p:attrNameLst>
                                      </p:cBhvr>
                                      <p:tavLst>
                                        <p:tav tm="0">
                                          <p:val>
                                            <p:strVal val="ppt_h"/>
                                          </p:val>
                                        </p:tav>
                                        <p:tav tm="100000">
                                          <p:val>
                                            <p:strVal val="ppt_h"/>
                                          </p:val>
                                        </p:tav>
                                      </p:tavLst>
                                    </p:anim>
                                    <p:animEffect transition="out" filter="fade">
                                      <p:cBhvr>
                                        <p:cTn id="79" dur="2000"/>
                                        <p:tgtEl>
                                          <p:spTgt spid="25"/>
                                        </p:tgtEl>
                                      </p:cBhvr>
                                    </p:animEffect>
                                    <p:set>
                                      <p:cBhvr>
                                        <p:cTn id="80" dur="1" fill="hold">
                                          <p:stCondLst>
                                            <p:cond delay="1999"/>
                                          </p:stCondLst>
                                        </p:cTn>
                                        <p:tgtEl>
                                          <p:spTgt spid="25"/>
                                        </p:tgtEl>
                                        <p:attrNameLst>
                                          <p:attrName>style.visibility</p:attrName>
                                        </p:attrNameLst>
                                      </p:cBhvr>
                                      <p:to>
                                        <p:strVal val="hidden"/>
                                      </p:to>
                                    </p:set>
                                  </p:childTnLst>
                                </p:cTn>
                              </p:par>
                              <p:par>
                                <p:cTn id="81" presetID="50" presetClass="exit" presetSubtype="0" accel="100000" fill="hold" grpId="1" nodeType="withEffect">
                                  <p:stCondLst>
                                    <p:cond delay="3000"/>
                                  </p:stCondLst>
                                  <p:childTnLst>
                                    <p:anim calcmode="lin" valueType="num">
                                      <p:cBhvr>
                                        <p:cTn id="82" dur="2000"/>
                                        <p:tgtEl>
                                          <p:spTgt spid="26"/>
                                        </p:tgtEl>
                                        <p:attrNameLst>
                                          <p:attrName>ppt_w</p:attrName>
                                        </p:attrNameLst>
                                      </p:cBhvr>
                                      <p:tavLst>
                                        <p:tav tm="0">
                                          <p:val>
                                            <p:strVal val="ppt_w"/>
                                          </p:val>
                                        </p:tav>
                                        <p:tav tm="100000">
                                          <p:val>
                                            <p:strVal val="ppt_w+.3"/>
                                          </p:val>
                                        </p:tav>
                                      </p:tavLst>
                                    </p:anim>
                                    <p:anim calcmode="lin" valueType="num">
                                      <p:cBhvr>
                                        <p:cTn id="83" dur="2000"/>
                                        <p:tgtEl>
                                          <p:spTgt spid="26"/>
                                        </p:tgtEl>
                                        <p:attrNameLst>
                                          <p:attrName>ppt_h</p:attrName>
                                        </p:attrNameLst>
                                      </p:cBhvr>
                                      <p:tavLst>
                                        <p:tav tm="0">
                                          <p:val>
                                            <p:strVal val="ppt_h"/>
                                          </p:val>
                                        </p:tav>
                                        <p:tav tm="100000">
                                          <p:val>
                                            <p:strVal val="ppt_h"/>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par>
                                <p:cTn id="86" presetID="50" presetClass="exit" presetSubtype="0" accel="100000" fill="hold" grpId="1" nodeType="withEffect">
                                  <p:stCondLst>
                                    <p:cond delay="3000"/>
                                  </p:stCondLst>
                                  <p:childTnLst>
                                    <p:anim calcmode="lin" valueType="num">
                                      <p:cBhvr>
                                        <p:cTn id="87" dur="2000"/>
                                        <p:tgtEl>
                                          <p:spTgt spid="27"/>
                                        </p:tgtEl>
                                        <p:attrNameLst>
                                          <p:attrName>ppt_w</p:attrName>
                                        </p:attrNameLst>
                                      </p:cBhvr>
                                      <p:tavLst>
                                        <p:tav tm="0">
                                          <p:val>
                                            <p:strVal val="ppt_w"/>
                                          </p:val>
                                        </p:tav>
                                        <p:tav tm="100000">
                                          <p:val>
                                            <p:strVal val="ppt_w+.3"/>
                                          </p:val>
                                        </p:tav>
                                      </p:tavLst>
                                    </p:anim>
                                    <p:anim calcmode="lin" valueType="num">
                                      <p:cBhvr>
                                        <p:cTn id="88" dur="2000"/>
                                        <p:tgtEl>
                                          <p:spTgt spid="27"/>
                                        </p:tgtEl>
                                        <p:attrNameLst>
                                          <p:attrName>ppt_h</p:attrName>
                                        </p:attrNameLst>
                                      </p:cBhvr>
                                      <p:tavLst>
                                        <p:tav tm="0">
                                          <p:val>
                                            <p:strVal val="ppt_h"/>
                                          </p:val>
                                        </p:tav>
                                        <p:tav tm="100000">
                                          <p:val>
                                            <p:strVal val="ppt_h"/>
                                          </p:val>
                                        </p:tav>
                                      </p:tavLst>
                                    </p:anim>
                                    <p:animEffect transition="out" filter="fade">
                                      <p:cBhvr>
                                        <p:cTn id="89" dur="2000"/>
                                        <p:tgtEl>
                                          <p:spTgt spid="27"/>
                                        </p:tgtEl>
                                      </p:cBhvr>
                                    </p:animEffect>
                                    <p:set>
                                      <p:cBhvr>
                                        <p:cTn id="90" dur="1" fill="hold">
                                          <p:stCondLst>
                                            <p:cond delay="1999"/>
                                          </p:stCondLst>
                                        </p:cTn>
                                        <p:tgtEl>
                                          <p:spTgt spid="27"/>
                                        </p:tgtEl>
                                        <p:attrNameLst>
                                          <p:attrName>style.visibility</p:attrName>
                                        </p:attrNameLst>
                                      </p:cBhvr>
                                      <p:to>
                                        <p:strVal val="hidden"/>
                                      </p:to>
                                    </p:set>
                                  </p:childTnLst>
                                </p:cTn>
                              </p:par>
                              <p:par>
                                <p:cTn id="91" presetID="50" presetClass="exit" presetSubtype="0" accel="100000" fill="hold" grpId="1" nodeType="withEffect">
                                  <p:stCondLst>
                                    <p:cond delay="3000"/>
                                  </p:stCondLst>
                                  <p:childTnLst>
                                    <p:anim calcmode="lin" valueType="num">
                                      <p:cBhvr>
                                        <p:cTn id="92" dur="2000"/>
                                        <p:tgtEl>
                                          <p:spTgt spid="28"/>
                                        </p:tgtEl>
                                        <p:attrNameLst>
                                          <p:attrName>ppt_w</p:attrName>
                                        </p:attrNameLst>
                                      </p:cBhvr>
                                      <p:tavLst>
                                        <p:tav tm="0">
                                          <p:val>
                                            <p:strVal val="ppt_w"/>
                                          </p:val>
                                        </p:tav>
                                        <p:tav tm="100000">
                                          <p:val>
                                            <p:strVal val="ppt_w+.3"/>
                                          </p:val>
                                        </p:tav>
                                      </p:tavLst>
                                    </p:anim>
                                    <p:anim calcmode="lin" valueType="num">
                                      <p:cBhvr>
                                        <p:cTn id="93" dur="2000"/>
                                        <p:tgtEl>
                                          <p:spTgt spid="28"/>
                                        </p:tgtEl>
                                        <p:attrNameLst>
                                          <p:attrName>ppt_h</p:attrName>
                                        </p:attrNameLst>
                                      </p:cBhvr>
                                      <p:tavLst>
                                        <p:tav tm="0">
                                          <p:val>
                                            <p:strVal val="ppt_h"/>
                                          </p:val>
                                        </p:tav>
                                        <p:tav tm="100000">
                                          <p:val>
                                            <p:strVal val="ppt_h"/>
                                          </p:val>
                                        </p:tav>
                                      </p:tavLst>
                                    </p:anim>
                                    <p:animEffect transition="out" filter="fade">
                                      <p:cBhvr>
                                        <p:cTn id="94" dur="2000"/>
                                        <p:tgtEl>
                                          <p:spTgt spid="28"/>
                                        </p:tgtEl>
                                      </p:cBhvr>
                                    </p:animEffect>
                                    <p:set>
                                      <p:cBhvr>
                                        <p:cTn id="95" dur="1" fill="hold">
                                          <p:stCondLst>
                                            <p:cond delay="1999"/>
                                          </p:stCondLst>
                                        </p:cTn>
                                        <p:tgtEl>
                                          <p:spTgt spid="28"/>
                                        </p:tgtEl>
                                        <p:attrNameLst>
                                          <p:attrName>style.visibility</p:attrName>
                                        </p:attrNameLst>
                                      </p:cBhvr>
                                      <p:to>
                                        <p:strVal val="hidden"/>
                                      </p:to>
                                    </p:set>
                                  </p:childTnLst>
                                </p:cTn>
                              </p:par>
                              <p:par>
                                <p:cTn id="96" presetID="50" presetClass="exit" presetSubtype="0" accel="100000" fill="hold" grpId="1" nodeType="withEffect">
                                  <p:stCondLst>
                                    <p:cond delay="3000"/>
                                  </p:stCondLst>
                                  <p:childTnLst>
                                    <p:anim calcmode="lin" valueType="num">
                                      <p:cBhvr>
                                        <p:cTn id="97" dur="2000"/>
                                        <p:tgtEl>
                                          <p:spTgt spid="29"/>
                                        </p:tgtEl>
                                        <p:attrNameLst>
                                          <p:attrName>ppt_w</p:attrName>
                                        </p:attrNameLst>
                                      </p:cBhvr>
                                      <p:tavLst>
                                        <p:tav tm="0">
                                          <p:val>
                                            <p:strVal val="ppt_w"/>
                                          </p:val>
                                        </p:tav>
                                        <p:tav tm="100000">
                                          <p:val>
                                            <p:strVal val="ppt_w+.3"/>
                                          </p:val>
                                        </p:tav>
                                      </p:tavLst>
                                    </p:anim>
                                    <p:anim calcmode="lin" valueType="num">
                                      <p:cBhvr>
                                        <p:cTn id="98" dur="2000"/>
                                        <p:tgtEl>
                                          <p:spTgt spid="29"/>
                                        </p:tgtEl>
                                        <p:attrNameLst>
                                          <p:attrName>ppt_h</p:attrName>
                                        </p:attrNameLst>
                                      </p:cBhvr>
                                      <p:tavLst>
                                        <p:tav tm="0">
                                          <p:val>
                                            <p:strVal val="ppt_h"/>
                                          </p:val>
                                        </p:tav>
                                        <p:tav tm="100000">
                                          <p:val>
                                            <p:strVal val="ppt_h"/>
                                          </p:val>
                                        </p:tav>
                                      </p:tavLst>
                                    </p:anim>
                                    <p:animEffect transition="out" filter="fade">
                                      <p:cBhvr>
                                        <p:cTn id="99" dur="2000"/>
                                        <p:tgtEl>
                                          <p:spTgt spid="29"/>
                                        </p:tgtEl>
                                      </p:cBhvr>
                                    </p:animEffect>
                                    <p:set>
                                      <p:cBhvr>
                                        <p:cTn id="100" dur="1" fill="hold">
                                          <p:stCondLst>
                                            <p:cond delay="1999"/>
                                          </p:stCondLst>
                                        </p:cTn>
                                        <p:tgtEl>
                                          <p:spTgt spid="29"/>
                                        </p:tgtEl>
                                        <p:attrNameLst>
                                          <p:attrName>style.visibility</p:attrName>
                                        </p:attrNameLst>
                                      </p:cBhvr>
                                      <p:to>
                                        <p:strVal val="hidden"/>
                                      </p:to>
                                    </p:set>
                                  </p:childTnLst>
                                </p:cTn>
                              </p:par>
                              <p:par>
                                <p:cTn id="101" presetID="50" presetClass="exit" presetSubtype="0" accel="100000" fill="hold" grpId="1" nodeType="withEffect">
                                  <p:stCondLst>
                                    <p:cond delay="3000"/>
                                  </p:stCondLst>
                                  <p:childTnLst>
                                    <p:anim calcmode="lin" valueType="num">
                                      <p:cBhvr>
                                        <p:cTn id="102" dur="2000"/>
                                        <p:tgtEl>
                                          <p:spTgt spid="30"/>
                                        </p:tgtEl>
                                        <p:attrNameLst>
                                          <p:attrName>ppt_w</p:attrName>
                                        </p:attrNameLst>
                                      </p:cBhvr>
                                      <p:tavLst>
                                        <p:tav tm="0">
                                          <p:val>
                                            <p:strVal val="ppt_w"/>
                                          </p:val>
                                        </p:tav>
                                        <p:tav tm="100000">
                                          <p:val>
                                            <p:strVal val="ppt_w+.3"/>
                                          </p:val>
                                        </p:tav>
                                      </p:tavLst>
                                    </p:anim>
                                    <p:anim calcmode="lin" valueType="num">
                                      <p:cBhvr>
                                        <p:cTn id="103" dur="2000"/>
                                        <p:tgtEl>
                                          <p:spTgt spid="30"/>
                                        </p:tgtEl>
                                        <p:attrNameLst>
                                          <p:attrName>ppt_h</p:attrName>
                                        </p:attrNameLst>
                                      </p:cBhvr>
                                      <p:tavLst>
                                        <p:tav tm="0">
                                          <p:val>
                                            <p:strVal val="ppt_h"/>
                                          </p:val>
                                        </p:tav>
                                        <p:tav tm="100000">
                                          <p:val>
                                            <p:strVal val="ppt_h"/>
                                          </p:val>
                                        </p:tav>
                                      </p:tavLst>
                                    </p:anim>
                                    <p:animEffect transition="out" filter="fade">
                                      <p:cBhvr>
                                        <p:cTn id="104" dur="2000"/>
                                        <p:tgtEl>
                                          <p:spTgt spid="30"/>
                                        </p:tgtEl>
                                      </p:cBhvr>
                                    </p:animEffect>
                                    <p:set>
                                      <p:cBhvr>
                                        <p:cTn id="105" dur="1" fill="hold">
                                          <p:stCondLst>
                                            <p:cond delay="1999"/>
                                          </p:stCondLst>
                                        </p:cTn>
                                        <p:tgtEl>
                                          <p:spTgt spid="30"/>
                                        </p:tgtEl>
                                        <p:attrNameLst>
                                          <p:attrName>style.visibility</p:attrName>
                                        </p:attrNameLst>
                                      </p:cBhvr>
                                      <p:to>
                                        <p:strVal val="hidden"/>
                                      </p:to>
                                    </p:set>
                                  </p:childTnLst>
                                </p:cTn>
                              </p:par>
                              <p:par>
                                <p:cTn id="106" presetID="50" presetClass="exit" presetSubtype="0" accel="100000" fill="hold" grpId="1" nodeType="withEffect">
                                  <p:stCondLst>
                                    <p:cond delay="3000"/>
                                  </p:stCondLst>
                                  <p:childTnLst>
                                    <p:anim calcmode="lin" valueType="num">
                                      <p:cBhvr>
                                        <p:cTn id="107" dur="2000"/>
                                        <p:tgtEl>
                                          <p:spTgt spid="31"/>
                                        </p:tgtEl>
                                        <p:attrNameLst>
                                          <p:attrName>ppt_w</p:attrName>
                                        </p:attrNameLst>
                                      </p:cBhvr>
                                      <p:tavLst>
                                        <p:tav tm="0">
                                          <p:val>
                                            <p:strVal val="ppt_w"/>
                                          </p:val>
                                        </p:tav>
                                        <p:tav tm="100000">
                                          <p:val>
                                            <p:strVal val="ppt_w+.3"/>
                                          </p:val>
                                        </p:tav>
                                      </p:tavLst>
                                    </p:anim>
                                    <p:anim calcmode="lin" valueType="num">
                                      <p:cBhvr>
                                        <p:cTn id="108" dur="2000"/>
                                        <p:tgtEl>
                                          <p:spTgt spid="31"/>
                                        </p:tgtEl>
                                        <p:attrNameLst>
                                          <p:attrName>ppt_h</p:attrName>
                                        </p:attrNameLst>
                                      </p:cBhvr>
                                      <p:tavLst>
                                        <p:tav tm="0">
                                          <p:val>
                                            <p:strVal val="ppt_h"/>
                                          </p:val>
                                        </p:tav>
                                        <p:tav tm="100000">
                                          <p:val>
                                            <p:strVal val="ppt_h"/>
                                          </p:val>
                                        </p:tav>
                                      </p:tavLst>
                                    </p:anim>
                                    <p:animEffect transition="out" filter="fade">
                                      <p:cBhvr>
                                        <p:cTn id="109" dur="2000"/>
                                        <p:tgtEl>
                                          <p:spTgt spid="31"/>
                                        </p:tgtEl>
                                      </p:cBhvr>
                                    </p:animEffect>
                                    <p:set>
                                      <p:cBhvr>
                                        <p:cTn id="110" dur="1" fill="hold">
                                          <p:stCondLst>
                                            <p:cond delay="1999"/>
                                          </p:stCondLst>
                                        </p:cTn>
                                        <p:tgtEl>
                                          <p:spTgt spid="31"/>
                                        </p:tgtEl>
                                        <p:attrNameLst>
                                          <p:attrName>style.visibility</p:attrName>
                                        </p:attrNameLst>
                                      </p:cBhvr>
                                      <p:to>
                                        <p:strVal val="hidden"/>
                                      </p:to>
                                    </p:set>
                                  </p:childTnLst>
                                </p:cTn>
                              </p:par>
                              <p:par>
                                <p:cTn id="111" presetID="50" presetClass="exit" presetSubtype="0" accel="100000" fill="hold" grpId="1" nodeType="withEffect">
                                  <p:stCondLst>
                                    <p:cond delay="3000"/>
                                  </p:stCondLst>
                                  <p:childTnLst>
                                    <p:anim calcmode="lin" valueType="num">
                                      <p:cBhvr>
                                        <p:cTn id="112" dur="2000"/>
                                        <p:tgtEl>
                                          <p:spTgt spid="32"/>
                                        </p:tgtEl>
                                        <p:attrNameLst>
                                          <p:attrName>ppt_w</p:attrName>
                                        </p:attrNameLst>
                                      </p:cBhvr>
                                      <p:tavLst>
                                        <p:tav tm="0">
                                          <p:val>
                                            <p:strVal val="ppt_w"/>
                                          </p:val>
                                        </p:tav>
                                        <p:tav tm="100000">
                                          <p:val>
                                            <p:strVal val="ppt_w+.3"/>
                                          </p:val>
                                        </p:tav>
                                      </p:tavLst>
                                    </p:anim>
                                    <p:anim calcmode="lin" valueType="num">
                                      <p:cBhvr>
                                        <p:cTn id="113" dur="2000"/>
                                        <p:tgtEl>
                                          <p:spTgt spid="32"/>
                                        </p:tgtEl>
                                        <p:attrNameLst>
                                          <p:attrName>ppt_h</p:attrName>
                                        </p:attrNameLst>
                                      </p:cBhvr>
                                      <p:tavLst>
                                        <p:tav tm="0">
                                          <p:val>
                                            <p:strVal val="ppt_h"/>
                                          </p:val>
                                        </p:tav>
                                        <p:tav tm="100000">
                                          <p:val>
                                            <p:strVal val="ppt_h"/>
                                          </p:val>
                                        </p:tav>
                                      </p:tavLst>
                                    </p:anim>
                                    <p:animEffect transition="out" filter="fade">
                                      <p:cBhvr>
                                        <p:cTn id="114" dur="2000"/>
                                        <p:tgtEl>
                                          <p:spTgt spid="32"/>
                                        </p:tgtEl>
                                      </p:cBhvr>
                                    </p:animEffect>
                                    <p:set>
                                      <p:cBhvr>
                                        <p:cTn id="115" dur="1" fill="hold">
                                          <p:stCondLst>
                                            <p:cond delay="1999"/>
                                          </p:stCondLst>
                                        </p:cTn>
                                        <p:tgtEl>
                                          <p:spTgt spid="32"/>
                                        </p:tgtEl>
                                        <p:attrNameLst>
                                          <p:attrName>style.visibility</p:attrName>
                                        </p:attrNameLst>
                                      </p:cBhvr>
                                      <p:to>
                                        <p:strVal val="hidden"/>
                                      </p:to>
                                    </p:set>
                                  </p:childTnLst>
                                </p:cTn>
                              </p:par>
                              <p:par>
                                <p:cTn id="116" presetID="50" presetClass="exit" presetSubtype="0" accel="100000" fill="hold" grpId="1" nodeType="withEffect">
                                  <p:stCondLst>
                                    <p:cond delay="3000"/>
                                  </p:stCondLst>
                                  <p:childTnLst>
                                    <p:anim calcmode="lin" valueType="num">
                                      <p:cBhvr>
                                        <p:cTn id="117" dur="2000"/>
                                        <p:tgtEl>
                                          <p:spTgt spid="33"/>
                                        </p:tgtEl>
                                        <p:attrNameLst>
                                          <p:attrName>ppt_w</p:attrName>
                                        </p:attrNameLst>
                                      </p:cBhvr>
                                      <p:tavLst>
                                        <p:tav tm="0">
                                          <p:val>
                                            <p:strVal val="ppt_w"/>
                                          </p:val>
                                        </p:tav>
                                        <p:tav tm="100000">
                                          <p:val>
                                            <p:strVal val="ppt_w+.3"/>
                                          </p:val>
                                        </p:tav>
                                      </p:tavLst>
                                    </p:anim>
                                    <p:anim calcmode="lin" valueType="num">
                                      <p:cBhvr>
                                        <p:cTn id="118" dur="2000"/>
                                        <p:tgtEl>
                                          <p:spTgt spid="33"/>
                                        </p:tgtEl>
                                        <p:attrNameLst>
                                          <p:attrName>ppt_h</p:attrName>
                                        </p:attrNameLst>
                                      </p:cBhvr>
                                      <p:tavLst>
                                        <p:tav tm="0">
                                          <p:val>
                                            <p:strVal val="ppt_h"/>
                                          </p:val>
                                        </p:tav>
                                        <p:tav tm="100000">
                                          <p:val>
                                            <p:strVal val="ppt_h"/>
                                          </p:val>
                                        </p:tav>
                                      </p:tavLst>
                                    </p:anim>
                                    <p:animEffect transition="out" filter="fade">
                                      <p:cBhvr>
                                        <p:cTn id="119" dur="2000"/>
                                        <p:tgtEl>
                                          <p:spTgt spid="33"/>
                                        </p:tgtEl>
                                      </p:cBhvr>
                                    </p:animEffect>
                                    <p:set>
                                      <p:cBhvr>
                                        <p:cTn id="120" dur="1" fill="hold">
                                          <p:stCondLst>
                                            <p:cond delay="1999"/>
                                          </p:stCondLst>
                                        </p:cTn>
                                        <p:tgtEl>
                                          <p:spTgt spid="33"/>
                                        </p:tgtEl>
                                        <p:attrNameLst>
                                          <p:attrName>style.visibility</p:attrName>
                                        </p:attrNameLst>
                                      </p:cBhvr>
                                      <p:to>
                                        <p:strVal val="hidden"/>
                                      </p:to>
                                    </p:set>
                                  </p:childTnLst>
                                </p:cTn>
                              </p:par>
                              <p:par>
                                <p:cTn id="121" presetID="50" presetClass="exit" presetSubtype="0" accel="100000" fill="hold" grpId="1" nodeType="withEffect">
                                  <p:stCondLst>
                                    <p:cond delay="3000"/>
                                  </p:stCondLst>
                                  <p:childTnLst>
                                    <p:anim calcmode="lin" valueType="num">
                                      <p:cBhvr>
                                        <p:cTn id="122" dur="2000"/>
                                        <p:tgtEl>
                                          <p:spTgt spid="34"/>
                                        </p:tgtEl>
                                        <p:attrNameLst>
                                          <p:attrName>ppt_w</p:attrName>
                                        </p:attrNameLst>
                                      </p:cBhvr>
                                      <p:tavLst>
                                        <p:tav tm="0">
                                          <p:val>
                                            <p:strVal val="ppt_w"/>
                                          </p:val>
                                        </p:tav>
                                        <p:tav tm="100000">
                                          <p:val>
                                            <p:strVal val="ppt_w+.3"/>
                                          </p:val>
                                        </p:tav>
                                      </p:tavLst>
                                    </p:anim>
                                    <p:anim calcmode="lin" valueType="num">
                                      <p:cBhvr>
                                        <p:cTn id="123" dur="2000"/>
                                        <p:tgtEl>
                                          <p:spTgt spid="34"/>
                                        </p:tgtEl>
                                        <p:attrNameLst>
                                          <p:attrName>ppt_h</p:attrName>
                                        </p:attrNameLst>
                                      </p:cBhvr>
                                      <p:tavLst>
                                        <p:tav tm="0">
                                          <p:val>
                                            <p:strVal val="ppt_h"/>
                                          </p:val>
                                        </p:tav>
                                        <p:tav tm="100000">
                                          <p:val>
                                            <p:strVal val="ppt_h"/>
                                          </p:val>
                                        </p:tav>
                                      </p:tavLst>
                                    </p:anim>
                                    <p:animEffect transition="out" filter="fade">
                                      <p:cBhvr>
                                        <p:cTn id="124" dur="2000"/>
                                        <p:tgtEl>
                                          <p:spTgt spid="34"/>
                                        </p:tgtEl>
                                      </p:cBhvr>
                                    </p:animEffect>
                                    <p:set>
                                      <p:cBhvr>
                                        <p:cTn id="125" dur="1" fill="hold">
                                          <p:stCondLst>
                                            <p:cond delay="1999"/>
                                          </p:stCondLst>
                                        </p:cTn>
                                        <p:tgtEl>
                                          <p:spTgt spid="34"/>
                                        </p:tgtEl>
                                        <p:attrNameLst>
                                          <p:attrName>style.visibility</p:attrName>
                                        </p:attrNameLst>
                                      </p:cBhvr>
                                      <p:to>
                                        <p:strVal val="hidden"/>
                                      </p:to>
                                    </p:set>
                                  </p:childTnLst>
                                </p:cTn>
                              </p:par>
                              <p:par>
                                <p:cTn id="126" presetID="50" presetClass="exit" presetSubtype="0" accel="100000" fill="hold" grpId="1" nodeType="withEffect">
                                  <p:stCondLst>
                                    <p:cond delay="3000"/>
                                  </p:stCondLst>
                                  <p:childTnLst>
                                    <p:anim calcmode="lin" valueType="num">
                                      <p:cBhvr>
                                        <p:cTn id="127" dur="2000"/>
                                        <p:tgtEl>
                                          <p:spTgt spid="35"/>
                                        </p:tgtEl>
                                        <p:attrNameLst>
                                          <p:attrName>ppt_w</p:attrName>
                                        </p:attrNameLst>
                                      </p:cBhvr>
                                      <p:tavLst>
                                        <p:tav tm="0">
                                          <p:val>
                                            <p:strVal val="ppt_w"/>
                                          </p:val>
                                        </p:tav>
                                        <p:tav tm="100000">
                                          <p:val>
                                            <p:strVal val="ppt_w+.3"/>
                                          </p:val>
                                        </p:tav>
                                      </p:tavLst>
                                    </p:anim>
                                    <p:anim calcmode="lin" valueType="num">
                                      <p:cBhvr>
                                        <p:cTn id="128" dur="2000"/>
                                        <p:tgtEl>
                                          <p:spTgt spid="35"/>
                                        </p:tgtEl>
                                        <p:attrNameLst>
                                          <p:attrName>ppt_h</p:attrName>
                                        </p:attrNameLst>
                                      </p:cBhvr>
                                      <p:tavLst>
                                        <p:tav tm="0">
                                          <p:val>
                                            <p:strVal val="ppt_h"/>
                                          </p:val>
                                        </p:tav>
                                        <p:tav tm="100000">
                                          <p:val>
                                            <p:strVal val="ppt_h"/>
                                          </p:val>
                                        </p:tav>
                                      </p:tavLst>
                                    </p:anim>
                                    <p:animEffect transition="out" filter="fade">
                                      <p:cBhvr>
                                        <p:cTn id="129" dur="2000"/>
                                        <p:tgtEl>
                                          <p:spTgt spid="35"/>
                                        </p:tgtEl>
                                      </p:cBhvr>
                                    </p:animEffect>
                                    <p:set>
                                      <p:cBhvr>
                                        <p:cTn id="13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tmplLst>
          <p:tmpl>
            <p:tnLst>
              <p:par>
                <p:cTn presetID="2" presetClass="entr" presetSubtype="3"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animBg="1"/>
      <p:bldP spid="23" grpId="0" animBg="1">
        <p:tmplLst>
          <p:tmpl>
            <p:tnLst>
              <p:par>
                <p:cTn presetID="2" presetClass="entr" presetSubtype="3"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animBg="1"/>
      <p:bldP spid="24" grpId="0" animBg="1">
        <p:tmplLst>
          <p:tmpl>
            <p:tnLst>
              <p:par>
                <p:cTn presetID="2" presetClass="entr" presetSubtype="3" fill="hold" nodeType="withEffect">
                  <p:stCondLst>
                    <p:cond delay="4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animBg="1"/>
      <p:bldP spid="25" grpId="0" animBg="1">
        <p:tmplLst>
          <p:tmpl>
            <p:tnLst>
              <p:par>
                <p:cTn presetID="2" presetClass="entr" presetSubtype="3" fill="hold" nodeType="withEffect">
                  <p:stCondLst>
                    <p:cond delay="6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animBg="1"/>
      <p:bldP spid="26" grpId="0" animBg="1">
        <p:tmplLst>
          <p:tmpl>
            <p:tnLst>
              <p:par>
                <p:cTn presetID="2" presetClass="entr" presetSubtype="3"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0-#ppt_h/2"/>
                          </p:val>
                        </p:tav>
                        <p:tav tm="100000">
                          <p:val>
                            <p:strVal val="#ppt_y"/>
                          </p:val>
                        </p:tav>
                      </p:tavLst>
                    </p:anim>
                  </p:childTnLst>
                </p:cTn>
              </p:par>
            </p:tnLst>
          </p:tmpl>
        </p:tmplLst>
      </p:bldP>
      <p:bldP spid="26" grpId="1" animBg="1"/>
      <p:bldP spid="27" grpId="0" animBg="1">
        <p:tmplLst>
          <p:tmpl>
            <p:tnLst>
              <p:par>
                <p:cTn presetID="2" presetClass="entr" presetSubtype="3"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1+#ppt_w/2"/>
                          </p:val>
                        </p:tav>
                        <p:tav tm="100000">
                          <p:val>
                            <p:strVal val="#ppt_x"/>
                          </p:val>
                        </p:tav>
                      </p:tavLst>
                    </p:anim>
                    <p:anim calcmode="lin" valueType="num">
                      <p:cBhvr additive="base">
                        <p:cTn dur="1000" fill="hold"/>
                        <p:tgtEl>
                          <p:spTgt spid="27"/>
                        </p:tgtEl>
                        <p:attrNameLst>
                          <p:attrName>ppt_y</p:attrName>
                        </p:attrNameLst>
                      </p:cBhvr>
                      <p:tavLst>
                        <p:tav tm="0">
                          <p:val>
                            <p:strVal val="0-#ppt_h/2"/>
                          </p:val>
                        </p:tav>
                        <p:tav tm="100000">
                          <p:val>
                            <p:strVal val="#ppt_y"/>
                          </p:val>
                        </p:tav>
                      </p:tavLst>
                    </p:anim>
                  </p:childTnLst>
                </p:cTn>
              </p:par>
            </p:tnLst>
          </p:tmpl>
        </p:tmplLst>
      </p:bldP>
      <p:bldP spid="27" grpId="1" animBg="1"/>
      <p:bldP spid="28" grpId="0" animBg="1">
        <p:tmplLst>
          <p:tmpl>
            <p:tnLst>
              <p:par>
                <p:cTn presetID="2" presetClass="entr" presetSubtype="3"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0-#ppt_h/2"/>
                          </p:val>
                        </p:tav>
                        <p:tav tm="100000">
                          <p:val>
                            <p:strVal val="#ppt_y"/>
                          </p:val>
                        </p:tav>
                      </p:tavLst>
                    </p:anim>
                  </p:childTnLst>
                </p:cTn>
              </p:par>
            </p:tnLst>
          </p:tmpl>
        </p:tmplLst>
      </p:bldP>
      <p:bldP spid="28" grpId="1" animBg="1"/>
      <p:bldP spid="29" grpId="0" animBg="1">
        <p:tmplLst>
          <p:tmpl>
            <p:tnLst>
              <p:par>
                <p:cTn presetID="2" presetClass="entr" presetSubtype="3" fill="hold" nodeType="withEffect">
                  <p:stCondLst>
                    <p:cond delay="1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animBg="1"/>
      <p:bldP spid="30" grpId="0" animBg="1">
        <p:tmplLst>
          <p:tmpl>
            <p:tnLst>
              <p:par>
                <p:cTn presetID="2" presetClass="entr" presetSubtype="3" fill="hold" nodeType="withEffect">
                  <p:stCondLst>
                    <p:cond delay="12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animBg="1"/>
      <p:bldP spid="31" grpId="0" animBg="1">
        <p:tmplLst>
          <p:tmpl>
            <p:tnLst>
              <p:par>
                <p:cTn presetID="2" presetClass="entr" presetSubtype="3" fill="hold" nodeType="withEffect">
                  <p:stCondLst>
                    <p:cond delay="1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animBg="1"/>
      <p:bldP spid="32" grpId="0" animBg="1">
        <p:tmplLst>
          <p:tmpl>
            <p:tnLst>
              <p:par>
                <p:cTn presetID="2" presetClass="entr" presetSubtype="3" fill="hold" nodeType="withEffect">
                  <p:stCondLst>
                    <p:cond delay="16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animBg="1"/>
      <p:bldP spid="33" grpId="0" animBg="1">
        <p:tmplLst>
          <p:tmpl>
            <p:tnLst>
              <p:par>
                <p:cTn presetID="2" presetClass="entr" presetSubtype="3" fill="hold" nodeType="withEffect">
                  <p:stCondLst>
                    <p:cond delay="18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animBg="1"/>
      <p:bldP spid="34" grpId="0" animBg="1">
        <p:tmplLst>
          <p:tmpl>
            <p:tnLst>
              <p:par>
                <p:cTn presetID="2" presetClass="entr" presetSubtype="3"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animBg="1"/>
      <p:bldP spid="35" grpId="0" animBg="1">
        <p:tmplLst>
          <p:tmpl>
            <p:tnLst>
              <p:par>
                <p:cTn presetID="2" presetClass="entr" presetSubtype="3" fill="hold" nodeType="withEffect">
                  <p:stCondLst>
                    <p:cond delay="2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2EDDD-3363-4F27-8293-60EDB940B66A}"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306955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F1E72-FF0E-42B0-879C-6D77CF6173B3}"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14291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96E94-E476-41B1-ACA3-F7E013B60DDB}" type="datetime1">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8860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486E8-5C69-49EC-AD56-A2F6F619A50A}" type="datetime1">
              <a:rPr lang="en-US" smtClean="0"/>
              <a:t>6/4/2023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49113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BD038F-65F5-4EF4-8AB8-28B5245CCB18}" type="datetime1">
              <a:rPr lang="en-US" smtClean="0"/>
              <a:t>6/4/2023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37419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B45C3-683C-494D-8D8C-BBC31B55529C}" type="datetime1">
              <a:rPr lang="en-US" smtClean="0"/>
              <a:t>6/4/2023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62689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9ED05-25EB-4DAB-90A6-A984DB00C7C9}" type="datetime1">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206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AB86C-F4FC-4864-9831-1BC672289F16}" type="datetime1">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74125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4EF5D-8496-42B4-8A33-D03AB11D1836}" type="datetime1">
              <a:rPr lang="en-US" smtClean="0"/>
              <a:t>6/4/2023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55D82-D20F-4DB7-B3E9-7B7EAC2F87A9}" type="slidenum">
              <a:rPr lang="en-US" smtClean="0"/>
              <a:t>‹#›</a:t>
            </a:fld>
            <a:endParaRPr lang="en-US"/>
          </a:p>
        </p:txBody>
      </p:sp>
    </p:spTree>
    <p:extLst>
      <p:ext uri="{BB962C8B-B14F-4D97-AF65-F5344CB8AC3E}">
        <p14:creationId xmlns:p14="http://schemas.microsoft.com/office/powerpoint/2010/main" val="14534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image" Target="../media/image39.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hyperlink" Target="https://www.merriam-webster.com/login" TargetMode="External"/><Relationship Id="rId3" Type="http://schemas.openxmlformats.org/officeDocument/2006/relationships/image" Target="../media/image43.png"/><Relationship Id="rId7" Type="http://schemas.openxmlformats.org/officeDocument/2006/relationships/hyperlink" Target="https://www.merriam-webster.com/saved-words" TargetMode="External"/><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hyperlink" Target="https://www.merriam-webster.com/dictionary/verb" TargetMode="External"/><Relationship Id="rId5" Type="http://schemas.openxmlformats.org/officeDocument/2006/relationships/image" Target="../media/image44.png"/><Relationship Id="rId10" Type="http://schemas.openxmlformats.org/officeDocument/2006/relationships/hyperlink" Target="https://en.wikipedia.org/wiki/Intercalation_(timekeeping)" TargetMode="External"/><Relationship Id="rId4" Type="http://schemas.microsoft.com/office/2007/relationships/hdphoto" Target="../media/hdphoto5.wdp"/><Relationship Id="rId9" Type="http://schemas.openxmlformats.org/officeDocument/2006/relationships/hyperlink" Target="https://www.merriam-webster.com/dictionary/transitiv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4.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7.jpe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hyperlink" Target="https://www.amazon.ca/Ken-Johnson/e/B002NSQDEO/ref=dp_byline_cont_book_1"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Intercalation_(timekeeping)" TargetMode="External"/><Relationship Id="rId3" Type="http://schemas.openxmlformats.org/officeDocument/2006/relationships/image" Target="../media/image61.jfif"/><Relationship Id="rId7" Type="http://schemas.openxmlformats.org/officeDocument/2006/relationships/hyperlink" Target="https://en.wikipedia.org/w/index.php?title=MUL.APIN&amp;action=edit&amp;section=4" TargetMode="External"/><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hyperlink" Target="https://en.wikipedia.org/wiki/MUL.APIN" TargetMode="External"/><Relationship Id="rId5" Type="http://schemas.openxmlformats.org/officeDocument/2006/relationships/hyperlink" Target="https://torahislight.org/intercalation/" TargetMode="External"/><Relationship Id="rId4" Type="http://schemas.openxmlformats.org/officeDocument/2006/relationships/image" Target="../media/image62.png"/><Relationship Id="rId9" Type="http://schemas.openxmlformats.org/officeDocument/2006/relationships/hyperlink" Target="https://en.wikipedia.org/wiki/Gnom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torahislight.org/intercalation/" TargetMode="External"/><Relationship Id="rId2" Type="http://schemas.openxmlformats.org/officeDocument/2006/relationships/image" Target="../media/image56.jpeg"/><Relationship Id="rId1" Type="http://schemas.openxmlformats.org/officeDocument/2006/relationships/slideLayout" Target="../slideLayouts/slideLayout6.xml"/><Relationship Id="rId5" Type="http://schemas.openxmlformats.org/officeDocument/2006/relationships/comments" Target="../comments/comment3.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1.jfif"/><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hyperlink" Target="https://torahislight.org/intercalatio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Calendar" TargetMode="External"/><Relationship Id="rId7" Type="http://schemas.openxmlformats.org/officeDocument/2006/relationships/hyperlink" Target="https://en.wikipedia.org/wiki/Uriel" TargetMode="External"/><Relationship Id="rId2"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hyperlink" Target="https://en.wikipedia.org/wiki/Angel" TargetMode="External"/><Relationship Id="rId5" Type="http://schemas.openxmlformats.org/officeDocument/2006/relationships/hyperlink" Target="https://en.wikipedia.org/wiki/Book_of_Enoch" TargetMode="External"/><Relationship Id="rId4" Type="http://schemas.openxmlformats.org/officeDocument/2006/relationships/hyperlink" Target="https://en.wikipedia.org/wiki/Pseudepigrapha" TargetMode="Externa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Intercalation_(timekeeping)" TargetMode="External"/><Relationship Id="rId7" Type="http://schemas.openxmlformats.org/officeDocument/2006/relationships/comments" Target="../comments/comment5.xml"/><Relationship Id="rId2" Type="http://schemas.openxmlformats.org/officeDocument/2006/relationships/hyperlink" Target="https://en.wikipedia.org/wiki/Enoch_calendar" TargetMode="External"/><Relationship Id="rId1" Type="http://schemas.openxmlformats.org/officeDocument/2006/relationships/slideLayout" Target="../slideLayouts/slideLayout2.xml"/><Relationship Id="rId6" Type="http://schemas.openxmlformats.org/officeDocument/2006/relationships/hyperlink" Target="https://en.wikipedia.org/wiki/Julian_calendar" TargetMode="External"/><Relationship Id="rId5" Type="http://schemas.openxmlformats.org/officeDocument/2006/relationships/hyperlink" Target="https://en.wikipedia.org/wiki/Shmita" TargetMode="External"/><Relationship Id="rId4" Type="http://schemas.openxmlformats.org/officeDocument/2006/relationships/hyperlink" Target="https://en.wikipedia.org/wiki/Enoch_calendar#cite_note-1" TargetMode="External"/></Relationships>
</file>

<file path=ppt/slides/_rels/slide45.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image" Target="../media/image71.png"/><Relationship Id="rId7" Type="http://schemas.openxmlformats.org/officeDocument/2006/relationships/hyperlink" Target="https://en.wikipedia.org/wiki/Enoch_calendar" TargetMode="External"/><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hyperlink" Target="https://en.wikipedia.org/wiki/Hebrew_calendar#The_Qumran_calendar" TargetMode="External"/><Relationship Id="rId5" Type="http://schemas.openxmlformats.org/officeDocument/2006/relationships/hyperlink" Target="https://en.wikipedia.org/wiki/Qumran" TargetMode="External"/><Relationship Id="rId4" Type="http://schemas.microsoft.com/office/2007/relationships/hdphoto" Target="../media/hdphoto8.wdp"/></Relationships>
</file>

<file path=ppt/slides/_rels/slide4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comments" Target="../comments/comment7.xml"/></Relationships>
</file>

<file path=ppt/slides/_rels/slide47.xml.rels><?xml version="1.0" encoding="UTF-8" standalone="yes"?>
<Relationships xmlns="http://schemas.openxmlformats.org/package/2006/relationships"><Relationship Id="rId8" Type="http://schemas.openxmlformats.org/officeDocument/2006/relationships/hyperlink" Target="http://www.adath-shalom.ca/DSS_calendar.pdf" TargetMode="External"/><Relationship Id="rId13" Type="http://schemas.openxmlformats.org/officeDocument/2006/relationships/hyperlink" Target="http://www.torahresource.com/EnglishArticles/CountingTheOmer.pdf" TargetMode="External"/><Relationship Id="rId18" Type="http://schemas.openxmlformats.org/officeDocument/2006/relationships/image" Target="../media/image73.gif"/><Relationship Id="rId3" Type="http://schemas.openxmlformats.org/officeDocument/2006/relationships/hyperlink" Target="http://theos-sphragis.info/passion_week_harmonized.html#passover_timing" TargetMode="External"/><Relationship Id="rId7" Type="http://schemas.openxmlformats.org/officeDocument/2006/relationships/hyperlink" Target="http://www.ingentaconnect.com/content/brill/dsd/2007/00000014/00000001/art00002" TargetMode="External"/><Relationship Id="rId12" Type="http://schemas.openxmlformats.org/officeDocument/2006/relationships/hyperlink" Target="http://www.jstor.org/stable/3264105" TargetMode="External"/><Relationship Id="rId17" Type="http://schemas.openxmlformats.org/officeDocument/2006/relationships/hyperlink" Target="http://www.mycrandall.ca/courses/NTIntro/InTest/Jubilees.htm#J24" TargetMode="External"/><Relationship Id="rId2" Type="http://schemas.openxmlformats.org/officeDocument/2006/relationships/hyperlink" Target="http://theos-sphragis.info/passion_week_harmonized.html" TargetMode="External"/><Relationship Id="rId16" Type="http://schemas.openxmlformats.org/officeDocument/2006/relationships/hyperlink" Target="http://www.mycrandall.ca/courses/NTIntro/InTest/JubText.htm" TargetMode="External"/><Relationship Id="rId1" Type="http://schemas.openxmlformats.org/officeDocument/2006/relationships/slideLayout" Target="../slideLayouts/slideLayout2.xml"/><Relationship Id="rId6" Type="http://schemas.openxmlformats.org/officeDocument/2006/relationships/hyperlink" Target="http://www.fourmilab.ch/documents/calendar/" TargetMode="External"/><Relationship Id="rId11" Type="http://schemas.openxmlformats.org/officeDocument/2006/relationships/hyperlink" Target="http://www.jstor.org/stable/3264592" TargetMode="External"/><Relationship Id="rId5" Type="http://schemas.openxmlformats.org/officeDocument/2006/relationships/hyperlink" Target="http://aa.usno.navy.mil/faq/docs/SpringPhenom.php" TargetMode="External"/><Relationship Id="rId15" Type="http://schemas.openxmlformats.org/officeDocument/2006/relationships/hyperlink" Target="http://www.mycrandall.ca/courses/NTIntro/InTest/1EnocTex.htm" TargetMode="External"/><Relationship Id="rId10" Type="http://schemas.openxmlformats.org/officeDocument/2006/relationships/hyperlink" Target="http://digitalcommons.unl.edu/classicsfacpub/44" TargetMode="External"/><Relationship Id="rId4" Type="http://schemas.openxmlformats.org/officeDocument/2006/relationships/hyperlink" Target="http://theos-sphragis.info/passion_week_harmonized.html#crucifixion_dates" TargetMode="External"/><Relationship Id="rId9" Type="http://schemas.openxmlformats.org/officeDocument/2006/relationships/hyperlink" Target="http://www.centuryone.org/essene.html" TargetMode="External"/><Relationship Id="rId14" Type="http://schemas.openxmlformats.org/officeDocument/2006/relationships/hyperlink" Target="http://theos-sphragis.info/passion_week_harmonized.html#two_passover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theos-sphragis.info/passion_week_harmonized.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microsoft.com/office/2007/relationships/hdphoto" Target="../media/hdphoto9.wdp"/></Relationships>
</file>

<file path=ppt/slides/_rels/slide5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79.jpe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4694624" y="347248"/>
            <a:ext cx="688806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7030A0"/>
                </a:solidFill>
                <a:effectLst>
                  <a:glow rad="127000">
                    <a:srgbClr val="FAF58E"/>
                  </a:glow>
                  <a:outerShdw dist="38100" dir="2640000" algn="bl" rotWithShape="0">
                    <a:schemeClr val="tx2">
                      <a:lumMod val="75000"/>
                    </a:schemeClr>
                  </a:outerShdw>
                </a:effectLst>
              </a:rPr>
              <a:t>John 7  </a:t>
            </a:r>
            <a:r>
              <a:rPr lang="en-US" sz="4800" b="1" dirty="0">
                <a:ln w="12700">
                  <a:solidFill>
                    <a:schemeClr val="tx2">
                      <a:lumMod val="75000"/>
                    </a:schemeClr>
                  </a:solidFill>
                  <a:prstDash val="solid"/>
                </a:ln>
                <a:solidFill>
                  <a:srgbClr val="7030A0"/>
                </a:solidFill>
                <a:effectLst>
                  <a:glow rad="127000">
                    <a:srgbClr val="FAF58E"/>
                  </a:glow>
                  <a:outerShdw dist="38100" dir="2640000" algn="bl" rotWithShape="0">
                    <a:schemeClr val="tx2">
                      <a:lumMod val="75000"/>
                    </a:schemeClr>
                  </a:outerShdw>
                </a:effectLst>
              </a:rPr>
              <a:t>Part 5</a:t>
            </a:r>
          </a:p>
        </p:txBody>
      </p:sp>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93439" y="5035131"/>
            <a:ext cx="1486103" cy="1487805"/>
          </a:xfrm>
          <a:prstGeom prst="rect">
            <a:avLst/>
          </a:prstGeom>
          <a:noFill/>
          <a:effectLst>
            <a:glow rad="177800">
              <a:srgbClr val="F5CCC2">
                <a:alpha val="54000"/>
              </a:srgbClr>
            </a:glow>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F576018-10E8-85DF-24E5-BDC6CE75296A}"/>
              </a:ext>
            </a:extLst>
          </p:cNvPr>
          <p:cNvSpPr txBox="1">
            <a:spLocks/>
          </p:cNvSpPr>
          <p:nvPr/>
        </p:nvSpPr>
        <p:spPr>
          <a:xfrm>
            <a:off x="2097564" y="1462834"/>
            <a:ext cx="10977169" cy="4929476"/>
          </a:xfrm>
          <a:prstGeom prst="rect">
            <a:avLst/>
          </a:prstGeom>
          <a:noFill/>
          <a:scene3d>
            <a:camera prst="isometricOffAxis1Right"/>
            <a:lightRig rig="threePt" dir="t"/>
          </a:scene3d>
          <a:sp3d>
            <a:bevelT w="165100" prst="coolSlant"/>
          </a:sp3d>
        </p:spPr>
        <p:txBody>
          <a:bodyPr vert="horz" lIns="91440" tIns="45720" rIns="91440" bIns="45720" rtlCol="0">
            <a:normAutofit/>
            <a:sp3d z="95250"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800" b="1" dirty="0">
                <a:solidFill>
                  <a:srgbClr val="0070C0"/>
                </a:solidFill>
                <a:effectLst>
                  <a:glow rad="241300">
                    <a:schemeClr val="bg1">
                      <a:alpha val="78000"/>
                    </a:schemeClr>
                  </a:glow>
                </a:effectLst>
              </a:rPr>
              <a:t>Are</a:t>
            </a:r>
            <a:r>
              <a:rPr lang="en-US" sz="5800" b="1" dirty="0">
                <a:solidFill>
                  <a:srgbClr val="CC0099"/>
                </a:solidFill>
                <a:effectLst>
                  <a:glow rad="241300">
                    <a:schemeClr val="bg1">
                      <a:alpha val="78000"/>
                    </a:schemeClr>
                  </a:glow>
                  <a:reflection blurRad="6350" stA="55000" endA="300" endPos="45500" dir="5400000" sy="-100000" algn="bl" rotWithShape="0"/>
                </a:effectLst>
              </a:rPr>
              <a:t> </a:t>
            </a:r>
            <a:r>
              <a:rPr lang="en-US" sz="6600" b="1" dirty="0">
                <a:solidFill>
                  <a:srgbClr val="CC0099"/>
                </a:solidFill>
                <a:effectLst>
                  <a:glow rad="241300">
                    <a:schemeClr val="bg1">
                      <a:alpha val="78000"/>
                    </a:schemeClr>
                  </a:glow>
                  <a:reflection blurRad="6350" stA="55000" endA="300" endPos="45500" dir="5400000" sy="-100000" algn="bl" rotWithShape="0"/>
                </a:effectLst>
              </a:rPr>
              <a:t> </a:t>
            </a:r>
            <a:br>
              <a:rPr lang="en-US" sz="6600" b="1" dirty="0">
                <a:solidFill>
                  <a:srgbClr val="CC0099"/>
                </a:solidFill>
                <a:effectLst>
                  <a:glow rad="241300">
                    <a:schemeClr val="bg1">
                      <a:alpha val="78000"/>
                    </a:schemeClr>
                  </a:glow>
                  <a:reflection blurRad="6350" stA="55000" endA="300" endPos="45500" dir="5400000" sy="-100000" algn="bl" rotWithShape="0"/>
                </a:effectLst>
              </a:rPr>
            </a:br>
            <a:r>
              <a:rPr lang="en-US" sz="8000" b="1" dirty="0">
                <a:ln w="28575">
                  <a:solidFill>
                    <a:srgbClr val="5B70B7"/>
                  </a:solidFill>
                </a:ln>
                <a:solidFill>
                  <a:srgbClr val="C00000"/>
                </a:solidFill>
                <a:effectLst>
                  <a:glow rad="241300">
                    <a:srgbClr val="F5CCC2">
                      <a:alpha val="78000"/>
                    </a:srgbClr>
                  </a:glow>
                  <a:reflection blurRad="6350" stA="55000" endA="300" endPos="45500" dir="5400000" sy="-100000" algn="bl" rotWithShape="0"/>
                </a:effectLst>
                <a:latin typeface="Snap ITC" panose="04040A07060A02020202" pitchFamily="82" charset="0"/>
              </a:rPr>
              <a:t>“Intercalation  </a:t>
            </a:r>
            <a:br>
              <a:rPr lang="en-US" sz="8000" b="1" dirty="0">
                <a:ln w="28575">
                  <a:solidFill>
                    <a:srgbClr val="5B70B7"/>
                  </a:solidFill>
                </a:ln>
                <a:solidFill>
                  <a:srgbClr val="C00000"/>
                </a:solidFill>
                <a:effectLst>
                  <a:glow rad="241300">
                    <a:srgbClr val="F5CCC2">
                      <a:alpha val="78000"/>
                    </a:srgbClr>
                  </a:glow>
                  <a:reflection blurRad="6350" stA="55000" endA="300" endPos="45500" dir="5400000" sy="-100000" algn="bl" rotWithShape="0"/>
                </a:effectLst>
                <a:latin typeface="Snap ITC" panose="04040A07060A02020202" pitchFamily="82" charset="0"/>
              </a:rPr>
            </a:br>
            <a:r>
              <a:rPr lang="en-US" sz="8000" b="1" dirty="0">
                <a:ln w="28575">
                  <a:solidFill>
                    <a:srgbClr val="5B70B7"/>
                  </a:solidFill>
                </a:ln>
                <a:solidFill>
                  <a:srgbClr val="C00000"/>
                </a:solidFill>
                <a:effectLst>
                  <a:glow rad="241300">
                    <a:srgbClr val="F5CCC2">
                      <a:alpha val="78000"/>
                    </a:srgbClr>
                  </a:glow>
                  <a:reflection blurRad="6350" stA="55000" endA="300" endPos="45500" dir="5400000" sy="-100000" algn="bl" rotWithShape="0"/>
                </a:effectLst>
                <a:latin typeface="Snap ITC" panose="04040A07060A02020202" pitchFamily="82" charset="0"/>
              </a:rPr>
              <a:t>  Calendars”</a:t>
            </a:r>
            <a:r>
              <a:rPr lang="en-US" sz="8000" b="1" dirty="0">
                <a:ln w="28575">
                  <a:solidFill>
                    <a:srgbClr val="5B70B7"/>
                  </a:solidFill>
                </a:ln>
                <a:solidFill>
                  <a:srgbClr val="C00000"/>
                </a:solidFill>
                <a:effectLst>
                  <a:glow rad="241300">
                    <a:srgbClr val="F5CCC2">
                      <a:alpha val="78000"/>
                    </a:srgbClr>
                  </a:glow>
                </a:effectLst>
                <a:latin typeface="Snap ITC" panose="04040A07060A02020202" pitchFamily="82" charset="0"/>
              </a:rPr>
              <a:t> </a:t>
            </a:r>
            <a:r>
              <a:rPr lang="en-US" sz="8800" b="1" dirty="0">
                <a:ln>
                  <a:solidFill>
                    <a:srgbClr val="5B70B7"/>
                  </a:solidFill>
                </a:ln>
                <a:solidFill>
                  <a:srgbClr val="C00000"/>
                </a:solidFill>
                <a:effectLst>
                  <a:glow rad="241300">
                    <a:schemeClr val="bg1">
                      <a:alpha val="78000"/>
                    </a:schemeClr>
                  </a:glow>
                </a:effectLst>
              </a:rPr>
              <a:t> </a:t>
            </a:r>
            <a:br>
              <a:rPr lang="en-US" sz="8800" b="1" dirty="0">
                <a:solidFill>
                  <a:srgbClr val="0070C0"/>
                </a:solidFill>
                <a:effectLst>
                  <a:glow rad="241300">
                    <a:schemeClr val="bg1">
                      <a:alpha val="78000"/>
                    </a:schemeClr>
                  </a:glow>
                </a:effectLst>
              </a:rPr>
            </a:br>
            <a:r>
              <a:rPr lang="en-US" sz="8800" b="1" dirty="0">
                <a:solidFill>
                  <a:srgbClr val="0070C0"/>
                </a:solidFill>
                <a:effectLst>
                  <a:glow rad="241300">
                    <a:schemeClr val="bg1">
                      <a:alpha val="78000"/>
                    </a:schemeClr>
                  </a:glow>
                </a:effectLst>
              </a:rPr>
              <a:t>part of Covenant?</a:t>
            </a:r>
            <a:endParaRPr lang="en-US" sz="6000" dirty="0">
              <a:ln>
                <a:solidFill>
                  <a:srgbClr val="FF66FF"/>
                </a:solidFill>
              </a:ln>
              <a:effectLst>
                <a:glow rad="241300">
                  <a:srgbClr val="00FF00">
                    <a:alpha val="78000"/>
                  </a:srgbClr>
                </a:glow>
              </a:effectLst>
              <a:latin typeface="Snap ITC" panose="04040A07060A02020202" pitchFamily="82" charset="0"/>
            </a:endParaRPr>
          </a:p>
        </p:txBody>
      </p:sp>
      <p:pic>
        <p:nvPicPr>
          <p:cNvPr id="7" name="Picture 6">
            <a:extLst>
              <a:ext uri="{FF2B5EF4-FFF2-40B4-BE49-F238E27FC236}">
                <a16:creationId xmlns:a16="http://schemas.microsoft.com/office/drawing/2014/main" id="{AC66B246-343B-1C79-88EC-631950A898D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21420000">
            <a:off x="332083" y="457758"/>
            <a:ext cx="4294303" cy="2720095"/>
          </a:xfrm>
          <a:prstGeom prst="rect">
            <a:avLst/>
          </a:prstGeom>
          <a:solidFill>
            <a:srgbClr val="FFFFFF">
              <a:shade val="85000"/>
            </a:srgbClr>
          </a:solidFill>
          <a:ln w="111125" cap="sq">
            <a:gradFill flip="none" rotWithShape="1">
              <a:gsLst>
                <a:gs pos="0">
                  <a:schemeClr val="accent1">
                    <a:lumMod val="5000"/>
                    <a:lumOff val="95000"/>
                  </a:schemeClr>
                </a:gs>
                <a:gs pos="50000">
                  <a:schemeClr val="accent2">
                    <a:lumMod val="40000"/>
                    <a:lumOff val="60000"/>
                  </a:schemeClr>
                </a:gs>
                <a:gs pos="83000">
                  <a:schemeClr val="accent6">
                    <a:lumMod val="40000"/>
                    <a:lumOff val="60000"/>
                  </a:schemeClr>
                </a:gs>
                <a:gs pos="100000">
                  <a:schemeClr val="accent1">
                    <a:lumMod val="30000"/>
                    <a:lumOff val="70000"/>
                  </a:schemeClr>
                </a:gs>
              </a:gsLst>
              <a:path path="shape">
                <a:fillToRect l="50000" t="50000" r="50000" b="50000"/>
              </a:path>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037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10395D20-212E-9FBB-514A-59FF619221A9}"/>
              </a:ext>
            </a:extLst>
          </p:cNvPr>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10</a:t>
            </a:fld>
            <a:endParaRPr lang="en-US" b="1" dirty="0">
              <a:solidFill>
                <a:schemeClr val="tx1">
                  <a:lumMod val="75000"/>
                  <a:lumOff val="25000"/>
                </a:schemeClr>
              </a:solidFill>
            </a:endParaRPr>
          </a:p>
        </p:txBody>
      </p:sp>
      <p:sp>
        <p:nvSpPr>
          <p:cNvPr id="13" name="Title 1">
            <a:extLst>
              <a:ext uri="{FF2B5EF4-FFF2-40B4-BE49-F238E27FC236}">
                <a16:creationId xmlns:a16="http://schemas.microsoft.com/office/drawing/2014/main" id="{3E9A737A-BA55-B4A4-3D7A-77D930E4316B}"/>
              </a:ext>
            </a:extLst>
          </p:cNvPr>
          <p:cNvSpPr txBox="1">
            <a:spLocks/>
          </p:cNvSpPr>
          <p:nvPr/>
        </p:nvSpPr>
        <p:spPr>
          <a:xfrm>
            <a:off x="98875" y="22858"/>
            <a:ext cx="11994249" cy="2538914"/>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John 7:14 records: </a:t>
            </a:r>
            <a:r>
              <a:rPr lang="en-US" sz="4800" b="1" i="1" dirty="0">
                <a:ln>
                  <a:solidFill>
                    <a:sysClr val="windowText" lastClr="000000"/>
                  </a:solidFill>
                </a:ln>
                <a:solidFill>
                  <a:srgbClr val="FFFF00"/>
                </a:solidFill>
                <a:effectLst>
                  <a:glow rad="228600">
                    <a:schemeClr val="accent1">
                      <a:satMod val="175000"/>
                      <a:alpha val="40000"/>
                    </a:schemeClr>
                  </a:glow>
                </a:effectLst>
                <a:latin typeface="Comic Sans MS" pitchFamily="66" charset="0"/>
              </a:rPr>
              <a:t>“… about the middle of the feast </a:t>
            </a:r>
            <a:r>
              <a:rPr lang="en-US" sz="4800" b="1" i="1" u="sng" dirty="0">
                <a:ln>
                  <a:solidFill>
                    <a:sysClr val="windowText" lastClr="000000"/>
                  </a:solidFill>
                </a:ln>
                <a:solidFill>
                  <a:srgbClr val="FFFF00"/>
                </a:solidFill>
                <a:effectLst>
                  <a:glow rad="228600">
                    <a:schemeClr val="accent1">
                      <a:satMod val="175000"/>
                      <a:alpha val="40000"/>
                    </a:schemeClr>
                  </a:glow>
                </a:effectLst>
                <a:latin typeface="Comic Sans MS" pitchFamily="66" charset="0"/>
              </a:rPr>
              <a:t>Yahusha</a:t>
            </a:r>
            <a:r>
              <a:rPr lang="en-US" sz="4800" b="1" i="1" dirty="0">
                <a:ln>
                  <a:solidFill>
                    <a:sysClr val="windowText" lastClr="000000"/>
                  </a:solidFill>
                </a:ln>
                <a:solidFill>
                  <a:srgbClr val="FFFF00"/>
                </a:solidFill>
                <a:effectLst>
                  <a:glow rad="228600">
                    <a:schemeClr val="accent1">
                      <a:satMod val="175000"/>
                      <a:alpha val="40000"/>
                    </a:schemeClr>
                  </a:glow>
                </a:effectLst>
                <a:latin typeface="Comic Sans MS" pitchFamily="66" charset="0"/>
              </a:rPr>
              <a:t> </a:t>
            </a:r>
            <a:r>
              <a:rPr lang="en-US" sz="4800" b="1" i="1" u="sng" dirty="0">
                <a:ln>
                  <a:solidFill>
                    <a:sysClr val="windowText" lastClr="000000"/>
                  </a:solidFill>
                </a:ln>
                <a:solidFill>
                  <a:srgbClr val="FFFF00"/>
                </a:solidFill>
                <a:effectLst>
                  <a:glow rad="228600">
                    <a:schemeClr val="accent1">
                      <a:satMod val="175000"/>
                      <a:alpha val="40000"/>
                    </a:schemeClr>
                  </a:glow>
                </a:effectLst>
                <a:latin typeface="Comic Sans MS" pitchFamily="66" charset="0"/>
              </a:rPr>
              <a:t>went u</a:t>
            </a:r>
            <a:r>
              <a:rPr lang="en-US" sz="4800" b="1" i="1" dirty="0">
                <a:ln>
                  <a:solidFill>
                    <a:sysClr val="windowText" lastClr="000000"/>
                  </a:solidFill>
                </a:ln>
                <a:solidFill>
                  <a:srgbClr val="FFFF00"/>
                </a:solidFill>
                <a:effectLst>
                  <a:glow rad="228600">
                    <a:schemeClr val="accent1">
                      <a:satMod val="175000"/>
                      <a:alpha val="40000"/>
                    </a:schemeClr>
                  </a:glow>
                </a:effectLst>
                <a:latin typeface="Comic Sans MS" pitchFamily="66" charset="0"/>
              </a:rPr>
              <a:t>p into the temple and taught.”</a:t>
            </a: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36" name="Title 1">
            <a:extLst>
              <a:ext uri="{FF2B5EF4-FFF2-40B4-BE49-F238E27FC236}">
                <a16:creationId xmlns:a16="http://schemas.microsoft.com/office/drawing/2014/main" id="{E4FB8A9C-E374-CD3D-FD4B-649E68C535B1}"/>
              </a:ext>
            </a:extLst>
          </p:cNvPr>
          <p:cNvSpPr txBox="1">
            <a:spLocks/>
          </p:cNvSpPr>
          <p:nvPr/>
        </p:nvSpPr>
        <p:spPr>
          <a:xfrm>
            <a:off x="98875" y="2022562"/>
            <a:ext cx="9395081" cy="3020332"/>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i="1" dirty="0">
                <a:ln>
                  <a:solidFill>
                    <a:sysClr val="windowText" lastClr="000000"/>
                  </a:solidFill>
                </a:ln>
                <a:solidFill>
                  <a:srgbClr val="FFFF00"/>
                </a:solidFill>
                <a:effectLst>
                  <a:glow rad="228600">
                    <a:schemeClr val="bg1">
                      <a:alpha val="55000"/>
                    </a:schemeClr>
                  </a:glow>
                </a:effectLst>
                <a:latin typeface="Comic Sans MS" pitchFamily="66" charset="0"/>
              </a:rPr>
              <a:t>Question #1: </a:t>
            </a:r>
          </a:p>
          <a:p>
            <a:pPr algn="ctr">
              <a:lnSpc>
                <a:spcPct val="100000"/>
              </a:lnSpc>
            </a:pP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If </a:t>
            </a:r>
            <a:r>
              <a:rPr lang="en-US" sz="3200" b="1" i="1" dirty="0">
                <a:ln>
                  <a:solidFill>
                    <a:sysClr val="windowText" lastClr="000000"/>
                  </a:solidFill>
                </a:ln>
                <a:solidFill>
                  <a:srgbClr val="00B0F0"/>
                </a:solidFill>
                <a:effectLst>
                  <a:glow rad="228600">
                    <a:schemeClr val="accent2">
                      <a:satMod val="175000"/>
                      <a:alpha val="40000"/>
                    </a:schemeClr>
                  </a:glow>
                </a:effectLst>
                <a:latin typeface="Comic Sans MS" pitchFamily="66" charset="0"/>
              </a:rPr>
              <a:t>Yahusha</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 was </a:t>
            </a:r>
            <a:r>
              <a:rPr lang="en-US" sz="3200" b="1" i="1" u="sng"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alread</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y </a:t>
            </a:r>
            <a:r>
              <a:rPr lang="en-US" sz="3200" b="1" i="1" u="sng"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at the lunar sukkot </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according to the intercalation dates, then </a:t>
            </a:r>
            <a:r>
              <a:rPr lang="en-US" sz="3200" b="1" i="1" u="sng"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wh</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y </a:t>
            </a:r>
            <a:r>
              <a:rPr lang="en-US" sz="3200" b="1" i="1" u="sng"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did John record</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 </a:t>
            </a:r>
            <a:r>
              <a:rPr lang="en-US" sz="3200" b="1" i="1" dirty="0">
                <a:ln>
                  <a:solidFill>
                    <a:sysClr val="windowText" lastClr="000000"/>
                  </a:solidFill>
                </a:ln>
                <a:solidFill>
                  <a:srgbClr val="00FFFF"/>
                </a:solidFill>
                <a:effectLst>
                  <a:glow rad="228600">
                    <a:schemeClr val="accent1">
                      <a:satMod val="175000"/>
                      <a:alpha val="40000"/>
                    </a:schemeClr>
                  </a:glow>
                </a:effectLst>
                <a:latin typeface="Wide Latin" panose="020A0A07050505020404" pitchFamily="18" charset="0"/>
              </a:rPr>
              <a:t>“He went up”? </a:t>
            </a:r>
          </a:p>
        </p:txBody>
      </p:sp>
      <p:sp>
        <p:nvSpPr>
          <p:cNvPr id="2" name="Title 1">
            <a:extLst>
              <a:ext uri="{FF2B5EF4-FFF2-40B4-BE49-F238E27FC236}">
                <a16:creationId xmlns:a16="http://schemas.microsoft.com/office/drawing/2014/main" id="{5D4B5D49-6B56-FC86-07F1-B83629D9FFF0}"/>
              </a:ext>
            </a:extLst>
          </p:cNvPr>
          <p:cNvSpPr txBox="1">
            <a:spLocks/>
          </p:cNvSpPr>
          <p:nvPr/>
        </p:nvSpPr>
        <p:spPr>
          <a:xfrm>
            <a:off x="696527" y="4872167"/>
            <a:ext cx="9474762" cy="1666745"/>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i="1" dirty="0">
                <a:ln>
                  <a:solidFill>
                    <a:sysClr val="windowText" lastClr="000000"/>
                  </a:solidFill>
                </a:ln>
                <a:solidFill>
                  <a:srgbClr val="FFFF00"/>
                </a:solidFill>
                <a:effectLst>
                  <a:glow rad="228600">
                    <a:schemeClr val="bg1">
                      <a:alpha val="55000"/>
                    </a:schemeClr>
                  </a:glow>
                </a:effectLst>
                <a:latin typeface="Comic Sans MS" pitchFamily="66" charset="0"/>
              </a:rPr>
              <a:t>Question #2:  </a:t>
            </a:r>
            <a:br>
              <a:rPr lang="en-US" sz="3600" b="1" i="1" dirty="0">
                <a:ln>
                  <a:solidFill>
                    <a:sysClr val="windowText" lastClr="000000"/>
                  </a:solidFill>
                </a:ln>
                <a:solidFill>
                  <a:srgbClr val="00FFFF"/>
                </a:solidFill>
                <a:effectLst>
                  <a:glow rad="228600">
                    <a:schemeClr val="bg1">
                      <a:alpha val="61000"/>
                    </a:schemeClr>
                  </a:glow>
                </a:effectLst>
                <a:latin typeface="Comic Sans MS" pitchFamily="66" charset="0"/>
              </a:rPr>
            </a:br>
            <a:r>
              <a:rPr lang="en-US" sz="3600" b="1" i="1" dirty="0">
                <a:ln>
                  <a:solidFill>
                    <a:sysClr val="windowText" lastClr="000000"/>
                  </a:solidFill>
                </a:ln>
                <a:solidFill>
                  <a:srgbClr val="00FFFF"/>
                </a:solidFill>
                <a:effectLst>
                  <a:glow rad="228600">
                    <a:schemeClr val="bg1">
                      <a:alpha val="61000"/>
                    </a:schemeClr>
                  </a:glow>
                </a:effectLst>
                <a:latin typeface="Comic Sans MS" pitchFamily="66" charset="0"/>
              </a:rPr>
              <a:t>Where did He </a:t>
            </a:r>
            <a:r>
              <a:rPr lang="en-US" sz="3600" b="1" i="1" dirty="0">
                <a:ln>
                  <a:solidFill>
                    <a:sysClr val="windowText" lastClr="000000"/>
                  </a:solidFill>
                </a:ln>
                <a:solidFill>
                  <a:srgbClr val="00FFFF"/>
                </a:solidFill>
                <a:effectLst>
                  <a:glow rad="228600">
                    <a:srgbClr val="CC00FF">
                      <a:alpha val="61000"/>
                    </a:srgbClr>
                  </a:glow>
                </a:effectLst>
                <a:latin typeface="Arial Black" panose="020B0A04020102020204" pitchFamily="34" charset="0"/>
              </a:rPr>
              <a:t>GO</a:t>
            </a:r>
            <a:r>
              <a:rPr lang="en-US" sz="3600" b="1" i="1" dirty="0">
                <a:ln>
                  <a:solidFill>
                    <a:sysClr val="windowText" lastClr="000000"/>
                  </a:solidFill>
                </a:ln>
                <a:solidFill>
                  <a:srgbClr val="00FFFF"/>
                </a:solidFill>
                <a:effectLst>
                  <a:glow rad="228600">
                    <a:schemeClr val="bg1">
                      <a:alpha val="61000"/>
                    </a:schemeClr>
                  </a:glow>
                </a:effectLst>
                <a:latin typeface="Arial Black" panose="020B0A04020102020204" pitchFamily="34" charset="0"/>
              </a:rPr>
              <a:t>,</a:t>
            </a:r>
            <a:r>
              <a:rPr lang="en-US" sz="3600" b="1" i="1" dirty="0">
                <a:ln>
                  <a:solidFill>
                    <a:sysClr val="windowText" lastClr="000000"/>
                  </a:solidFill>
                </a:ln>
                <a:solidFill>
                  <a:srgbClr val="00FFFF"/>
                </a:solidFill>
                <a:effectLst>
                  <a:glow rad="228600">
                    <a:schemeClr val="bg1">
                      <a:alpha val="61000"/>
                    </a:schemeClr>
                  </a:glow>
                </a:effectLst>
                <a:latin typeface="Comic Sans MS" pitchFamily="66" charset="0"/>
              </a:rPr>
              <a:t> - </a:t>
            </a:r>
            <a:r>
              <a:rPr lang="en-US" sz="3600" b="1" i="1" u="sng" dirty="0">
                <a:ln>
                  <a:solidFill>
                    <a:sysClr val="windowText" lastClr="000000"/>
                  </a:solidFill>
                </a:ln>
                <a:solidFill>
                  <a:srgbClr val="00FFFF"/>
                </a:solidFill>
                <a:effectLst>
                  <a:glow rad="228600">
                    <a:schemeClr val="bg1">
                      <a:alpha val="61000"/>
                    </a:schemeClr>
                  </a:glow>
                </a:effectLst>
                <a:latin typeface="Comic Sans MS" pitchFamily="66" charset="0"/>
              </a:rPr>
              <a:t>if</a:t>
            </a:r>
            <a:r>
              <a:rPr lang="en-US" sz="3600" b="1" i="1" dirty="0">
                <a:ln>
                  <a:solidFill>
                    <a:sysClr val="windowText" lastClr="000000"/>
                  </a:solidFill>
                </a:ln>
                <a:solidFill>
                  <a:srgbClr val="00FFFF"/>
                </a:solidFill>
                <a:effectLst>
                  <a:glow rad="228600">
                    <a:schemeClr val="bg1">
                      <a:alpha val="61000"/>
                    </a:schemeClr>
                  </a:glow>
                </a:effectLst>
                <a:latin typeface="Comic Sans MS" pitchFamily="66" charset="0"/>
              </a:rPr>
              <a:t> - </a:t>
            </a:r>
            <a:br>
              <a:rPr lang="en-US" sz="3600" b="1" i="1" dirty="0">
                <a:ln>
                  <a:solidFill>
                    <a:sysClr val="windowText" lastClr="000000"/>
                  </a:solidFill>
                </a:ln>
                <a:solidFill>
                  <a:srgbClr val="00FFFF"/>
                </a:solidFill>
                <a:effectLst>
                  <a:glow rad="228600">
                    <a:schemeClr val="bg1">
                      <a:alpha val="61000"/>
                    </a:schemeClr>
                  </a:glow>
                </a:effectLst>
                <a:latin typeface="Comic Sans MS" pitchFamily="66" charset="0"/>
              </a:rPr>
            </a:br>
            <a:r>
              <a:rPr lang="en-US" sz="3600" b="1" i="1" dirty="0">
                <a:ln>
                  <a:solidFill>
                    <a:srgbClr val="0000FF"/>
                  </a:solidFill>
                </a:ln>
                <a:solidFill>
                  <a:srgbClr val="CC00FF"/>
                </a:solidFill>
                <a:effectLst>
                  <a:glow rad="228600">
                    <a:srgbClr val="00FF00">
                      <a:alpha val="60784"/>
                    </a:srgbClr>
                  </a:glow>
                </a:effectLst>
                <a:latin typeface="Wide Latin" panose="020A0A07050505020404" pitchFamily="18" charset="0"/>
              </a:rPr>
              <a:t>He was already there? </a:t>
            </a:r>
          </a:p>
        </p:txBody>
      </p:sp>
      <p:sp>
        <p:nvSpPr>
          <p:cNvPr id="4" name="Sun 3">
            <a:extLst>
              <a:ext uri="{FF2B5EF4-FFF2-40B4-BE49-F238E27FC236}">
                <a16:creationId xmlns:a16="http://schemas.microsoft.com/office/drawing/2014/main" id="{CB6A5397-5910-505D-DD67-A2E250631EF3}"/>
              </a:ext>
            </a:extLst>
          </p:cNvPr>
          <p:cNvSpPr/>
          <p:nvPr/>
        </p:nvSpPr>
        <p:spPr>
          <a:xfrm>
            <a:off x="11506201" y="166618"/>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6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up)">
                                      <p:cBhvr>
                                        <p:cTn id="7" dur="1000"/>
                                        <p:tgtEl>
                                          <p:spTgt spid="36">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animEffect transition="in" filter="wipe(up)">
                                      <p:cBhvr>
                                        <p:cTn id="11" dur="1000"/>
                                        <p:tgtEl>
                                          <p:spTgt spid="3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up)">
                                      <p:cBhvr>
                                        <p:cTn id="1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11</a:t>
            </a:fld>
            <a:endParaRPr lang="en-US" b="1" dirty="0">
              <a:solidFill>
                <a:schemeClr val="tx1">
                  <a:lumMod val="75000"/>
                  <a:lumOff val="25000"/>
                </a:schemeClr>
              </a:solidFill>
            </a:endParaRPr>
          </a:p>
        </p:txBody>
      </p:sp>
      <p:pic>
        <p:nvPicPr>
          <p:cNvPr id="13" name="Picture 12">
            <a:extLst>
              <a:ext uri="{FF2B5EF4-FFF2-40B4-BE49-F238E27FC236}">
                <a16:creationId xmlns:a16="http://schemas.microsoft.com/office/drawing/2014/main" id="{D4A6BDBD-F44F-04BC-8CCD-97535038DB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6389" y="2316876"/>
            <a:ext cx="2799295" cy="2005987"/>
          </a:xfrm>
          <a:prstGeom prst="rect">
            <a:avLst/>
          </a:prstGeom>
          <a:effectLst>
            <a:softEdge rad="228600"/>
          </a:effectLst>
        </p:spPr>
      </p:pic>
      <p:sp>
        <p:nvSpPr>
          <p:cNvPr id="3" name="Title 1">
            <a:extLst>
              <a:ext uri="{FF2B5EF4-FFF2-40B4-BE49-F238E27FC236}">
                <a16:creationId xmlns:a16="http://schemas.microsoft.com/office/drawing/2014/main" id="{293B9879-2FE4-4351-C3EB-EB5DD00AA180}"/>
              </a:ext>
            </a:extLst>
          </p:cNvPr>
          <p:cNvSpPr txBox="1">
            <a:spLocks/>
          </p:cNvSpPr>
          <p:nvPr/>
        </p:nvSpPr>
        <p:spPr>
          <a:xfrm>
            <a:off x="219325" y="3898054"/>
            <a:ext cx="5335906" cy="3497587"/>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chemeClr val="accent2">
                    <a:lumMod val="50000"/>
                  </a:schemeClr>
                </a:solidFill>
                <a:effectLst>
                  <a:glow rad="228600">
                    <a:schemeClr val="accent2">
                      <a:satMod val="175000"/>
                      <a:alpha val="40000"/>
                    </a:schemeClr>
                  </a:glow>
                </a:effectLst>
                <a:latin typeface="Comic Sans MS" pitchFamily="66" charset="0"/>
              </a:rPr>
              <a:t>… the results appeared to be suspicious!</a:t>
            </a:r>
          </a:p>
          <a:p>
            <a:pPr>
              <a:lnSpc>
                <a:spcPct val="100000"/>
              </a:lnSpc>
            </a:pPr>
            <a:r>
              <a:rPr lang="en-US" sz="1600" b="1" i="1" dirty="0">
                <a:ln>
                  <a:solidFill>
                    <a:schemeClr val="accent2"/>
                  </a:solidFill>
                </a:ln>
                <a:solidFill>
                  <a:srgbClr val="0070C0"/>
                </a:solidFill>
                <a:effectLst>
                  <a:glow rad="228600">
                    <a:schemeClr val="accent1">
                      <a:satMod val="175000"/>
                      <a:alpha val="40000"/>
                    </a:schemeClr>
                  </a:glow>
                </a:effectLst>
                <a:latin typeface="Comic Sans MS" pitchFamily="66" charset="0"/>
              </a:rPr>
              <a:t>  </a:t>
            </a:r>
            <a:br>
              <a:rPr lang="en-US" sz="3600" b="1" i="1" dirty="0">
                <a:ln>
                  <a:solidFill>
                    <a:sysClr val="windowText" lastClr="000000"/>
                  </a:solidFill>
                </a:ln>
                <a:solidFill>
                  <a:schemeClr val="accent6">
                    <a:lumMod val="75000"/>
                  </a:schemeClr>
                </a:solidFill>
                <a:effectLst>
                  <a:glow rad="228600">
                    <a:schemeClr val="accent1">
                      <a:satMod val="175000"/>
                      <a:alpha val="40000"/>
                    </a:schemeClr>
                  </a:glow>
                </a:effectLst>
                <a:latin typeface="Comic Sans MS" pitchFamily="66" charset="0"/>
              </a:rPr>
            </a:b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grpSp>
        <p:nvGrpSpPr>
          <p:cNvPr id="7" name="Group 6">
            <a:extLst>
              <a:ext uri="{FF2B5EF4-FFF2-40B4-BE49-F238E27FC236}">
                <a16:creationId xmlns:a16="http://schemas.microsoft.com/office/drawing/2014/main" id="{9011C8D2-1760-0499-6E99-00702523B97B}"/>
              </a:ext>
            </a:extLst>
          </p:cNvPr>
          <p:cNvGrpSpPr/>
          <p:nvPr/>
        </p:nvGrpSpPr>
        <p:grpSpPr>
          <a:xfrm>
            <a:off x="7075574" y="2279697"/>
            <a:ext cx="2826833" cy="2022385"/>
            <a:chOff x="6126821" y="2627518"/>
            <a:chExt cx="2826833" cy="2022385"/>
          </a:xfrm>
        </p:grpSpPr>
        <p:pic>
          <p:nvPicPr>
            <p:cNvPr id="9" name="Picture 8">
              <a:extLst>
                <a:ext uri="{FF2B5EF4-FFF2-40B4-BE49-F238E27FC236}">
                  <a16:creationId xmlns:a16="http://schemas.microsoft.com/office/drawing/2014/main" id="{791B096F-7BA6-9CD6-A620-ED3949DABE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6821" y="2627518"/>
              <a:ext cx="1259667" cy="202238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Rectangle 9">
              <a:extLst>
                <a:ext uri="{FF2B5EF4-FFF2-40B4-BE49-F238E27FC236}">
                  <a16:creationId xmlns:a16="http://schemas.microsoft.com/office/drawing/2014/main" id="{271FD5B3-87C3-312E-C401-C9BDC7BBC9DD}"/>
                </a:ext>
              </a:extLst>
            </p:cNvPr>
            <p:cNvSpPr/>
            <p:nvPr/>
          </p:nvSpPr>
          <p:spPr>
            <a:xfrm>
              <a:off x="7080000" y="3266085"/>
              <a:ext cx="1873654"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t>#1 </a:t>
              </a:r>
              <a:r>
                <a:rPr lang="en-US" sz="40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t>Truth </a:t>
              </a:r>
              <a:br>
                <a:rPr lang="en-US" sz="40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br>
              <a:r>
                <a:rPr lang="en-US" sz="40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t>Hook</a:t>
              </a:r>
              <a:endParaRPr lang="en-US" sz="4000" b="1" cap="none" spc="0"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endParaRPr>
            </a:p>
          </p:txBody>
        </p:sp>
      </p:grpSp>
      <p:grpSp>
        <p:nvGrpSpPr>
          <p:cNvPr id="15" name="Group 14">
            <a:extLst>
              <a:ext uri="{FF2B5EF4-FFF2-40B4-BE49-F238E27FC236}">
                <a16:creationId xmlns:a16="http://schemas.microsoft.com/office/drawing/2014/main" id="{4F0BA0A3-03A3-CF24-1603-9B9CA82F437E}"/>
              </a:ext>
            </a:extLst>
          </p:cNvPr>
          <p:cNvGrpSpPr/>
          <p:nvPr/>
        </p:nvGrpSpPr>
        <p:grpSpPr>
          <a:xfrm>
            <a:off x="8573890" y="3607794"/>
            <a:ext cx="3280699" cy="2258768"/>
            <a:chOff x="8793227" y="3393511"/>
            <a:chExt cx="3280699" cy="2258768"/>
          </a:xfrm>
        </p:grpSpPr>
        <p:pic>
          <p:nvPicPr>
            <p:cNvPr id="16" name="Picture 15">
              <a:extLst>
                <a:ext uri="{FF2B5EF4-FFF2-40B4-BE49-F238E27FC236}">
                  <a16:creationId xmlns:a16="http://schemas.microsoft.com/office/drawing/2014/main" id="{F29F093E-66E8-18A9-FD86-EC6ED01D3E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7696" y="3393511"/>
              <a:ext cx="1716230" cy="22587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 name="Rectangle 16">
              <a:extLst>
                <a:ext uri="{FF2B5EF4-FFF2-40B4-BE49-F238E27FC236}">
                  <a16:creationId xmlns:a16="http://schemas.microsoft.com/office/drawing/2014/main" id="{5CED457F-B726-5827-6847-0A2FFD210E51}"/>
                </a:ext>
              </a:extLst>
            </p:cNvPr>
            <p:cNvSpPr/>
            <p:nvPr/>
          </p:nvSpPr>
          <p:spPr>
            <a:xfrm>
              <a:off x="8793227" y="3975046"/>
              <a:ext cx="2031325"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rPr>
                <a:t>#2</a:t>
              </a:r>
              <a:r>
                <a:rPr lang="en-US" sz="4000" b="1"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rPr>
                <a:t> Doubt</a:t>
              </a:r>
              <a:br>
                <a:rPr lang="en-US" sz="4000" b="1"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rPr>
              </a:br>
              <a:r>
                <a:rPr lang="en-US" sz="4000" b="1"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rPr>
                <a:t>Hook</a:t>
              </a:r>
              <a:endParaRPr lang="en-US" sz="4000" b="1" cap="none" spc="0"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endParaRPr>
            </a:p>
          </p:txBody>
        </p:sp>
      </p:grpSp>
      <p:grpSp>
        <p:nvGrpSpPr>
          <p:cNvPr id="18" name="Group 17">
            <a:extLst>
              <a:ext uri="{FF2B5EF4-FFF2-40B4-BE49-F238E27FC236}">
                <a16:creationId xmlns:a16="http://schemas.microsoft.com/office/drawing/2014/main" id="{F975CFD8-927E-D1D4-B066-1A570D385611}"/>
              </a:ext>
            </a:extLst>
          </p:cNvPr>
          <p:cNvGrpSpPr/>
          <p:nvPr/>
        </p:nvGrpSpPr>
        <p:grpSpPr>
          <a:xfrm>
            <a:off x="6172624" y="4730462"/>
            <a:ext cx="3010966" cy="1912980"/>
            <a:chOff x="6037602" y="4726091"/>
            <a:chExt cx="3010966" cy="1912980"/>
          </a:xfrm>
        </p:grpSpPr>
        <p:pic>
          <p:nvPicPr>
            <p:cNvPr id="19" name="Picture 18">
              <a:extLst>
                <a:ext uri="{FF2B5EF4-FFF2-40B4-BE49-F238E27FC236}">
                  <a16:creationId xmlns:a16="http://schemas.microsoft.com/office/drawing/2014/main" id="{E5594802-B892-7C4F-410D-873A01B049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7602" y="4726091"/>
              <a:ext cx="1086044" cy="19129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0" name="Rectangle 19">
              <a:extLst>
                <a:ext uri="{FF2B5EF4-FFF2-40B4-BE49-F238E27FC236}">
                  <a16:creationId xmlns:a16="http://schemas.microsoft.com/office/drawing/2014/main" id="{489C1A4E-56CC-EDF9-54B6-43D515AE5FD0}"/>
                </a:ext>
              </a:extLst>
            </p:cNvPr>
            <p:cNvSpPr/>
            <p:nvPr/>
          </p:nvSpPr>
          <p:spPr>
            <a:xfrm>
              <a:off x="6773586" y="5279132"/>
              <a:ext cx="2274982" cy="1077218"/>
            </a:xfrm>
            <a:prstGeom prst="rect">
              <a:avLst/>
            </a:prstGeom>
            <a:noFill/>
          </p:spPr>
          <p:txBody>
            <a:bodyPr wrap="none" lIns="91440" tIns="45720" rIns="91440" bIns="45720">
              <a:spAutoFit/>
              <a:scene3d>
                <a:camera prst="obliqueBottomLeft"/>
                <a:lightRig rig="soft" dir="t">
                  <a:rot lat="0" lon="0" rev="15600000"/>
                </a:lightRig>
              </a:scene3d>
              <a:sp3d extrusionH="57150" prstMaterial="softEdge">
                <a:bevelT w="25400" h="38100"/>
              </a:sp3d>
            </a:bodyPr>
            <a:lstStyle/>
            <a:p>
              <a:pPr algn="ctr"/>
              <a:r>
                <a:rPr lang="en-US"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t>#3</a:t>
              </a:r>
              <a:r>
                <a:rPr lang="en-US" sz="3200"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t> Error</a:t>
              </a:r>
              <a:br>
                <a:rPr lang="en-US" sz="3200"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br>
              <a:r>
                <a:rPr lang="en-US" sz="3200"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t>Hook</a:t>
              </a:r>
              <a:endParaRPr lang="en-US" sz="3200" b="1" cap="none" spc="0"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endParaRPr>
            </a:p>
          </p:txBody>
        </p:sp>
      </p:grpSp>
      <p:pic>
        <p:nvPicPr>
          <p:cNvPr id="21" name="Picture 20">
            <a:extLst>
              <a:ext uri="{FF2B5EF4-FFF2-40B4-BE49-F238E27FC236}">
                <a16:creationId xmlns:a16="http://schemas.microsoft.com/office/drawing/2014/main" id="{54ADD2EF-9F8A-309C-DA0B-ED1DABB1FC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4926233" y="2281617"/>
            <a:ext cx="1847129" cy="2887586"/>
          </a:xfrm>
          <a:prstGeom prst="ellipse">
            <a:avLst/>
          </a:prstGeom>
          <a:ln>
            <a:noFill/>
          </a:ln>
          <a:effectLst>
            <a:softEdge rad="112500"/>
          </a:effectLst>
        </p:spPr>
      </p:pic>
      <p:sp>
        <p:nvSpPr>
          <p:cNvPr id="22" name="Title 1">
            <a:extLst>
              <a:ext uri="{FF2B5EF4-FFF2-40B4-BE49-F238E27FC236}">
                <a16:creationId xmlns:a16="http://schemas.microsoft.com/office/drawing/2014/main" id="{E4EF622B-129F-F7C8-119E-A8BD9062B877}"/>
              </a:ext>
            </a:extLst>
          </p:cNvPr>
          <p:cNvSpPr txBox="1">
            <a:spLocks/>
          </p:cNvSpPr>
          <p:nvPr/>
        </p:nvSpPr>
        <p:spPr>
          <a:xfrm>
            <a:off x="489960" y="3043"/>
            <a:ext cx="11587337" cy="2367169"/>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chemeClr val="accent2">
                    <a:lumMod val="50000"/>
                  </a:schemeClr>
                </a:solidFill>
                <a:effectLst>
                  <a:glow rad="228600">
                    <a:schemeClr val="accent2">
                      <a:satMod val="175000"/>
                      <a:alpha val="40000"/>
                    </a:schemeClr>
                  </a:glow>
                </a:effectLst>
                <a:latin typeface="Comic Sans MS" pitchFamily="66" charset="0"/>
              </a:rPr>
              <a:t>When the feasts for both the </a:t>
            </a:r>
            <a:r>
              <a:rPr lang="en-US" sz="4800" b="1" i="1" dirty="0">
                <a:ln>
                  <a:solidFill>
                    <a:sysClr val="windowText" lastClr="000000"/>
                  </a:solidFill>
                </a:ln>
                <a:solidFill>
                  <a:schemeClr val="accent6">
                    <a:lumMod val="75000"/>
                  </a:schemeClr>
                </a:solidFill>
                <a:effectLst>
                  <a:glow rad="228600">
                    <a:schemeClr val="accent2">
                      <a:satMod val="175000"/>
                      <a:alpha val="40000"/>
                    </a:schemeClr>
                  </a:glow>
                </a:effectLst>
                <a:latin typeface="Comic Sans MS" pitchFamily="66" charset="0"/>
              </a:rPr>
              <a:t>lunar</a:t>
            </a:r>
            <a:r>
              <a:rPr lang="en-US" sz="4800" b="1" i="1" dirty="0">
                <a:ln>
                  <a:solidFill>
                    <a:sysClr val="windowText" lastClr="000000"/>
                  </a:solidFill>
                </a:ln>
                <a:solidFill>
                  <a:schemeClr val="accent2">
                    <a:lumMod val="50000"/>
                  </a:schemeClr>
                </a:solidFill>
                <a:effectLst>
                  <a:glow rad="228600">
                    <a:schemeClr val="accent2">
                      <a:satMod val="175000"/>
                      <a:alpha val="40000"/>
                    </a:schemeClr>
                  </a:glow>
                </a:effectLst>
                <a:latin typeface="Comic Sans MS" pitchFamily="66" charset="0"/>
              </a:rPr>
              <a:t> and </a:t>
            </a:r>
            <a:r>
              <a:rPr lang="en-US" sz="4800" b="1" i="1" dirty="0">
                <a:ln>
                  <a:solidFill>
                    <a:sysClr val="windowText" lastClr="000000"/>
                  </a:solidFill>
                </a:ln>
                <a:solidFill>
                  <a:srgbClr val="0070C0"/>
                </a:solidFill>
                <a:effectLst>
                  <a:glow rad="228600">
                    <a:schemeClr val="accent2">
                      <a:satMod val="175000"/>
                      <a:alpha val="40000"/>
                    </a:schemeClr>
                  </a:glow>
                </a:effectLst>
                <a:latin typeface="Comic Sans MS" pitchFamily="66" charset="0"/>
              </a:rPr>
              <a:t>Covenant</a:t>
            </a:r>
            <a:r>
              <a:rPr lang="en-US" sz="4800" b="1" i="1" dirty="0">
                <a:ln>
                  <a:solidFill>
                    <a:sysClr val="windowText" lastClr="000000"/>
                  </a:solidFill>
                </a:ln>
                <a:solidFill>
                  <a:schemeClr val="accent2">
                    <a:lumMod val="50000"/>
                  </a:schemeClr>
                </a:solidFill>
                <a:effectLst>
                  <a:glow rad="228600">
                    <a:schemeClr val="accent2">
                      <a:satMod val="175000"/>
                      <a:alpha val="40000"/>
                    </a:schemeClr>
                  </a:glow>
                </a:effectLst>
                <a:latin typeface="Comic Sans MS" pitchFamily="66" charset="0"/>
              </a:rPr>
              <a:t> calendars were placed </a:t>
            </a:r>
            <a:br>
              <a:rPr lang="en-US" sz="4800" b="1" i="1" dirty="0">
                <a:ln>
                  <a:solidFill>
                    <a:sysClr val="windowText" lastClr="000000"/>
                  </a:solidFill>
                </a:ln>
                <a:solidFill>
                  <a:schemeClr val="accent2">
                    <a:lumMod val="50000"/>
                  </a:schemeClr>
                </a:solidFill>
                <a:effectLst>
                  <a:glow rad="228600">
                    <a:schemeClr val="accent2">
                      <a:satMod val="175000"/>
                      <a:alpha val="40000"/>
                    </a:schemeClr>
                  </a:glow>
                </a:effectLst>
                <a:latin typeface="Comic Sans MS" pitchFamily="66" charset="0"/>
              </a:rPr>
            </a:br>
            <a:r>
              <a:rPr lang="en-US" sz="4800" b="1" i="1" dirty="0">
                <a:ln>
                  <a:solidFill>
                    <a:sysClr val="windowText" lastClr="000000"/>
                  </a:solidFill>
                </a:ln>
                <a:solidFill>
                  <a:schemeClr val="accent2">
                    <a:lumMod val="50000"/>
                  </a:schemeClr>
                </a:solidFill>
                <a:effectLst>
                  <a:glow rad="228600">
                    <a:schemeClr val="accent2">
                      <a:satMod val="175000"/>
                      <a:alpha val="40000"/>
                    </a:schemeClr>
                  </a:glow>
                </a:effectLst>
                <a:latin typeface="Comic Sans MS" pitchFamily="66" charset="0"/>
              </a:rPr>
              <a:t>on the 29 CE </a:t>
            </a:r>
            <a:r>
              <a:rPr lang="en-US" sz="4800" b="1" i="1" dirty="0">
                <a:ln>
                  <a:solidFill>
                    <a:sysClr val="windowText" lastClr="000000"/>
                  </a:solidFill>
                </a:ln>
                <a:solidFill>
                  <a:srgbClr val="FF0000"/>
                </a:solidFill>
                <a:effectLst>
                  <a:glow rad="228600">
                    <a:schemeClr val="accent2">
                      <a:satMod val="175000"/>
                      <a:alpha val="40000"/>
                    </a:schemeClr>
                  </a:glow>
                </a:effectLst>
                <a:latin typeface="Comic Sans MS" pitchFamily="66" charset="0"/>
              </a:rPr>
              <a:t>Roman calendar … </a:t>
            </a:r>
            <a:r>
              <a:rPr lang="en-US" sz="4800" b="1" i="1" dirty="0">
                <a:ln>
                  <a:solidFill>
                    <a:sysClr val="windowText" lastClr="000000"/>
                  </a:solidFill>
                </a:ln>
                <a:solidFill>
                  <a:schemeClr val="accent2">
                    <a:lumMod val="50000"/>
                  </a:schemeClr>
                </a:solidFill>
                <a:effectLst>
                  <a:glow rad="228600">
                    <a:schemeClr val="accent2">
                      <a:satMod val="175000"/>
                      <a:alpha val="40000"/>
                    </a:schemeClr>
                  </a:glow>
                </a:effectLst>
                <a:latin typeface="Comic Sans MS" pitchFamily="66" charset="0"/>
              </a:rPr>
              <a:t> </a:t>
            </a: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5" name="Rectangle 4">
            <a:extLst>
              <a:ext uri="{FF2B5EF4-FFF2-40B4-BE49-F238E27FC236}">
                <a16:creationId xmlns:a16="http://schemas.microsoft.com/office/drawing/2014/main" id="{825243A4-211E-9898-3F91-0E51FE190935}"/>
              </a:ext>
            </a:extLst>
          </p:cNvPr>
          <p:cNvSpPr/>
          <p:nvPr/>
        </p:nvSpPr>
        <p:spPr>
          <a:xfrm>
            <a:off x="28167" y="933462"/>
            <a:ext cx="923586" cy="4525854"/>
          </a:xfrm>
          <a:prstGeom prst="rect">
            <a:avLst/>
          </a:prstGeom>
          <a:noFill/>
        </p:spPr>
        <p:txBody>
          <a:bodyPr vert="wordArtVert" wrap="none" lIns="91440" tIns="45720" rIns="91440" bIns="45720">
            <a:spAutoFit/>
            <a:scene3d>
              <a:camera prst="isometricOffAxis1Right"/>
              <a:lightRig rig="soft" dir="t">
                <a:rot lat="0" lon="0" rev="15600000"/>
              </a:lightRig>
            </a:scene3d>
            <a:sp3d extrusionH="57150" prstMaterial="softEdge">
              <a:bevelT w="25400" h="38100" prst="softRound"/>
            </a:sp3d>
          </a:bodyPr>
          <a:lstStyle/>
          <a:p>
            <a:pPr algn="ctr"/>
            <a:r>
              <a:rPr lang="en-US" sz="4400" b="1" cap="none" spc="0" dirty="0">
                <a:ln w="28575">
                  <a:solidFill>
                    <a:srgbClr val="5B70B7"/>
                  </a:solidFill>
                </a:ln>
                <a:solidFill>
                  <a:srgbClr val="500050"/>
                </a:solidFill>
                <a:effectLst>
                  <a:outerShdw blurRad="60007" dist="310007" dir="7680000" sy="30000" kx="1300200" algn="ctr" rotWithShape="0">
                    <a:prstClr val="black">
                      <a:alpha val="32000"/>
                    </a:prstClr>
                  </a:outerShdw>
                </a:effectLst>
                <a:latin typeface="Berlin Sans FB Demi" panose="020E0802020502020306" pitchFamily="34" charset="0"/>
              </a:rPr>
              <a:t>REVIEW</a:t>
            </a:r>
          </a:p>
        </p:txBody>
      </p:sp>
    </p:spTree>
    <p:extLst>
      <p:ext uri="{BB962C8B-B14F-4D97-AF65-F5344CB8AC3E}">
        <p14:creationId xmlns:p14="http://schemas.microsoft.com/office/powerpoint/2010/main" val="80903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10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nodeType="afterEffect">
                                  <p:stCondLst>
                                    <p:cond delay="100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5000"/>
                            </p:stCondLst>
                            <p:childTnLst>
                              <p:par>
                                <p:cTn id="30" presetID="53" presetClass="entr" presetSubtype="16" fill="hold" nodeType="afterEffect">
                                  <p:stCondLst>
                                    <p:cond delay="10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Effect transition="in" filter="fade">
                                      <p:cBhvr>
                                        <p:cTn id="34" dur="1000"/>
                                        <p:tgtEl>
                                          <p:spTgt spid="15"/>
                                        </p:tgtEl>
                                      </p:cBhvr>
                                    </p:animEffect>
                                  </p:childTnLst>
                                </p:cTn>
                              </p:par>
                            </p:childTnLst>
                          </p:cTn>
                        </p:par>
                        <p:par>
                          <p:cTn id="35" fill="hold">
                            <p:stCondLst>
                              <p:cond delay="7000"/>
                            </p:stCondLst>
                            <p:childTnLst>
                              <p:par>
                                <p:cTn id="36" presetID="53" presetClass="entr" presetSubtype="16" fill="hold" nodeType="afterEffect">
                                  <p:stCondLst>
                                    <p:cond delay="100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Effect transition="in" filter="fade">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12</a:t>
            </a:fld>
            <a:endParaRPr lang="en-US" b="1" dirty="0">
              <a:solidFill>
                <a:schemeClr val="tx1">
                  <a:lumMod val="75000"/>
                  <a:lumOff val="25000"/>
                </a:schemeClr>
              </a:solidFill>
            </a:endParaRPr>
          </a:p>
        </p:txBody>
      </p:sp>
      <p:sp>
        <p:nvSpPr>
          <p:cNvPr id="2" name="Heart 1">
            <a:extLst>
              <a:ext uri="{FF2B5EF4-FFF2-40B4-BE49-F238E27FC236}">
                <a16:creationId xmlns:a16="http://schemas.microsoft.com/office/drawing/2014/main" id="{A38E13C0-0BB1-504B-ABDE-E9397B3AB442}"/>
              </a:ext>
            </a:extLst>
          </p:cNvPr>
          <p:cNvSpPr/>
          <p:nvPr/>
        </p:nvSpPr>
        <p:spPr>
          <a:xfrm>
            <a:off x="-276046" y="6302700"/>
            <a:ext cx="600711" cy="533400"/>
          </a:xfrm>
          <a:prstGeom prst="heart">
            <a:avLst/>
          </a:prstGeom>
          <a:solidFill>
            <a:srgbClr val="B124F5"/>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7D8A2C0B-CEFE-80B9-4631-D6CBE6473A2A}"/>
              </a:ext>
            </a:extLst>
          </p:cNvPr>
          <p:cNvSpPr txBox="1">
            <a:spLocks/>
          </p:cNvSpPr>
          <p:nvPr/>
        </p:nvSpPr>
        <p:spPr>
          <a:xfrm>
            <a:off x="6468305" y="460446"/>
            <a:ext cx="5335906" cy="3605396"/>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100000"/>
              </a:lnSpc>
              <a:buFont typeface="+mj-lt"/>
              <a:buAutoNum type="arabicPeriod"/>
            </a:pPr>
            <a:r>
              <a:rPr lang="en-US" sz="32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The ‘waiting days’ are calculated according to Covenant Calendar guidelines found in Torah &amp; the Gospel ministry of Yahusha?</a:t>
            </a:r>
            <a:endParaRPr lang="en-US" sz="16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3" name="Title 1">
            <a:extLst>
              <a:ext uri="{FF2B5EF4-FFF2-40B4-BE49-F238E27FC236}">
                <a16:creationId xmlns:a16="http://schemas.microsoft.com/office/drawing/2014/main" id="{DEA6CE92-7617-6541-FB0A-32DC093AC7FD}"/>
              </a:ext>
            </a:extLst>
          </p:cNvPr>
          <p:cNvSpPr txBox="1">
            <a:spLocks/>
          </p:cNvSpPr>
          <p:nvPr/>
        </p:nvSpPr>
        <p:spPr>
          <a:xfrm>
            <a:off x="899953" y="342164"/>
            <a:ext cx="5335906" cy="3629159"/>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What are </a:t>
            </a:r>
            <a:b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the choices </a:t>
            </a:r>
            <a:b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for these </a:t>
            </a:r>
            <a:b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4800" b="1" i="1" u="sng" dirty="0">
                <a:ln>
                  <a:solidFill>
                    <a:sysClr val="windowText" lastClr="000000"/>
                  </a:solidFill>
                </a:ln>
                <a:gradFill flip="none" rotWithShape="1">
                  <a:gsLst>
                    <a:gs pos="95000">
                      <a:srgbClr val="0070C0"/>
                    </a:gs>
                    <a:gs pos="56000">
                      <a:srgbClr val="FF0000"/>
                    </a:gs>
                  </a:gsLst>
                  <a:path path="shape">
                    <a:fillToRect l="50000" t="50000" r="50000" b="50000"/>
                  </a:path>
                  <a:tileRect/>
                </a:gradFill>
                <a:effectLst>
                  <a:glow rad="228600">
                    <a:schemeClr val="accent1">
                      <a:satMod val="175000"/>
                      <a:alpha val="40000"/>
                    </a:schemeClr>
                  </a:glow>
                </a:effectLst>
                <a:latin typeface="Comic Sans MS" pitchFamily="66" charset="0"/>
              </a:rPr>
              <a:t>two</a:t>
            </a: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hooks?</a:t>
            </a:r>
          </a:p>
          <a:p>
            <a:pPr algn="ctr">
              <a:lnSpc>
                <a:spcPct val="100000"/>
              </a:lnSpc>
            </a:pPr>
            <a:r>
              <a:rPr lang="en-US" sz="1600" b="1" i="1" dirty="0">
                <a:ln>
                  <a:solidFill>
                    <a:schemeClr val="accent2"/>
                  </a:solidFill>
                </a:ln>
                <a:solidFill>
                  <a:srgbClr val="0070C0"/>
                </a:solidFill>
                <a:effectLst>
                  <a:glow rad="228600">
                    <a:schemeClr val="accent1">
                      <a:satMod val="175000"/>
                      <a:alpha val="40000"/>
                    </a:schemeClr>
                  </a:glow>
                </a:effectLst>
                <a:latin typeface="Comic Sans MS" pitchFamily="66" charset="0"/>
              </a:rPr>
              <a:t>  </a:t>
            </a:r>
            <a:br>
              <a:rPr lang="en-US" sz="3600" b="1" i="1" dirty="0">
                <a:ln>
                  <a:solidFill>
                    <a:sysClr val="windowText" lastClr="000000"/>
                  </a:solidFill>
                </a:ln>
                <a:solidFill>
                  <a:schemeClr val="accent6">
                    <a:lumMod val="75000"/>
                  </a:schemeClr>
                </a:solidFill>
                <a:effectLst>
                  <a:glow rad="228600">
                    <a:schemeClr val="accent1">
                      <a:satMod val="175000"/>
                      <a:alpha val="40000"/>
                    </a:schemeClr>
                  </a:glow>
                </a:effectLst>
                <a:latin typeface="Comic Sans MS" pitchFamily="66" charset="0"/>
              </a:rPr>
            </a:b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17" name="Picture 16">
            <a:extLst>
              <a:ext uri="{FF2B5EF4-FFF2-40B4-BE49-F238E27FC236}">
                <a16:creationId xmlns:a16="http://schemas.microsoft.com/office/drawing/2014/main" id="{848CE422-E7DC-5AAF-2F53-F208F0255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427534" y="768218"/>
            <a:ext cx="2219637" cy="3469922"/>
          </a:xfrm>
          <a:prstGeom prst="ellipse">
            <a:avLst/>
          </a:prstGeom>
          <a:ln>
            <a:noFill/>
          </a:ln>
          <a:effectLst>
            <a:softEdge rad="112500"/>
          </a:effectLst>
        </p:spPr>
      </p:pic>
      <p:pic>
        <p:nvPicPr>
          <p:cNvPr id="15" name="Picture 14">
            <a:extLst>
              <a:ext uri="{FF2B5EF4-FFF2-40B4-BE49-F238E27FC236}">
                <a16:creationId xmlns:a16="http://schemas.microsoft.com/office/drawing/2014/main" id="{DA4D5C3D-760A-BC86-E5A3-8C74838906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953" y="3408434"/>
            <a:ext cx="1571583" cy="25231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3" name="Rectangle 22">
            <a:extLst>
              <a:ext uri="{FF2B5EF4-FFF2-40B4-BE49-F238E27FC236}">
                <a16:creationId xmlns:a16="http://schemas.microsoft.com/office/drawing/2014/main" id="{405EE778-4E8E-53BB-1996-2CF79EEAC7B5}"/>
              </a:ext>
            </a:extLst>
          </p:cNvPr>
          <p:cNvSpPr/>
          <p:nvPr/>
        </p:nvSpPr>
        <p:spPr>
          <a:xfrm>
            <a:off x="2275692" y="3754004"/>
            <a:ext cx="2274982"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t>#1 </a:t>
            </a:r>
            <a:r>
              <a:rPr lang="en-US" sz="48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t>Truth </a:t>
            </a:r>
            <a:br>
              <a:rPr lang="en-US" sz="48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br>
            <a:r>
              <a:rPr lang="en-US" sz="48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t>Hook</a:t>
            </a:r>
            <a:endParaRPr lang="en-US" sz="4800" b="1" cap="none" spc="0"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endParaRPr>
          </a:p>
        </p:txBody>
      </p:sp>
      <p:grpSp>
        <p:nvGrpSpPr>
          <p:cNvPr id="10" name="Group 9">
            <a:extLst>
              <a:ext uri="{FF2B5EF4-FFF2-40B4-BE49-F238E27FC236}">
                <a16:creationId xmlns:a16="http://schemas.microsoft.com/office/drawing/2014/main" id="{A1BA62F9-BE1F-438B-EC00-2765342E94BA}"/>
              </a:ext>
            </a:extLst>
          </p:cNvPr>
          <p:cNvGrpSpPr/>
          <p:nvPr/>
        </p:nvGrpSpPr>
        <p:grpSpPr>
          <a:xfrm>
            <a:off x="2781099" y="4115142"/>
            <a:ext cx="3750362" cy="2606333"/>
            <a:chOff x="1190426" y="4376216"/>
            <a:chExt cx="3750362" cy="2606333"/>
          </a:xfrm>
        </p:grpSpPr>
        <p:pic>
          <p:nvPicPr>
            <p:cNvPr id="22" name="Picture 21">
              <a:extLst>
                <a:ext uri="{FF2B5EF4-FFF2-40B4-BE49-F238E27FC236}">
                  <a16:creationId xmlns:a16="http://schemas.microsoft.com/office/drawing/2014/main" id="{479E19B6-6860-C332-73EA-0E5133C115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224559" y="4376216"/>
              <a:ext cx="1716229" cy="26063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5" name="Rectangle 24">
              <a:extLst>
                <a:ext uri="{FF2B5EF4-FFF2-40B4-BE49-F238E27FC236}">
                  <a16:creationId xmlns:a16="http://schemas.microsoft.com/office/drawing/2014/main" id="{92A653B2-EC39-A6B8-209F-D0497795FCD0}"/>
                </a:ext>
              </a:extLst>
            </p:cNvPr>
            <p:cNvSpPr/>
            <p:nvPr/>
          </p:nvSpPr>
          <p:spPr>
            <a:xfrm>
              <a:off x="1190426" y="5688808"/>
              <a:ext cx="2274982" cy="1077218"/>
            </a:xfrm>
            <a:prstGeom prst="rect">
              <a:avLst/>
            </a:prstGeom>
            <a:noFill/>
          </p:spPr>
          <p:txBody>
            <a:bodyPr wrap="none" lIns="91440" tIns="45720" rIns="91440" bIns="45720">
              <a:spAutoFit/>
              <a:scene3d>
                <a:camera prst="obliqueBottomLeft"/>
                <a:lightRig rig="soft" dir="t">
                  <a:rot lat="0" lon="0" rev="15600000"/>
                </a:lightRig>
              </a:scene3d>
              <a:sp3d extrusionH="57150" prstMaterial="softEdge">
                <a:bevelT w="25400" h="38100"/>
              </a:sp3d>
            </a:bodyPr>
            <a:lstStyle/>
            <a:p>
              <a:pPr algn="ctr"/>
              <a:r>
                <a:rPr lang="en-US"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t>#3</a:t>
              </a:r>
              <a:r>
                <a:rPr lang="en-US" sz="3200"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t> Error</a:t>
              </a:r>
              <a:br>
                <a:rPr lang="en-US" sz="3200"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br>
              <a:r>
                <a:rPr lang="en-US" sz="3200"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t>Hook</a:t>
              </a:r>
              <a:endParaRPr lang="en-US" sz="3200" b="1" cap="none" spc="0"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endParaRPr>
            </a:p>
          </p:txBody>
        </p:sp>
      </p:grpSp>
      <p:sp>
        <p:nvSpPr>
          <p:cNvPr id="6" name="Title 1">
            <a:extLst>
              <a:ext uri="{FF2B5EF4-FFF2-40B4-BE49-F238E27FC236}">
                <a16:creationId xmlns:a16="http://schemas.microsoft.com/office/drawing/2014/main" id="{425746C9-39AB-C84A-02F0-A11386ED549E}"/>
              </a:ext>
            </a:extLst>
          </p:cNvPr>
          <p:cNvSpPr txBox="1">
            <a:spLocks/>
          </p:cNvSpPr>
          <p:nvPr/>
        </p:nvSpPr>
        <p:spPr>
          <a:xfrm>
            <a:off x="6460935" y="4409313"/>
            <a:ext cx="5335906" cy="2469343"/>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Font typeface="+mj-lt"/>
              <a:buAutoNum type="arabicPeriod" startAt="2"/>
            </a:pPr>
            <a:r>
              <a:rPr lang="en-US" sz="3200" b="1" i="1" dirty="0">
                <a:ln>
                  <a:solidFill>
                    <a:sysClr val="windowText" lastClr="000000"/>
                  </a:solidFill>
                </a:ln>
                <a:solidFill>
                  <a:srgbClr val="C00000"/>
                </a:solidFill>
                <a:effectLst>
                  <a:glow rad="228600">
                    <a:schemeClr val="accent1">
                      <a:satMod val="175000"/>
                      <a:alpha val="40000"/>
                    </a:schemeClr>
                  </a:glow>
                </a:effectLst>
                <a:latin typeface="Comic Sans MS" pitchFamily="66" charset="0"/>
              </a:rPr>
              <a:t>The “waiting days” follow patterns found in the counterfeit calendars? </a:t>
            </a:r>
            <a:r>
              <a:rPr lang="en-US" sz="2400"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ea typeface="+mn-ea"/>
                <a:cs typeface="+mn-cs"/>
              </a:rPr>
              <a:t>Like what? </a:t>
            </a:r>
            <a:endParaRPr lang="en-US" sz="3200"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ea typeface="+mn-ea"/>
              <a:cs typeface="+mn-cs"/>
            </a:endParaRPr>
          </a:p>
        </p:txBody>
      </p:sp>
      <p:sp>
        <p:nvSpPr>
          <p:cNvPr id="7" name="Rectangle 6">
            <a:extLst>
              <a:ext uri="{FF2B5EF4-FFF2-40B4-BE49-F238E27FC236}">
                <a16:creationId xmlns:a16="http://schemas.microsoft.com/office/drawing/2014/main" id="{64B301BC-7765-6F7F-3F85-5EA4F489B410}"/>
              </a:ext>
            </a:extLst>
          </p:cNvPr>
          <p:cNvSpPr/>
          <p:nvPr/>
        </p:nvSpPr>
        <p:spPr>
          <a:xfrm>
            <a:off x="6767091" y="37059"/>
            <a:ext cx="5157040"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t>#1 </a:t>
            </a:r>
            <a:r>
              <a:rPr lang="en-US" sz="4400" b="1"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rPr>
              <a:t>Truth Hook ?</a:t>
            </a:r>
            <a:endParaRPr lang="en-US" sz="4400" b="1" cap="none" spc="0" dirty="0">
              <a:ln w="19050">
                <a:solidFill>
                  <a:srgbClr val="0070C0"/>
                </a:solidFill>
              </a:ln>
              <a:solidFill>
                <a:srgbClr val="E5D2A6"/>
              </a:solidFill>
              <a:effectLst>
                <a:outerShdw blurRad="60007" dist="310007" dir="7680000" sy="30000" kx="1300200" algn="ctr" rotWithShape="0">
                  <a:prstClr val="black">
                    <a:alpha val="32000"/>
                  </a:prstClr>
                </a:outerShdw>
              </a:effectLst>
              <a:latin typeface="Script MT Bold" panose="03040602040607080904" pitchFamily="66" charset="0"/>
              <a:cs typeface="MV Boli" panose="02000500030200090000" pitchFamily="2" charset="0"/>
            </a:endParaRPr>
          </a:p>
        </p:txBody>
      </p:sp>
      <p:sp>
        <p:nvSpPr>
          <p:cNvPr id="9" name="Rectangle 8">
            <a:extLst>
              <a:ext uri="{FF2B5EF4-FFF2-40B4-BE49-F238E27FC236}">
                <a16:creationId xmlns:a16="http://schemas.microsoft.com/office/drawing/2014/main" id="{7B31E367-C591-5A45-8167-585A9B449F56}"/>
              </a:ext>
            </a:extLst>
          </p:cNvPr>
          <p:cNvSpPr/>
          <p:nvPr/>
        </p:nvSpPr>
        <p:spPr>
          <a:xfrm>
            <a:off x="6860788" y="3934057"/>
            <a:ext cx="5157040" cy="584775"/>
          </a:xfrm>
          <a:prstGeom prst="rect">
            <a:avLst/>
          </a:prstGeom>
          <a:noFill/>
        </p:spPr>
        <p:txBody>
          <a:bodyPr wrap="square" lIns="91440" tIns="45720" rIns="91440" bIns="45720">
            <a:spAutoFit/>
            <a:scene3d>
              <a:camera prst="obliqueBottomLeft"/>
              <a:lightRig rig="soft" dir="t">
                <a:rot lat="0" lon="0" rev="15600000"/>
              </a:lightRig>
            </a:scene3d>
            <a:sp3d extrusionH="57150" prstMaterial="softEdge">
              <a:bevelT w="25400" h="38100"/>
            </a:sp3d>
          </a:bodyPr>
          <a:lstStyle/>
          <a:p>
            <a:pPr algn="ctr"/>
            <a:r>
              <a:rPr lang="en-US"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t>#3</a:t>
            </a:r>
            <a:r>
              <a:rPr lang="en-US" sz="3200" b="1"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rPr>
              <a:t> Error Hook ?</a:t>
            </a:r>
            <a:endParaRPr lang="en-US" sz="3200" b="1" cap="none" spc="0"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endParaRPr>
          </a:p>
        </p:txBody>
      </p:sp>
      <p:sp>
        <p:nvSpPr>
          <p:cNvPr id="5" name="Rectangle 4">
            <a:extLst>
              <a:ext uri="{FF2B5EF4-FFF2-40B4-BE49-F238E27FC236}">
                <a16:creationId xmlns:a16="http://schemas.microsoft.com/office/drawing/2014/main" id="{D8F24B19-3A1E-127F-CB31-1E57B2119C9E}"/>
              </a:ext>
            </a:extLst>
          </p:cNvPr>
          <p:cNvSpPr/>
          <p:nvPr/>
        </p:nvSpPr>
        <p:spPr>
          <a:xfrm>
            <a:off x="24309" y="892454"/>
            <a:ext cx="923586" cy="4525854"/>
          </a:xfrm>
          <a:prstGeom prst="rect">
            <a:avLst/>
          </a:prstGeom>
          <a:noFill/>
        </p:spPr>
        <p:txBody>
          <a:bodyPr vert="wordArtVert" wrap="none" lIns="91440" tIns="45720" rIns="91440" bIns="45720">
            <a:spAutoFit/>
            <a:scene3d>
              <a:camera prst="isometricOffAxis1Right"/>
              <a:lightRig rig="soft" dir="t">
                <a:rot lat="0" lon="0" rev="15600000"/>
              </a:lightRig>
            </a:scene3d>
            <a:sp3d extrusionH="57150" prstMaterial="softEdge">
              <a:bevelT w="25400" h="38100" prst="softRound"/>
            </a:sp3d>
          </a:bodyPr>
          <a:lstStyle/>
          <a:p>
            <a:pPr algn="ctr"/>
            <a:r>
              <a:rPr lang="en-US" sz="4400" b="1" cap="none" spc="0" dirty="0">
                <a:ln w="28575">
                  <a:solidFill>
                    <a:srgbClr val="5B70B7"/>
                  </a:solidFill>
                </a:ln>
                <a:solidFill>
                  <a:srgbClr val="500050"/>
                </a:solidFill>
                <a:effectLst>
                  <a:outerShdw blurRad="60007" dist="310007" dir="7680000" sy="30000" kx="1300200" algn="ctr" rotWithShape="0">
                    <a:prstClr val="black">
                      <a:alpha val="32000"/>
                    </a:prstClr>
                  </a:outerShdw>
                </a:effectLst>
                <a:latin typeface="Berlin Sans FB Demi" panose="020E0802020502020306" pitchFamily="34" charset="0"/>
              </a:rPr>
              <a:t>REVIEW</a:t>
            </a:r>
          </a:p>
        </p:txBody>
      </p:sp>
    </p:spTree>
    <p:extLst>
      <p:ext uri="{BB962C8B-B14F-4D97-AF65-F5344CB8AC3E}">
        <p14:creationId xmlns:p14="http://schemas.microsoft.com/office/powerpoint/2010/main" val="13770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13</a:t>
            </a:fld>
            <a:endParaRPr lang="en-US" b="1" dirty="0">
              <a:solidFill>
                <a:schemeClr val="tx1">
                  <a:lumMod val="75000"/>
                  <a:lumOff val="25000"/>
                </a:schemeClr>
              </a:solidFill>
            </a:endParaRPr>
          </a:p>
        </p:txBody>
      </p:sp>
      <p:sp>
        <p:nvSpPr>
          <p:cNvPr id="3" name="Title 1">
            <a:extLst>
              <a:ext uri="{FF2B5EF4-FFF2-40B4-BE49-F238E27FC236}">
                <a16:creationId xmlns:a16="http://schemas.microsoft.com/office/drawing/2014/main" id="{DEA6CE92-7617-6541-FB0A-32DC093AC7FD}"/>
              </a:ext>
            </a:extLst>
          </p:cNvPr>
          <p:cNvSpPr txBox="1">
            <a:spLocks/>
          </p:cNvSpPr>
          <p:nvPr/>
        </p:nvSpPr>
        <p:spPr>
          <a:xfrm>
            <a:off x="690035" y="1651000"/>
            <a:ext cx="6237815" cy="5458588"/>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The choice was narrowed down </a:t>
            </a:r>
            <a:b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to the </a:t>
            </a:r>
            <a:b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#2 Doubt Hook!</a:t>
            </a:r>
          </a:p>
        </p:txBody>
      </p:sp>
      <p:pic>
        <p:nvPicPr>
          <p:cNvPr id="8" name="Picture 7">
            <a:extLst>
              <a:ext uri="{FF2B5EF4-FFF2-40B4-BE49-F238E27FC236}">
                <a16:creationId xmlns:a16="http://schemas.microsoft.com/office/drawing/2014/main" id="{BAC6EE46-93E5-4397-EE01-2386F208CA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6735" y="1313340"/>
            <a:ext cx="2342523" cy="2582633"/>
          </a:xfrm>
          <a:prstGeom prst="rect">
            <a:avLst/>
          </a:prstGeom>
        </p:spPr>
      </p:pic>
      <p:pic>
        <p:nvPicPr>
          <p:cNvPr id="13" name="Picture 12">
            <a:extLst>
              <a:ext uri="{FF2B5EF4-FFF2-40B4-BE49-F238E27FC236}">
                <a16:creationId xmlns:a16="http://schemas.microsoft.com/office/drawing/2014/main" id="{FE71B9C4-64E3-1148-623E-2C51FBE178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9564" y="2756732"/>
            <a:ext cx="2896896" cy="38126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23">
            <a:extLst>
              <a:ext uri="{FF2B5EF4-FFF2-40B4-BE49-F238E27FC236}">
                <a16:creationId xmlns:a16="http://schemas.microsoft.com/office/drawing/2014/main" id="{1F73113C-A8C5-73B2-6B11-5CAD91E1B808}"/>
              </a:ext>
            </a:extLst>
          </p:cNvPr>
          <p:cNvSpPr/>
          <p:nvPr/>
        </p:nvSpPr>
        <p:spPr>
          <a:xfrm>
            <a:off x="6180322" y="4037538"/>
            <a:ext cx="3010761"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rPr>
              <a:t>#2</a:t>
            </a:r>
            <a:r>
              <a:rPr lang="en-US" sz="6000" b="1"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rPr>
              <a:t> Doubt</a:t>
            </a:r>
            <a:br>
              <a:rPr lang="en-US" sz="6000" b="1"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rPr>
            </a:br>
            <a:r>
              <a:rPr lang="en-US" sz="6000" b="1"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rPr>
              <a:t>Hook</a:t>
            </a:r>
            <a:endParaRPr lang="en-US" sz="6000" b="1" cap="none" spc="0" dirty="0">
              <a:ln w="28575">
                <a:solidFill>
                  <a:schemeClr val="accent2">
                    <a:lumMod val="50000"/>
                  </a:schemeClr>
                </a:solidFill>
              </a:ln>
              <a:solidFill>
                <a:srgbClr val="4A3D2D"/>
              </a:solidFill>
              <a:effectLst>
                <a:outerShdw blurRad="60007" dist="310007" dir="7680000" sy="30000" kx="1300200" algn="ctr" rotWithShape="0">
                  <a:prstClr val="black">
                    <a:alpha val="32000"/>
                  </a:prstClr>
                </a:outerShdw>
              </a:effectLst>
              <a:latin typeface="Harrington" panose="04040505050A02020702" pitchFamily="82" charset="0"/>
            </a:endParaRPr>
          </a:p>
        </p:txBody>
      </p:sp>
      <p:pic>
        <p:nvPicPr>
          <p:cNvPr id="6" name="Picture 5">
            <a:extLst>
              <a:ext uri="{FF2B5EF4-FFF2-40B4-BE49-F238E27FC236}">
                <a16:creationId xmlns:a16="http://schemas.microsoft.com/office/drawing/2014/main" id="{B0F7B517-2313-FBC1-4B9A-56A6604879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268076" y="66373"/>
            <a:ext cx="2342523" cy="3662027"/>
          </a:xfrm>
          <a:prstGeom prst="ellipse">
            <a:avLst/>
          </a:prstGeom>
          <a:ln>
            <a:noFill/>
          </a:ln>
          <a:effectLst>
            <a:softEdge rad="112500"/>
          </a:effectLst>
        </p:spPr>
      </p:pic>
      <p:pic>
        <p:nvPicPr>
          <p:cNvPr id="5" name="Picture 4">
            <a:extLst>
              <a:ext uri="{FF2B5EF4-FFF2-40B4-BE49-F238E27FC236}">
                <a16:creationId xmlns:a16="http://schemas.microsoft.com/office/drawing/2014/main" id="{449F3767-719B-269A-148F-DA0F1A582D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20210" y="525986"/>
            <a:ext cx="3462387" cy="2481162"/>
          </a:xfrm>
          <a:prstGeom prst="rect">
            <a:avLst/>
          </a:prstGeom>
          <a:effectLst>
            <a:softEdge rad="228600"/>
          </a:effectLst>
        </p:spPr>
      </p:pic>
      <p:sp>
        <p:nvSpPr>
          <p:cNvPr id="7" name="Rectangle 6">
            <a:extLst>
              <a:ext uri="{FF2B5EF4-FFF2-40B4-BE49-F238E27FC236}">
                <a16:creationId xmlns:a16="http://schemas.microsoft.com/office/drawing/2014/main" id="{08E3827C-8B2D-4267-0C5B-FE2606C5A595}"/>
              </a:ext>
            </a:extLst>
          </p:cNvPr>
          <p:cNvSpPr/>
          <p:nvPr/>
        </p:nvSpPr>
        <p:spPr>
          <a:xfrm>
            <a:off x="353082" y="762268"/>
            <a:ext cx="923586" cy="4525854"/>
          </a:xfrm>
          <a:prstGeom prst="rect">
            <a:avLst/>
          </a:prstGeom>
          <a:noFill/>
        </p:spPr>
        <p:txBody>
          <a:bodyPr vert="wordArtVert" wrap="none" lIns="91440" tIns="45720" rIns="91440" bIns="45720">
            <a:spAutoFit/>
            <a:scene3d>
              <a:camera prst="isometricOffAxis1Right"/>
              <a:lightRig rig="soft" dir="t">
                <a:rot lat="0" lon="0" rev="15600000"/>
              </a:lightRig>
            </a:scene3d>
            <a:sp3d extrusionH="57150" prstMaterial="softEdge">
              <a:bevelT w="25400" h="38100" prst="softRound"/>
            </a:sp3d>
          </a:bodyPr>
          <a:lstStyle/>
          <a:p>
            <a:pPr algn="ctr"/>
            <a:r>
              <a:rPr lang="en-US" sz="4400" b="1" cap="none" spc="0" dirty="0">
                <a:ln w="28575">
                  <a:solidFill>
                    <a:srgbClr val="5B70B7"/>
                  </a:solidFill>
                </a:ln>
                <a:solidFill>
                  <a:srgbClr val="500050"/>
                </a:solidFill>
                <a:effectLst>
                  <a:outerShdw blurRad="60007" dist="310007" dir="7680000" sy="30000" kx="1300200" algn="ctr" rotWithShape="0">
                    <a:prstClr val="black">
                      <a:alpha val="32000"/>
                    </a:prstClr>
                  </a:outerShdw>
                </a:effectLst>
                <a:latin typeface="Berlin Sans FB Demi" panose="020E0802020502020306" pitchFamily="34" charset="0"/>
              </a:rPr>
              <a:t>REVIEW</a:t>
            </a:r>
          </a:p>
        </p:txBody>
      </p:sp>
    </p:spTree>
    <p:extLst>
      <p:ext uri="{BB962C8B-B14F-4D97-AF65-F5344CB8AC3E}">
        <p14:creationId xmlns:p14="http://schemas.microsoft.com/office/powerpoint/2010/main" val="15809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06F8730-7ABB-5265-437A-326B0B3687AB}"/>
              </a:ext>
            </a:extLst>
          </p:cNvPr>
          <p:cNvSpPr>
            <a:spLocks noGrp="1"/>
          </p:cNvSpPr>
          <p:nvPr>
            <p:ph type="sldNum" sz="quarter" idx="12"/>
          </p:nvPr>
        </p:nvSpPr>
        <p:spPr>
          <a:xfrm>
            <a:off x="9084448" y="6348496"/>
            <a:ext cx="2863971" cy="365125"/>
          </a:xfrm>
        </p:spPr>
        <p:txBody>
          <a:bodyPr/>
          <a:lstStyle/>
          <a:p>
            <a:fld id="{0B555D82-D20F-4DB7-B3E9-7B7EAC2F87A9}" type="slidenum">
              <a:rPr lang="en-US" sz="1400" b="1" smtClean="0">
                <a:solidFill>
                  <a:schemeClr val="bg1"/>
                </a:solidFill>
              </a:rPr>
              <a:t>14</a:t>
            </a:fld>
            <a:endParaRPr lang="en-US" sz="1400" b="1" dirty="0">
              <a:solidFill>
                <a:schemeClr val="bg1"/>
              </a:solidFill>
            </a:endParaRPr>
          </a:p>
        </p:txBody>
      </p:sp>
      <p:sp>
        <p:nvSpPr>
          <p:cNvPr id="4" name="Content Placeholder 2">
            <a:extLst>
              <a:ext uri="{FF2B5EF4-FFF2-40B4-BE49-F238E27FC236}">
                <a16:creationId xmlns:a16="http://schemas.microsoft.com/office/drawing/2014/main" id="{C43D6625-AD62-1D54-E1FC-8CA0E7C54722}"/>
              </a:ext>
            </a:extLst>
          </p:cNvPr>
          <p:cNvSpPr txBox="1">
            <a:spLocks/>
          </p:cNvSpPr>
          <p:nvPr/>
        </p:nvSpPr>
        <p:spPr>
          <a:xfrm>
            <a:off x="1315745" y="4919268"/>
            <a:ext cx="8661898" cy="1528308"/>
          </a:xfrm>
          <a:prstGeom prst="rect">
            <a:avLst/>
          </a:prstGeom>
          <a:noFill/>
          <a:effectLst>
            <a:glow rad="495300">
              <a:srgbClr val="41587F"/>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b="1" dirty="0">
                <a:ln>
                  <a:solidFill>
                    <a:schemeClr val="bg1"/>
                  </a:solidFill>
                </a:ln>
                <a:solidFill>
                  <a:schemeClr val="bg1"/>
                </a:solidFill>
                <a:effectLst>
                  <a:glow rad="228600">
                    <a:srgbClr val="41587F">
                      <a:alpha val="70000"/>
                    </a:srgbClr>
                  </a:glow>
                </a:effectLst>
                <a:latin typeface="Comic Sans MS" panose="030F0702030302020204" pitchFamily="66" charset="0"/>
              </a:rPr>
              <a:t>In order to find the full truth in the Scriptures a diligent search must be made “line upon line; precept upon precept” (Isa 28:10).</a:t>
            </a:r>
            <a:endParaRPr lang="en-US" sz="1800" dirty="0">
              <a:ln>
                <a:solidFill>
                  <a:schemeClr val="bg1"/>
                </a:solidFill>
              </a:ln>
              <a:solidFill>
                <a:schemeClr val="bg1"/>
              </a:solidFill>
              <a:effectLst>
                <a:glow rad="228600">
                  <a:srgbClr val="41587F">
                    <a:alpha val="70000"/>
                  </a:srgbClr>
                </a:glow>
              </a:effectLst>
            </a:endParaRPr>
          </a:p>
        </p:txBody>
      </p:sp>
      <p:sp>
        <p:nvSpPr>
          <p:cNvPr id="6" name="Title 1">
            <a:extLst>
              <a:ext uri="{FF2B5EF4-FFF2-40B4-BE49-F238E27FC236}">
                <a16:creationId xmlns:a16="http://schemas.microsoft.com/office/drawing/2014/main" id="{7144254C-B1D3-5850-A1BA-01805C674D99}"/>
              </a:ext>
            </a:extLst>
          </p:cNvPr>
          <p:cNvSpPr txBox="1">
            <a:spLocks/>
          </p:cNvSpPr>
          <p:nvPr/>
        </p:nvSpPr>
        <p:spPr>
          <a:xfrm>
            <a:off x="865642" y="1239798"/>
            <a:ext cx="12192000" cy="428009"/>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prstTxWarp prst="textArchUp">
              <a:avLst/>
            </a:prstTxWarp>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6000" b="1" i="1" dirty="0">
                <a:ln>
                  <a:solidFill>
                    <a:sysClr val="windowText" lastClr="000000"/>
                  </a:solidFill>
                </a:ln>
                <a:solidFill>
                  <a:schemeClr val="bg1"/>
                </a:solidFill>
                <a:effectLst>
                  <a:glow rad="228600">
                    <a:schemeClr val="accent1">
                      <a:satMod val="175000"/>
                      <a:alpha val="40000"/>
                    </a:schemeClr>
                  </a:glow>
                </a:effectLst>
                <a:latin typeface="Comic Sans MS" pitchFamily="66" charset="0"/>
              </a:rPr>
              <a:t>What is this “Hook of Doubt”? </a:t>
            </a:r>
            <a:r>
              <a:rPr lang="en-US" sz="1600" b="1" i="1" dirty="0">
                <a:ln>
                  <a:solidFill>
                    <a:schemeClr val="accent2"/>
                  </a:solidFill>
                </a:ln>
                <a:solidFill>
                  <a:srgbClr val="0070C0"/>
                </a:solidFill>
                <a:effectLst>
                  <a:glow rad="228600">
                    <a:schemeClr val="accent1">
                      <a:satMod val="175000"/>
                      <a:alpha val="40000"/>
                    </a:schemeClr>
                  </a:glow>
                </a:effectLst>
                <a:latin typeface="Comic Sans MS" pitchFamily="66" charset="0"/>
              </a:rPr>
              <a:t> </a:t>
            </a:r>
            <a:br>
              <a:rPr lang="en-US" sz="3600" b="1" i="1" dirty="0">
                <a:ln>
                  <a:solidFill>
                    <a:sysClr val="windowText" lastClr="000000"/>
                  </a:solidFill>
                </a:ln>
                <a:solidFill>
                  <a:schemeClr val="accent6">
                    <a:lumMod val="75000"/>
                  </a:schemeClr>
                </a:solidFill>
                <a:effectLst>
                  <a:glow rad="228600">
                    <a:schemeClr val="accent1">
                      <a:satMod val="175000"/>
                      <a:alpha val="40000"/>
                    </a:schemeClr>
                  </a:glow>
                </a:effectLst>
                <a:latin typeface="Comic Sans MS" pitchFamily="66" charset="0"/>
              </a:rPr>
            </a:b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7" name="Picture 6">
            <a:extLst>
              <a:ext uri="{FF2B5EF4-FFF2-40B4-BE49-F238E27FC236}">
                <a16:creationId xmlns:a16="http://schemas.microsoft.com/office/drawing/2014/main" id="{7DC216C1-8334-16EC-2DC4-C6EE2B25A1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6721" y="4832871"/>
            <a:ext cx="1473262" cy="1938992"/>
          </a:xfrm>
          <a:prstGeom prst="rect">
            <a:avLst/>
          </a:prstGeom>
          <a:ln>
            <a:noFill/>
          </a:ln>
          <a:effectLst>
            <a:glow rad="114300">
              <a:srgbClr val="E5D2A6"/>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Rectangle 7">
            <a:extLst>
              <a:ext uri="{FF2B5EF4-FFF2-40B4-BE49-F238E27FC236}">
                <a16:creationId xmlns:a16="http://schemas.microsoft.com/office/drawing/2014/main" id="{309825A9-78A0-D04B-7B2C-CA7DDEBD937C}"/>
              </a:ext>
            </a:extLst>
          </p:cNvPr>
          <p:cNvSpPr/>
          <p:nvPr/>
        </p:nvSpPr>
        <p:spPr>
          <a:xfrm>
            <a:off x="8535841" y="2949289"/>
            <a:ext cx="3465975"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en-US" sz="4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#2</a:t>
            </a:r>
            <a:r>
              <a:rPr lang="en-US" sz="6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 Doubt</a:t>
            </a:r>
            <a:br>
              <a:rPr lang="en-US" sz="6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br>
            <a:r>
              <a:rPr lang="en-US" sz="6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Hook</a:t>
            </a:r>
            <a:endParaRPr lang="en-US" sz="6000" b="1" cap="none" spc="0"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endParaRPr>
          </a:p>
        </p:txBody>
      </p:sp>
      <p:pic>
        <p:nvPicPr>
          <p:cNvPr id="9" name="Picture 8">
            <a:extLst>
              <a:ext uri="{FF2B5EF4-FFF2-40B4-BE49-F238E27FC236}">
                <a16:creationId xmlns:a16="http://schemas.microsoft.com/office/drawing/2014/main" id="{B4D89930-A817-4053-84AD-AC68EA7677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16785" y="1391951"/>
            <a:ext cx="2799295" cy="2005987"/>
          </a:xfrm>
          <a:prstGeom prst="rect">
            <a:avLst/>
          </a:prstGeom>
          <a:effectLst>
            <a:softEdge rad="228600"/>
          </a:effectLst>
        </p:spPr>
      </p:pic>
      <p:sp>
        <p:nvSpPr>
          <p:cNvPr id="12" name="Title 1">
            <a:extLst>
              <a:ext uri="{FF2B5EF4-FFF2-40B4-BE49-F238E27FC236}">
                <a16:creationId xmlns:a16="http://schemas.microsoft.com/office/drawing/2014/main" id="{C8E19466-C49F-C57C-ECB1-8D138384FD18}"/>
              </a:ext>
            </a:extLst>
          </p:cNvPr>
          <p:cNvSpPr txBox="1">
            <a:spLocks/>
          </p:cNvSpPr>
          <p:nvPr/>
        </p:nvSpPr>
        <p:spPr>
          <a:xfrm rot="171644">
            <a:off x="2417007" y="2710193"/>
            <a:ext cx="10344150" cy="883027"/>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prstTxWarp prst="textArchUp">
              <a:avLst>
                <a:gd name="adj" fmla="val 10899815"/>
              </a:avLst>
            </a:prstTxWarp>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i="1" dirty="0">
                <a:ln>
                  <a:solidFill>
                    <a:sysClr val="windowText" lastClr="000000"/>
                  </a:solidFill>
                </a:ln>
                <a:solidFill>
                  <a:schemeClr val="bg1"/>
                </a:solidFill>
                <a:effectLst>
                  <a:glow rad="228600">
                    <a:schemeClr val="accent1">
                      <a:satMod val="175000"/>
                      <a:alpha val="40000"/>
                    </a:schemeClr>
                  </a:glow>
                </a:effectLst>
                <a:latin typeface="Comic Sans MS" pitchFamily="66" charset="0"/>
              </a:rPr>
              <a:t>Where is the Scripture for</a:t>
            </a:r>
            <a:br>
              <a:rPr lang="en-US" sz="4800" b="1" i="1" dirty="0">
                <a:ln>
                  <a:solidFill>
                    <a:sysClr val="windowText" lastClr="000000"/>
                  </a:solidFill>
                </a:ln>
                <a:solidFill>
                  <a:schemeClr val="bg1"/>
                </a:solidFill>
                <a:effectLst>
                  <a:glow rad="228600">
                    <a:schemeClr val="accent1">
                      <a:satMod val="175000"/>
                      <a:alpha val="40000"/>
                    </a:schemeClr>
                  </a:glow>
                </a:effectLst>
                <a:latin typeface="Comic Sans MS" pitchFamily="66" charset="0"/>
              </a:rPr>
            </a:br>
            <a:r>
              <a:rPr lang="en-US" sz="4800" b="1" i="1" dirty="0">
                <a:ln>
                  <a:solidFill>
                    <a:sysClr val="windowText" lastClr="000000"/>
                  </a:solidFill>
                </a:ln>
                <a:solidFill>
                  <a:schemeClr val="bg1"/>
                </a:solidFill>
                <a:effectLst>
                  <a:glow rad="228600">
                    <a:schemeClr val="accent1">
                      <a:satMod val="175000"/>
                      <a:alpha val="40000"/>
                    </a:schemeClr>
                  </a:glow>
                </a:effectLst>
                <a:latin typeface="Comic Sans MS" pitchFamily="66" charset="0"/>
              </a:rPr>
              <a:t>a change of pattern? </a:t>
            </a:r>
            <a:r>
              <a:rPr lang="en-US" sz="1200" b="1" i="1" dirty="0">
                <a:ln>
                  <a:solidFill>
                    <a:schemeClr val="accent2"/>
                  </a:solidFill>
                </a:ln>
                <a:solidFill>
                  <a:srgbClr val="0070C0"/>
                </a:solidFill>
                <a:effectLst>
                  <a:glow rad="228600">
                    <a:schemeClr val="accent1">
                      <a:satMod val="175000"/>
                      <a:alpha val="40000"/>
                    </a:schemeClr>
                  </a:glow>
                </a:effectLst>
                <a:latin typeface="Comic Sans MS" pitchFamily="66" charset="0"/>
              </a:rPr>
              <a:t> </a:t>
            </a:r>
            <a:br>
              <a:rPr lang="en-US" sz="3600" b="1" i="1" dirty="0">
                <a:ln>
                  <a:solidFill>
                    <a:sysClr val="windowText" lastClr="000000"/>
                  </a:solidFill>
                </a:ln>
                <a:solidFill>
                  <a:schemeClr val="accent6">
                    <a:lumMod val="75000"/>
                  </a:schemeClr>
                </a:solidFill>
                <a:effectLst>
                  <a:glow rad="228600">
                    <a:schemeClr val="accent1">
                      <a:satMod val="175000"/>
                      <a:alpha val="40000"/>
                    </a:schemeClr>
                  </a:glow>
                </a:effectLst>
                <a:latin typeface="Comic Sans MS" pitchFamily="66" charset="0"/>
              </a:rPr>
            </a:b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13" name="TextBox 12">
            <a:extLst>
              <a:ext uri="{FF2B5EF4-FFF2-40B4-BE49-F238E27FC236}">
                <a16:creationId xmlns:a16="http://schemas.microsoft.com/office/drawing/2014/main" id="{67884D20-BCF1-C62A-5BBE-F59292B3D6E8}"/>
              </a:ext>
            </a:extLst>
          </p:cNvPr>
          <p:cNvSpPr txBox="1"/>
          <p:nvPr/>
        </p:nvSpPr>
        <p:spPr>
          <a:xfrm>
            <a:off x="2318801" y="2910769"/>
            <a:ext cx="5344826" cy="1569660"/>
          </a:xfrm>
          <a:prstGeom prst="rect">
            <a:avLst/>
          </a:prstGeom>
          <a:solidFill>
            <a:schemeClr val="accent1">
              <a:lumMod val="40000"/>
              <a:lumOff val="60000"/>
            </a:schemeClr>
          </a:solidFill>
          <a:effectLst>
            <a:softEdge rad="127000"/>
          </a:effectLst>
        </p:spPr>
        <p:txBody>
          <a:bodyPr wrap="square">
            <a:spAutoFit/>
          </a:bodyPr>
          <a:lstStyle/>
          <a:p>
            <a:pPr algn="ctr"/>
            <a:r>
              <a:rPr lang="en-US" sz="2400" b="1" dirty="0"/>
              <a:t>Is it not declared in Amos 3:7…   </a:t>
            </a:r>
            <a:br>
              <a:rPr lang="en-US" sz="2400" b="1" dirty="0"/>
            </a:br>
            <a:r>
              <a:rPr lang="en-US" sz="2400" b="1" dirty="0"/>
              <a:t>“Surely </a:t>
            </a:r>
            <a:r>
              <a:rPr lang="en-US" sz="2400" b="1" dirty="0">
                <a:solidFill>
                  <a:srgbClr val="0070C0"/>
                </a:solidFill>
              </a:rPr>
              <a:t>Yahuah</a:t>
            </a:r>
            <a:r>
              <a:rPr lang="en-US" sz="2400" b="1" dirty="0"/>
              <a:t> our Elohim will do nothing, but he </a:t>
            </a:r>
            <a:r>
              <a:rPr lang="en-US" sz="2400" b="1" dirty="0" err="1"/>
              <a:t>revealeth</a:t>
            </a:r>
            <a:r>
              <a:rPr lang="en-US" sz="2400" b="1" dirty="0"/>
              <a:t> his secret </a:t>
            </a:r>
            <a:br>
              <a:rPr lang="en-US" sz="2400" b="1" dirty="0"/>
            </a:br>
            <a:r>
              <a:rPr lang="en-US" sz="2400" b="1" dirty="0"/>
              <a:t>unto his servants the prophets.”</a:t>
            </a:r>
          </a:p>
        </p:txBody>
      </p:sp>
      <p:sp>
        <p:nvSpPr>
          <p:cNvPr id="14" name="Sun 13">
            <a:extLst>
              <a:ext uri="{FF2B5EF4-FFF2-40B4-BE49-F238E27FC236}">
                <a16:creationId xmlns:a16="http://schemas.microsoft.com/office/drawing/2014/main" id="{27F901B3-5C29-CE70-BB32-32BCAA05D735}"/>
              </a:ext>
            </a:extLst>
          </p:cNvPr>
          <p:cNvSpPr/>
          <p:nvPr/>
        </p:nvSpPr>
        <p:spPr>
          <a:xfrm>
            <a:off x="11607800" y="49369"/>
            <a:ext cx="508000" cy="473193"/>
          </a:xfrm>
          <a:prstGeom prst="sun">
            <a:avLst/>
          </a:prstGeom>
          <a:solidFill>
            <a:schemeClr val="accent4"/>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632AB6-FA6B-8592-6862-B4C8F9BEBA46}"/>
              </a:ext>
            </a:extLst>
          </p:cNvPr>
          <p:cNvSpPr/>
          <p:nvPr/>
        </p:nvSpPr>
        <p:spPr>
          <a:xfrm>
            <a:off x="50519" y="1921722"/>
            <a:ext cx="923586" cy="4525854"/>
          </a:xfrm>
          <a:prstGeom prst="rect">
            <a:avLst/>
          </a:prstGeom>
          <a:noFill/>
        </p:spPr>
        <p:txBody>
          <a:bodyPr vert="wordArtVert" wrap="none" lIns="91440" tIns="45720" rIns="91440" bIns="45720">
            <a:spAutoFit/>
            <a:scene3d>
              <a:camera prst="isometricOffAxis1Right"/>
              <a:lightRig rig="soft" dir="t">
                <a:rot lat="0" lon="0" rev="15600000"/>
              </a:lightRig>
            </a:scene3d>
            <a:sp3d extrusionH="57150" prstMaterial="softEdge">
              <a:bevelT w="25400" h="38100" prst="softRound"/>
            </a:sp3d>
          </a:bodyPr>
          <a:lstStyle/>
          <a:p>
            <a:pPr algn="ctr"/>
            <a:r>
              <a:rPr lang="en-US" sz="4400" b="1" cap="none" spc="0" dirty="0">
                <a:ln w="28575">
                  <a:solidFill>
                    <a:schemeClr val="bg1"/>
                  </a:solidFill>
                </a:ln>
                <a:solidFill>
                  <a:srgbClr val="500050"/>
                </a:solidFill>
                <a:effectLst>
                  <a:outerShdw blurRad="60007" dist="310007" dir="7680000" sy="30000" kx="1300200" algn="ctr" rotWithShape="0">
                    <a:prstClr val="black">
                      <a:alpha val="32000"/>
                    </a:prstClr>
                  </a:outerShdw>
                </a:effectLst>
                <a:latin typeface="Berlin Sans FB Demi" panose="020E0802020502020306" pitchFamily="34" charset="0"/>
              </a:rPr>
              <a:t>REVIEW</a:t>
            </a:r>
          </a:p>
        </p:txBody>
      </p:sp>
    </p:spTree>
    <p:extLst>
      <p:ext uri="{BB962C8B-B14F-4D97-AF65-F5344CB8AC3E}">
        <p14:creationId xmlns:p14="http://schemas.microsoft.com/office/powerpoint/2010/main" val="16164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anim calcmode="lin" valueType="num">
                                      <p:cBhvr>
                                        <p:cTn id="11" dur="2000" fill="hold"/>
                                        <p:tgtEl>
                                          <p:spTgt spid="15"/>
                                        </p:tgtEl>
                                        <p:attrNameLst>
                                          <p:attrName>ppt_w</p:attrName>
                                        </p:attrNameLst>
                                      </p:cBhvr>
                                      <p:tavLst>
                                        <p:tav tm="0" fmla="#ppt_w*sin(2.5*pi*$)">
                                          <p:val>
                                            <p:fltVal val="0"/>
                                          </p:val>
                                        </p:tav>
                                        <p:tav tm="100000">
                                          <p:val>
                                            <p:fltVal val="1"/>
                                          </p:val>
                                        </p:tav>
                                      </p:tavLst>
                                    </p:anim>
                                    <p:anim calcmode="lin" valueType="num">
                                      <p:cBhvr>
                                        <p:cTn id="12" dur="2000" fill="hold"/>
                                        <p:tgtEl>
                                          <p:spTgt spid="15"/>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000"/>
                                        <p:tgtEl>
                                          <p:spTgt spid="12"/>
                                        </p:tgtEl>
                                      </p:cBhvr>
                                    </p:animEffect>
                                  </p:childTnLst>
                                </p:cTn>
                              </p:par>
                            </p:childTnLst>
                          </p:cTn>
                        </p:par>
                        <p:par>
                          <p:cTn id="17" fill="hold">
                            <p:stCondLst>
                              <p:cond delay="5000"/>
                            </p:stCondLst>
                            <p:childTnLst>
                              <p:par>
                                <p:cTn id="18" presetID="42" presetClass="entr" presetSubtype="0" fill="hold" grpId="0" nodeType="afterEffect">
                                  <p:stCondLst>
                                    <p:cond delay="2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5E297B3-863A-6D39-5E1C-5366FE98EBEF}"/>
              </a:ext>
            </a:extLst>
          </p:cNvPr>
          <p:cNvSpPr>
            <a:spLocks noGrp="1"/>
          </p:cNvSpPr>
          <p:nvPr>
            <p:ph type="sldNum" sz="quarter" idx="12"/>
          </p:nvPr>
        </p:nvSpPr>
        <p:spPr>
          <a:xfrm>
            <a:off x="9084448" y="6348496"/>
            <a:ext cx="2863971" cy="365125"/>
          </a:xfrm>
        </p:spPr>
        <p:txBody>
          <a:bodyPr/>
          <a:lstStyle/>
          <a:p>
            <a:fld id="{0B555D82-D20F-4DB7-B3E9-7B7EAC2F87A9}" type="slidenum">
              <a:rPr lang="en-US" sz="1400" b="1" smtClean="0">
                <a:solidFill>
                  <a:schemeClr val="bg1"/>
                </a:solidFill>
              </a:rPr>
              <a:t>15</a:t>
            </a:fld>
            <a:endParaRPr lang="en-US" sz="1400" b="1" dirty="0">
              <a:solidFill>
                <a:schemeClr val="bg1"/>
              </a:solidFill>
            </a:endParaRPr>
          </a:p>
        </p:txBody>
      </p:sp>
      <p:sp>
        <p:nvSpPr>
          <p:cNvPr id="4" name="Title 1">
            <a:extLst>
              <a:ext uri="{FF2B5EF4-FFF2-40B4-BE49-F238E27FC236}">
                <a16:creationId xmlns:a16="http://schemas.microsoft.com/office/drawing/2014/main" id="{C137DADD-8BB5-0652-92A9-081A37BEC2B9}"/>
              </a:ext>
            </a:extLst>
          </p:cNvPr>
          <p:cNvSpPr txBox="1">
            <a:spLocks/>
          </p:cNvSpPr>
          <p:nvPr/>
        </p:nvSpPr>
        <p:spPr>
          <a:xfrm>
            <a:off x="865642" y="1239798"/>
            <a:ext cx="12192000" cy="428009"/>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prstTxWarp prst="textArchUp">
              <a:avLst/>
            </a:prstTxWarp>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6000" b="1" i="1" dirty="0">
                <a:ln>
                  <a:solidFill>
                    <a:sysClr val="windowText" lastClr="000000"/>
                  </a:solidFill>
                </a:ln>
                <a:solidFill>
                  <a:schemeClr val="bg1"/>
                </a:solidFill>
                <a:effectLst>
                  <a:glow rad="228600">
                    <a:schemeClr val="accent1">
                      <a:satMod val="175000"/>
                      <a:alpha val="40000"/>
                    </a:schemeClr>
                  </a:glow>
                </a:effectLst>
                <a:latin typeface="Comic Sans MS" pitchFamily="66" charset="0"/>
              </a:rPr>
              <a:t>This “Hook of Doubt” can include: </a:t>
            </a:r>
            <a:r>
              <a:rPr lang="en-US" sz="1600" b="1" i="1" dirty="0">
                <a:ln>
                  <a:solidFill>
                    <a:schemeClr val="accent2"/>
                  </a:solidFill>
                </a:ln>
                <a:solidFill>
                  <a:srgbClr val="0070C0"/>
                </a:solidFill>
                <a:effectLst>
                  <a:glow rad="228600">
                    <a:schemeClr val="accent1">
                      <a:satMod val="175000"/>
                      <a:alpha val="40000"/>
                    </a:schemeClr>
                  </a:glow>
                </a:effectLst>
                <a:latin typeface="Comic Sans MS" pitchFamily="66" charset="0"/>
              </a:rPr>
              <a:t> </a:t>
            </a:r>
            <a:br>
              <a:rPr lang="en-US" sz="3600" b="1" i="1" dirty="0">
                <a:ln>
                  <a:solidFill>
                    <a:sysClr val="windowText" lastClr="000000"/>
                  </a:solidFill>
                </a:ln>
                <a:solidFill>
                  <a:schemeClr val="accent6">
                    <a:lumMod val="75000"/>
                  </a:schemeClr>
                </a:solidFill>
                <a:effectLst>
                  <a:glow rad="228600">
                    <a:schemeClr val="accent1">
                      <a:satMod val="175000"/>
                      <a:alpha val="40000"/>
                    </a:schemeClr>
                  </a:glow>
                </a:effectLst>
                <a:latin typeface="Comic Sans MS" pitchFamily="66" charset="0"/>
              </a:rPr>
            </a:b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6" name="Picture 5">
            <a:extLst>
              <a:ext uri="{FF2B5EF4-FFF2-40B4-BE49-F238E27FC236}">
                <a16:creationId xmlns:a16="http://schemas.microsoft.com/office/drawing/2014/main" id="{89C13F9C-C538-DF16-4572-200426FF20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0323" y="4337581"/>
            <a:ext cx="1716230" cy="2258768"/>
          </a:xfrm>
          <a:prstGeom prst="rect">
            <a:avLst/>
          </a:prstGeom>
          <a:ln>
            <a:noFill/>
          </a:ln>
          <a:effectLst>
            <a:glow rad="114300">
              <a:srgbClr val="E5D2A6"/>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Rectangle 6">
            <a:extLst>
              <a:ext uri="{FF2B5EF4-FFF2-40B4-BE49-F238E27FC236}">
                <a16:creationId xmlns:a16="http://schemas.microsoft.com/office/drawing/2014/main" id="{CDDAB1E1-CF2D-153A-EAC5-83646D1477CE}"/>
              </a:ext>
            </a:extLst>
          </p:cNvPr>
          <p:cNvSpPr/>
          <p:nvPr/>
        </p:nvSpPr>
        <p:spPr>
          <a:xfrm>
            <a:off x="8357814" y="3081025"/>
            <a:ext cx="3465975"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en-US" sz="4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#2</a:t>
            </a:r>
            <a:r>
              <a:rPr lang="en-US" sz="6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 Doubt</a:t>
            </a:r>
            <a:br>
              <a:rPr lang="en-US" sz="6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br>
            <a:r>
              <a:rPr lang="en-US" sz="6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Hook</a:t>
            </a:r>
            <a:endParaRPr lang="en-US" sz="6000" b="1" cap="none" spc="0"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endParaRPr>
          </a:p>
        </p:txBody>
      </p:sp>
      <p:pic>
        <p:nvPicPr>
          <p:cNvPr id="8" name="Picture 7">
            <a:extLst>
              <a:ext uri="{FF2B5EF4-FFF2-40B4-BE49-F238E27FC236}">
                <a16:creationId xmlns:a16="http://schemas.microsoft.com/office/drawing/2014/main" id="{B6087046-A072-E9FE-A52C-C55842CACC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1498" y="1107872"/>
            <a:ext cx="2799295" cy="2005987"/>
          </a:xfrm>
          <a:prstGeom prst="rect">
            <a:avLst/>
          </a:prstGeom>
          <a:effectLst>
            <a:softEdge rad="228600"/>
          </a:effectLst>
        </p:spPr>
      </p:pic>
      <p:sp>
        <p:nvSpPr>
          <p:cNvPr id="9" name="Content Placeholder 2">
            <a:extLst>
              <a:ext uri="{FF2B5EF4-FFF2-40B4-BE49-F238E27FC236}">
                <a16:creationId xmlns:a16="http://schemas.microsoft.com/office/drawing/2014/main" id="{96592273-B226-A66D-D4C3-4431A8D48580}"/>
              </a:ext>
            </a:extLst>
          </p:cNvPr>
          <p:cNvSpPr txBox="1">
            <a:spLocks/>
          </p:cNvSpPr>
          <p:nvPr/>
        </p:nvSpPr>
        <p:spPr>
          <a:xfrm>
            <a:off x="868569" y="1529437"/>
            <a:ext cx="8282565" cy="1214296"/>
          </a:xfrm>
          <a:prstGeom prst="rect">
            <a:avLst/>
          </a:prstGeom>
          <a:noFill/>
          <a:effectLst>
            <a:glow rad="495300">
              <a:srgbClr val="41587F"/>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b="1" dirty="0">
                <a:ln>
                  <a:solidFill>
                    <a:srgbClr val="FF0000"/>
                  </a:solidFill>
                </a:ln>
                <a:solidFill>
                  <a:srgbClr val="FF0000"/>
                </a:solidFill>
                <a:effectLst>
                  <a:glow rad="228600">
                    <a:schemeClr val="bg1">
                      <a:alpha val="70000"/>
                    </a:schemeClr>
                  </a:glow>
                </a:effectLst>
                <a:latin typeface="Comic Sans MS" panose="030F0702030302020204" pitchFamily="66" charset="0"/>
              </a:rPr>
              <a:t> partial teachings that appear to be truth,</a:t>
            </a:r>
            <a:br>
              <a:rPr lang="en-US" b="1" dirty="0">
                <a:ln>
                  <a:solidFill>
                    <a:srgbClr val="FF0000"/>
                  </a:solidFill>
                </a:ln>
                <a:solidFill>
                  <a:srgbClr val="FF0000"/>
                </a:solidFill>
                <a:effectLst>
                  <a:glow rad="228600">
                    <a:schemeClr val="bg1">
                      <a:alpha val="70000"/>
                    </a:schemeClr>
                  </a:glow>
                </a:effectLst>
                <a:latin typeface="Comic Sans MS" panose="030F0702030302020204" pitchFamily="66" charset="0"/>
              </a:rPr>
            </a:br>
            <a:r>
              <a:rPr lang="en-US" b="1" dirty="0">
                <a:ln>
                  <a:solidFill>
                    <a:srgbClr val="FF0000"/>
                  </a:solidFill>
                </a:ln>
                <a:solidFill>
                  <a:srgbClr val="FF0000"/>
                </a:solidFill>
                <a:effectLst>
                  <a:glow rad="228600">
                    <a:schemeClr val="bg1">
                      <a:alpha val="70000"/>
                    </a:schemeClr>
                  </a:glow>
                </a:effectLst>
                <a:latin typeface="Comic Sans MS" panose="030F0702030302020204" pitchFamily="66" charset="0"/>
              </a:rPr>
              <a:t>but they are NOT!</a:t>
            </a:r>
            <a:endParaRPr lang="en-US" sz="1800" dirty="0">
              <a:ln>
                <a:solidFill>
                  <a:schemeClr val="bg1"/>
                </a:solidFill>
              </a:ln>
              <a:solidFill>
                <a:schemeClr val="bg1"/>
              </a:solidFill>
              <a:effectLst>
                <a:glow rad="228600">
                  <a:srgbClr val="41587F">
                    <a:alpha val="70000"/>
                  </a:srgbClr>
                </a:glow>
              </a:effectLst>
            </a:endParaRPr>
          </a:p>
        </p:txBody>
      </p:sp>
      <p:sp>
        <p:nvSpPr>
          <p:cNvPr id="12" name="Content Placeholder 2">
            <a:extLst>
              <a:ext uri="{FF2B5EF4-FFF2-40B4-BE49-F238E27FC236}">
                <a16:creationId xmlns:a16="http://schemas.microsoft.com/office/drawing/2014/main" id="{C722BFAF-DB65-7B43-31EF-3A68A964E563}"/>
              </a:ext>
            </a:extLst>
          </p:cNvPr>
          <p:cNvSpPr txBox="1">
            <a:spLocks/>
          </p:cNvSpPr>
          <p:nvPr/>
        </p:nvSpPr>
        <p:spPr>
          <a:xfrm>
            <a:off x="803128" y="2743733"/>
            <a:ext cx="7860103" cy="3374556"/>
          </a:xfrm>
          <a:prstGeom prst="rect">
            <a:avLst/>
          </a:prstGeom>
          <a:noFill/>
          <a:effectLst>
            <a:glow rad="495300">
              <a:schemeClr val="accent1">
                <a:lumMod val="50000"/>
              </a:schemeClr>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b="1" dirty="0">
                <a:ln>
                  <a:solidFill>
                    <a:schemeClr val="bg1"/>
                  </a:solidFill>
                </a:ln>
                <a:solidFill>
                  <a:schemeClr val="bg1"/>
                </a:solidFill>
                <a:effectLst>
                  <a:glow rad="228600">
                    <a:srgbClr val="41587F">
                      <a:alpha val="70000"/>
                    </a:srgbClr>
                  </a:glow>
                </a:effectLst>
                <a:latin typeface="Comic Sans MS" panose="030F0702030302020204" pitchFamily="66" charset="0"/>
              </a:rPr>
              <a:t> </a:t>
            </a:r>
            <a:r>
              <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In part </a:t>
            </a:r>
            <a:r>
              <a:rPr lang="en-US" sz="3200" b="1" dirty="0">
                <a:ln>
                  <a:solidFill>
                    <a:srgbClr val="00FFFF"/>
                  </a:solidFill>
                </a:ln>
                <a:solidFill>
                  <a:srgbClr val="00FFFF"/>
                </a:solidFill>
                <a:effectLst>
                  <a:glow rad="228600">
                    <a:srgbClr val="FFFF00">
                      <a:alpha val="84000"/>
                    </a:srgbClr>
                  </a:glow>
                </a:effectLst>
                <a:latin typeface="Comic Sans MS" panose="030F0702030302020204" pitchFamily="66" charset="0"/>
              </a:rPr>
              <a:t>5</a:t>
            </a:r>
            <a:r>
              <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 the </a:t>
            </a:r>
            <a:r>
              <a:rPr lang="en-US" sz="3200" b="1" dirty="0">
                <a:ln>
                  <a:solidFill>
                    <a:srgbClr val="FF0000"/>
                  </a:solidFill>
                </a:ln>
                <a:solidFill>
                  <a:srgbClr val="FF0000"/>
                </a:solidFill>
                <a:effectLst>
                  <a:glow rad="228600">
                    <a:schemeClr val="bg1">
                      <a:alpha val="70000"/>
                    </a:schemeClr>
                  </a:glow>
                </a:effectLst>
                <a:latin typeface="Comic Sans MS" panose="030F0702030302020204" pitchFamily="66" charset="0"/>
              </a:rPr>
              <a:t>theory</a:t>
            </a:r>
            <a:r>
              <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 to move the “waiting days” to the end of the </a:t>
            </a:r>
            <a:br>
              <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br>
            <a:r>
              <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6</a:t>
            </a:r>
            <a:r>
              <a:rPr lang="en-US" sz="3200" b="1" baseline="30000"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th</a:t>
            </a:r>
            <a:r>
              <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 Covenant Calendar month hangs </a:t>
            </a:r>
            <a:br>
              <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br>
            <a:r>
              <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on a </a:t>
            </a:r>
            <a:r>
              <a:rPr lang="en-US" sz="3200" b="1" dirty="0">
                <a:ln>
                  <a:solidFill>
                    <a:srgbClr val="FF0000"/>
                  </a:solidFill>
                </a:ln>
                <a:solidFill>
                  <a:srgbClr val="FF0000"/>
                </a:solidFill>
                <a:effectLst>
                  <a:glow rad="228600">
                    <a:schemeClr val="bg1">
                      <a:alpha val="70000"/>
                    </a:schemeClr>
                  </a:glow>
                </a:effectLst>
                <a:latin typeface="Comic Sans MS" panose="030F0702030302020204" pitchFamily="66" charset="0"/>
              </a:rPr>
              <a:t>“Doubt Hook” </a:t>
            </a:r>
            <a:r>
              <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very securely.</a:t>
            </a:r>
          </a:p>
          <a:p>
            <a:pPr marL="0" indent="0" algn="ctr">
              <a:lnSpc>
                <a:spcPct val="110000"/>
              </a:lnSpc>
              <a:buNone/>
            </a:pPr>
            <a:endParaRPr lang="en-US" sz="11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endParaRPr>
          </a:p>
          <a:p>
            <a:pPr marL="0" indent="0" algn="ctr">
              <a:lnSpc>
                <a:spcPct val="110000"/>
              </a:lnSpc>
              <a:buNone/>
            </a:pPr>
            <a:r>
              <a:rPr lang="en-US" sz="4400" b="1" dirty="0">
                <a:ln>
                  <a:solidFill>
                    <a:srgbClr val="FF0000"/>
                  </a:solidFill>
                </a:ln>
                <a:solidFill>
                  <a:srgbClr val="FF0000"/>
                </a:solidFill>
                <a:effectLst>
                  <a:glow rad="228600">
                    <a:schemeClr val="bg1">
                      <a:alpha val="70000"/>
                    </a:schemeClr>
                  </a:glow>
                </a:effectLst>
                <a:latin typeface="Comic Sans MS" panose="030F0702030302020204" pitchFamily="66" charset="0"/>
              </a:rPr>
              <a:t>What is it?</a:t>
            </a:r>
          </a:p>
          <a:p>
            <a:pPr marL="0" indent="0" algn="ctr">
              <a:lnSpc>
                <a:spcPct val="110000"/>
              </a:lnSpc>
              <a:buNone/>
            </a:pPr>
            <a:endParaRPr lang="en-US" sz="3200"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endParaRPr>
          </a:p>
          <a:p>
            <a:pPr marL="0" indent="0" algn="ctr">
              <a:lnSpc>
                <a:spcPct val="110000"/>
              </a:lnSpc>
              <a:buNone/>
            </a:pPr>
            <a:endParaRPr lang="en-US" sz="1800" dirty="0">
              <a:ln>
                <a:solidFill>
                  <a:srgbClr val="00FFFF"/>
                </a:solidFill>
              </a:ln>
              <a:solidFill>
                <a:srgbClr val="00FFFF"/>
              </a:solidFill>
              <a:effectLst>
                <a:glow rad="228600">
                  <a:schemeClr val="accent1">
                    <a:lumMod val="50000"/>
                    <a:alpha val="84000"/>
                  </a:schemeClr>
                </a:glow>
              </a:effectLst>
            </a:endParaRPr>
          </a:p>
        </p:txBody>
      </p:sp>
      <p:sp>
        <p:nvSpPr>
          <p:cNvPr id="14" name="Sun 13">
            <a:extLst>
              <a:ext uri="{FF2B5EF4-FFF2-40B4-BE49-F238E27FC236}">
                <a16:creationId xmlns:a16="http://schemas.microsoft.com/office/drawing/2014/main" id="{340C1D0C-4473-F256-FF71-3C8C39E14C99}"/>
              </a:ext>
            </a:extLst>
          </p:cNvPr>
          <p:cNvSpPr/>
          <p:nvPr/>
        </p:nvSpPr>
        <p:spPr>
          <a:xfrm>
            <a:off x="11607800" y="49369"/>
            <a:ext cx="508000" cy="473193"/>
          </a:xfrm>
          <a:prstGeom prst="sun">
            <a:avLst/>
          </a:prstGeom>
          <a:solidFill>
            <a:schemeClr val="accent4"/>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627D25-F518-4D79-9FC3-4319D693148D}"/>
              </a:ext>
            </a:extLst>
          </p:cNvPr>
          <p:cNvSpPr/>
          <p:nvPr/>
        </p:nvSpPr>
        <p:spPr>
          <a:xfrm>
            <a:off x="50519" y="1921722"/>
            <a:ext cx="923586" cy="4525854"/>
          </a:xfrm>
          <a:prstGeom prst="rect">
            <a:avLst/>
          </a:prstGeom>
          <a:noFill/>
        </p:spPr>
        <p:txBody>
          <a:bodyPr vert="wordArtVert" wrap="none" lIns="91440" tIns="45720" rIns="91440" bIns="45720">
            <a:spAutoFit/>
            <a:scene3d>
              <a:camera prst="isometricOffAxis1Right"/>
              <a:lightRig rig="soft" dir="t">
                <a:rot lat="0" lon="0" rev="15600000"/>
              </a:lightRig>
            </a:scene3d>
            <a:sp3d extrusionH="57150" prstMaterial="softEdge">
              <a:bevelT w="25400" h="38100" prst="softRound"/>
            </a:sp3d>
          </a:bodyPr>
          <a:lstStyle/>
          <a:p>
            <a:pPr algn="ctr"/>
            <a:r>
              <a:rPr lang="en-US" sz="4400" b="1" cap="none" spc="0" dirty="0">
                <a:ln w="28575">
                  <a:solidFill>
                    <a:schemeClr val="bg1"/>
                  </a:solidFill>
                </a:ln>
                <a:solidFill>
                  <a:srgbClr val="500050"/>
                </a:solidFill>
                <a:effectLst>
                  <a:outerShdw blurRad="60007" dist="310007" dir="7680000" sy="30000" kx="1300200" algn="ctr" rotWithShape="0">
                    <a:prstClr val="black">
                      <a:alpha val="32000"/>
                    </a:prstClr>
                  </a:outerShdw>
                </a:effectLst>
                <a:latin typeface="Berlin Sans FB Demi" panose="020E0802020502020306" pitchFamily="34" charset="0"/>
              </a:rPr>
              <a:t>REVIEW</a:t>
            </a:r>
          </a:p>
        </p:txBody>
      </p:sp>
    </p:spTree>
    <p:extLst>
      <p:ext uri="{BB962C8B-B14F-4D97-AF65-F5344CB8AC3E}">
        <p14:creationId xmlns:p14="http://schemas.microsoft.com/office/powerpoint/2010/main" val="17325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anim calcmode="lin" valueType="num">
                                      <p:cBhvr>
                                        <p:cTn id="11" dur="2000" fill="hold"/>
                                        <p:tgtEl>
                                          <p:spTgt spid="15"/>
                                        </p:tgtEl>
                                        <p:attrNameLst>
                                          <p:attrName>ppt_w</p:attrName>
                                        </p:attrNameLst>
                                      </p:cBhvr>
                                      <p:tavLst>
                                        <p:tav tm="0" fmla="#ppt_w*sin(2.5*pi*$)">
                                          <p:val>
                                            <p:fltVal val="0"/>
                                          </p:val>
                                        </p:tav>
                                        <p:tav tm="100000">
                                          <p:val>
                                            <p:fltVal val="1"/>
                                          </p:val>
                                        </p:tav>
                                      </p:tavLst>
                                    </p:anim>
                                    <p:anim calcmode="lin" valueType="num">
                                      <p:cBhvr>
                                        <p:cTn id="12" dur="2000" fill="hold"/>
                                        <p:tgtEl>
                                          <p:spTgt spid="15"/>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1250"/>
                                        <p:tgtEl>
                                          <p:spTgt spid="9"/>
                                        </p:tgtEl>
                                      </p:cBhvr>
                                    </p:animEffect>
                                  </p:childTnLst>
                                </p:cTn>
                              </p:par>
                            </p:childTnLst>
                          </p:cTn>
                        </p:par>
                        <p:par>
                          <p:cTn id="17" fill="hold">
                            <p:stCondLst>
                              <p:cond delay="3250"/>
                            </p:stCondLst>
                            <p:childTnLst>
                              <p:par>
                                <p:cTn id="18" presetID="16" presetClass="entr" presetSubtype="21" fill="hold" grpId="0" nodeType="afterEffect">
                                  <p:stCondLst>
                                    <p:cond delay="150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Slide Number Placeholder 1">
            <a:extLst>
              <a:ext uri="{FF2B5EF4-FFF2-40B4-BE49-F238E27FC236}">
                <a16:creationId xmlns:a16="http://schemas.microsoft.com/office/drawing/2014/main" id="{466519E7-BD7E-FC56-F602-0E2672D945DA}"/>
              </a:ext>
            </a:extLst>
          </p:cNvPr>
          <p:cNvSpPr>
            <a:spLocks noGrp="1"/>
          </p:cNvSpPr>
          <p:nvPr>
            <p:ph type="sldNum" sz="quarter" idx="12"/>
          </p:nvPr>
        </p:nvSpPr>
        <p:spPr>
          <a:xfrm>
            <a:off x="9084448" y="6348496"/>
            <a:ext cx="2863971" cy="365125"/>
          </a:xfrm>
        </p:spPr>
        <p:txBody>
          <a:bodyPr/>
          <a:lstStyle/>
          <a:p>
            <a:fld id="{0B555D82-D20F-4DB7-B3E9-7B7EAC2F87A9}" type="slidenum">
              <a:rPr lang="en-US" sz="1400" b="1" smtClean="0">
                <a:solidFill>
                  <a:schemeClr val="bg1"/>
                </a:solidFill>
              </a:rPr>
              <a:t>16</a:t>
            </a:fld>
            <a:endParaRPr lang="en-US" sz="1400" b="1" dirty="0">
              <a:solidFill>
                <a:schemeClr val="bg1"/>
              </a:solidFill>
            </a:endParaRPr>
          </a:p>
        </p:txBody>
      </p:sp>
      <p:sp>
        <p:nvSpPr>
          <p:cNvPr id="5" name="Title 1">
            <a:extLst>
              <a:ext uri="{FF2B5EF4-FFF2-40B4-BE49-F238E27FC236}">
                <a16:creationId xmlns:a16="http://schemas.microsoft.com/office/drawing/2014/main" id="{E0F9651F-34AD-37C4-DCA0-70F77BFC4A6B}"/>
              </a:ext>
            </a:extLst>
          </p:cNvPr>
          <p:cNvSpPr txBox="1">
            <a:spLocks/>
          </p:cNvSpPr>
          <p:nvPr/>
        </p:nvSpPr>
        <p:spPr>
          <a:xfrm>
            <a:off x="865642" y="1239798"/>
            <a:ext cx="12192000" cy="428009"/>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prstTxWarp prst="textArchUp">
              <a:avLst/>
            </a:prstTxWarp>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6000" b="1" i="1" dirty="0">
                <a:ln>
                  <a:solidFill>
                    <a:sysClr val="windowText" lastClr="000000"/>
                  </a:solidFill>
                </a:ln>
                <a:solidFill>
                  <a:schemeClr val="bg1"/>
                </a:solidFill>
                <a:effectLst>
                  <a:glow rad="228600">
                    <a:schemeClr val="accent1">
                      <a:satMod val="175000"/>
                      <a:alpha val="40000"/>
                    </a:schemeClr>
                  </a:glow>
                </a:effectLst>
                <a:latin typeface="Comic Sans MS" pitchFamily="66" charset="0"/>
              </a:rPr>
              <a:t>This Hook of Doubt is called:</a:t>
            </a:r>
            <a:br>
              <a:rPr lang="en-US" sz="3600" b="1" i="1" dirty="0">
                <a:ln>
                  <a:solidFill>
                    <a:sysClr val="windowText" lastClr="000000"/>
                  </a:solidFill>
                </a:ln>
                <a:solidFill>
                  <a:schemeClr val="accent6">
                    <a:lumMod val="75000"/>
                  </a:schemeClr>
                </a:solidFill>
                <a:effectLst>
                  <a:glow rad="228600">
                    <a:schemeClr val="accent1">
                      <a:satMod val="175000"/>
                      <a:alpha val="40000"/>
                    </a:schemeClr>
                  </a:glow>
                </a:effectLst>
                <a:latin typeface="Comic Sans MS" pitchFamily="66" charset="0"/>
              </a:rPr>
            </a:b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10" name="Picture 9">
            <a:extLst>
              <a:ext uri="{FF2B5EF4-FFF2-40B4-BE49-F238E27FC236}">
                <a16:creationId xmlns:a16="http://schemas.microsoft.com/office/drawing/2014/main" id="{757B8C87-0DDB-787B-EFAD-BDEA1893F9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0617" y="1046928"/>
            <a:ext cx="1716230" cy="2258768"/>
          </a:xfrm>
          <a:prstGeom prst="rect">
            <a:avLst/>
          </a:prstGeom>
          <a:ln>
            <a:noFill/>
          </a:ln>
          <a:effectLst>
            <a:glow rad="114300">
              <a:srgbClr val="E5D2A6"/>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Rectangle 10">
            <a:extLst>
              <a:ext uri="{FF2B5EF4-FFF2-40B4-BE49-F238E27FC236}">
                <a16:creationId xmlns:a16="http://schemas.microsoft.com/office/drawing/2014/main" id="{6EE1CF54-3451-7978-C3E2-ED99650797A8}"/>
              </a:ext>
            </a:extLst>
          </p:cNvPr>
          <p:cNvSpPr/>
          <p:nvPr/>
        </p:nvSpPr>
        <p:spPr>
          <a:xfrm>
            <a:off x="7583159" y="3105160"/>
            <a:ext cx="4370380"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en-US" sz="32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#2</a:t>
            </a:r>
            <a:r>
              <a:rPr lang="en-US" sz="48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 Doubt Hook</a:t>
            </a:r>
            <a:endParaRPr lang="en-US" sz="4800" b="1" cap="none" spc="0"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endParaRPr>
          </a:p>
        </p:txBody>
      </p:sp>
      <p:pic>
        <p:nvPicPr>
          <p:cNvPr id="24" name="Picture 23">
            <a:extLst>
              <a:ext uri="{FF2B5EF4-FFF2-40B4-BE49-F238E27FC236}">
                <a16:creationId xmlns:a16="http://schemas.microsoft.com/office/drawing/2014/main" id="{C9C28638-06F8-21F8-CDA6-39400F6D12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6977" y="4950453"/>
            <a:ext cx="2799295" cy="2005987"/>
          </a:xfrm>
          <a:prstGeom prst="rect">
            <a:avLst/>
          </a:prstGeom>
          <a:effectLst>
            <a:softEdge rad="228600"/>
          </a:effectLst>
        </p:spPr>
      </p:pic>
      <p:sp>
        <p:nvSpPr>
          <p:cNvPr id="25" name="Content Placeholder 2">
            <a:extLst>
              <a:ext uri="{FF2B5EF4-FFF2-40B4-BE49-F238E27FC236}">
                <a16:creationId xmlns:a16="http://schemas.microsoft.com/office/drawing/2014/main" id="{32040E0F-7AF6-DC44-6B22-2113FFB638ED}"/>
              </a:ext>
            </a:extLst>
          </p:cNvPr>
          <p:cNvSpPr txBox="1">
            <a:spLocks/>
          </p:cNvSpPr>
          <p:nvPr/>
        </p:nvSpPr>
        <p:spPr>
          <a:xfrm>
            <a:off x="-242759" y="2500173"/>
            <a:ext cx="7869626" cy="1150189"/>
          </a:xfrm>
          <a:prstGeom prst="rect">
            <a:avLst/>
          </a:prstGeom>
          <a:noFill/>
          <a:effectLst>
            <a:glow rad="495300">
              <a:srgbClr val="41587F"/>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b="1" dirty="0">
                <a:ln>
                  <a:solidFill>
                    <a:schemeClr val="bg1"/>
                  </a:solidFill>
                </a:ln>
                <a:solidFill>
                  <a:schemeClr val="bg1"/>
                </a:solidFill>
                <a:effectLst>
                  <a:glow rad="228600">
                    <a:srgbClr val="41587F">
                      <a:alpha val="70000"/>
                    </a:srgbClr>
                  </a:glow>
                </a:effectLst>
                <a:latin typeface="Comic Sans MS" panose="030F0702030302020204" pitchFamily="66" charset="0"/>
              </a:rPr>
              <a:t> (So called) </a:t>
            </a:r>
            <a:r>
              <a:rPr lang="en-US" b="1" dirty="0">
                <a:ln>
                  <a:solidFill>
                    <a:srgbClr val="FF0000"/>
                  </a:solidFill>
                </a:ln>
                <a:solidFill>
                  <a:srgbClr val="FF0000"/>
                </a:solidFill>
                <a:effectLst>
                  <a:glow rad="228600">
                    <a:schemeClr val="bg1">
                      <a:alpha val="70000"/>
                    </a:schemeClr>
                  </a:glow>
                </a:effectLst>
                <a:latin typeface="Comic Sans MS" panose="030F0702030302020204" pitchFamily="66" charset="0"/>
              </a:rPr>
              <a:t>Logical Reasoning is Used to Implement “INTERCALATION” like this: </a:t>
            </a:r>
          </a:p>
          <a:p>
            <a:pPr marL="0" indent="0" algn="ctr">
              <a:lnSpc>
                <a:spcPct val="110000"/>
              </a:lnSpc>
              <a:buNone/>
            </a:pPr>
            <a:r>
              <a:rPr lang="en-US" b="1" dirty="0">
                <a:ln>
                  <a:solidFill>
                    <a:srgbClr val="FF0000"/>
                  </a:solidFill>
                </a:ln>
                <a:solidFill>
                  <a:srgbClr val="FF0000"/>
                </a:solidFill>
                <a:effectLst>
                  <a:glow rad="228600">
                    <a:schemeClr val="bg1">
                      <a:alpha val="70000"/>
                    </a:schemeClr>
                  </a:glow>
                </a:effectLst>
                <a:latin typeface="Comic Sans MS" panose="030F0702030302020204" pitchFamily="66" charset="0"/>
              </a:rPr>
              <a:t>  </a:t>
            </a:r>
            <a:endParaRPr lang="en-US"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endParaRPr>
          </a:p>
        </p:txBody>
      </p:sp>
      <p:sp>
        <p:nvSpPr>
          <p:cNvPr id="2" name="Title 1">
            <a:extLst>
              <a:ext uri="{FF2B5EF4-FFF2-40B4-BE49-F238E27FC236}">
                <a16:creationId xmlns:a16="http://schemas.microsoft.com/office/drawing/2014/main" id="{07B8A06D-4E14-2243-4A1C-DFED7B5AE35C}"/>
              </a:ext>
            </a:extLst>
          </p:cNvPr>
          <p:cNvSpPr txBox="1">
            <a:spLocks/>
          </p:cNvSpPr>
          <p:nvPr/>
        </p:nvSpPr>
        <p:spPr>
          <a:xfrm rot="1826722">
            <a:off x="900226" y="-877836"/>
            <a:ext cx="9938424" cy="5474978"/>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Intercalation! </a:t>
            </a:r>
          </a:p>
        </p:txBody>
      </p:sp>
      <p:sp>
        <p:nvSpPr>
          <p:cNvPr id="3" name="Content Placeholder 2">
            <a:extLst>
              <a:ext uri="{FF2B5EF4-FFF2-40B4-BE49-F238E27FC236}">
                <a16:creationId xmlns:a16="http://schemas.microsoft.com/office/drawing/2014/main" id="{1B938A7D-15EF-8DE9-61C7-C136915E657C}"/>
              </a:ext>
            </a:extLst>
          </p:cNvPr>
          <p:cNvSpPr txBox="1">
            <a:spLocks/>
          </p:cNvSpPr>
          <p:nvPr/>
        </p:nvSpPr>
        <p:spPr>
          <a:xfrm>
            <a:off x="3211033" y="4087922"/>
            <a:ext cx="8934735" cy="2545666"/>
          </a:xfrm>
          <a:prstGeom prst="rect">
            <a:avLst/>
          </a:prstGeom>
          <a:noFill/>
          <a:effectLst>
            <a:glow rad="495300">
              <a:srgbClr val="41587F"/>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The Abib feast count begins in the </a:t>
            </a:r>
            <a:br>
              <a:rPr lang="en-US"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br>
            <a:r>
              <a:rPr lang="en-US"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1</a:t>
            </a:r>
            <a:r>
              <a:rPr lang="en-US" b="1" baseline="30000"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st</a:t>
            </a:r>
            <a:r>
              <a:rPr lang="en-US"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 month the day after the </a:t>
            </a:r>
            <a:r>
              <a:rPr lang="en-US" b="1" dirty="0">
                <a:ln>
                  <a:solidFill>
                    <a:schemeClr val="bg1"/>
                  </a:solidFill>
                </a:ln>
                <a:solidFill>
                  <a:srgbClr val="002060"/>
                </a:solidFill>
                <a:effectLst>
                  <a:glow rad="228600">
                    <a:schemeClr val="accent1">
                      <a:lumMod val="50000"/>
                      <a:alpha val="84000"/>
                    </a:schemeClr>
                  </a:glow>
                </a:effectLst>
                <a:latin typeface="Comic Sans MS" panose="030F0702030302020204" pitchFamily="66" charset="0"/>
              </a:rPr>
              <a:t>Winter</a:t>
            </a:r>
            <a:r>
              <a:rPr lang="en-US"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t> </a:t>
            </a:r>
            <a:r>
              <a:rPr lang="en-US" b="1" dirty="0">
                <a:ln>
                  <a:solidFill>
                    <a:schemeClr val="accent1">
                      <a:lumMod val="60000"/>
                      <a:lumOff val="40000"/>
                    </a:schemeClr>
                  </a:solidFill>
                </a:ln>
                <a:solidFill>
                  <a:srgbClr val="CC00FF"/>
                </a:solidFill>
                <a:effectLst>
                  <a:glow rad="228600">
                    <a:schemeClr val="accent1">
                      <a:lumMod val="50000"/>
                      <a:alpha val="84000"/>
                    </a:schemeClr>
                  </a:glow>
                </a:effectLst>
                <a:latin typeface="Comic Sans MS" panose="030F0702030302020204" pitchFamily="66" charset="0"/>
              </a:rPr>
              <a:t>Shadow Sign.</a:t>
            </a:r>
            <a:r>
              <a:rPr lang="en-US" b="1" dirty="0">
                <a:ln>
                  <a:solidFill>
                    <a:schemeClr val="accent1">
                      <a:lumMod val="60000"/>
                      <a:lumOff val="40000"/>
                    </a:schemeClr>
                  </a:solidFill>
                </a:ln>
                <a:solidFill>
                  <a:srgbClr val="00FFFF"/>
                </a:solidFill>
                <a:effectLst>
                  <a:glow rad="228600">
                    <a:schemeClr val="accent1">
                      <a:lumMod val="50000"/>
                      <a:alpha val="84000"/>
                    </a:schemeClr>
                  </a:glow>
                </a:effectLst>
                <a:latin typeface="Comic Sans MS" panose="030F0702030302020204" pitchFamily="66" charset="0"/>
              </a:rPr>
              <a:t> </a:t>
            </a:r>
            <a:br>
              <a:rPr lang="en-US" b="1" dirty="0">
                <a:ln>
                  <a:solidFill>
                    <a:srgbClr val="00FFFF"/>
                  </a:solidFill>
                </a:ln>
                <a:solidFill>
                  <a:srgbClr val="00FFFF"/>
                </a:solidFill>
                <a:effectLst>
                  <a:glow rad="228600">
                    <a:schemeClr val="accent1">
                      <a:lumMod val="50000"/>
                      <a:alpha val="84000"/>
                    </a:schemeClr>
                  </a:glow>
                </a:effectLst>
                <a:latin typeface="Comic Sans MS" panose="030F0702030302020204" pitchFamily="66" charset="0"/>
              </a:rPr>
            </a:br>
            <a:r>
              <a:rPr lang="en-US" b="1" dirty="0">
                <a:ln>
                  <a:solidFill>
                    <a:srgbClr val="C00000"/>
                  </a:solidFill>
                </a:ln>
                <a:solidFill>
                  <a:srgbClr val="FF0000"/>
                </a:solidFill>
                <a:effectLst>
                  <a:glow rad="228600">
                    <a:schemeClr val="bg1">
                      <a:alpha val="84000"/>
                    </a:schemeClr>
                  </a:glow>
                </a:effectLst>
                <a:latin typeface="Comic Sans MS" panose="030F0702030302020204" pitchFamily="66" charset="0"/>
              </a:rPr>
              <a:t>So shouldn’t Feast of Trumpets </a:t>
            </a:r>
            <a:r>
              <a:rPr lang="en-US" b="1" u="sng" dirty="0">
                <a:ln>
                  <a:solidFill>
                    <a:srgbClr val="C00000"/>
                  </a:solidFill>
                </a:ln>
                <a:solidFill>
                  <a:srgbClr val="FF0000"/>
                </a:solidFill>
                <a:effectLst>
                  <a:glow rad="228600">
                    <a:schemeClr val="bg1">
                      <a:alpha val="84000"/>
                    </a:schemeClr>
                  </a:glow>
                </a:effectLst>
                <a:latin typeface="Comic Sans MS" panose="030F0702030302020204" pitchFamily="66" charset="0"/>
              </a:rPr>
              <a:t>ALSO</a:t>
            </a:r>
            <a:r>
              <a:rPr lang="en-US" b="1" dirty="0">
                <a:ln>
                  <a:solidFill>
                    <a:srgbClr val="C00000"/>
                  </a:solidFill>
                </a:ln>
                <a:solidFill>
                  <a:srgbClr val="FF0000"/>
                </a:solidFill>
                <a:effectLst>
                  <a:glow rad="228600">
                    <a:schemeClr val="bg1">
                      <a:alpha val="84000"/>
                    </a:schemeClr>
                  </a:glow>
                </a:effectLst>
                <a:latin typeface="Comic Sans MS" panose="030F0702030302020204" pitchFamily="66" charset="0"/>
              </a:rPr>
              <a:t> begin </a:t>
            </a:r>
            <a:br>
              <a:rPr lang="en-US" b="1" dirty="0">
                <a:ln>
                  <a:solidFill>
                    <a:srgbClr val="C00000"/>
                  </a:solidFill>
                </a:ln>
                <a:solidFill>
                  <a:srgbClr val="FF0000"/>
                </a:solidFill>
                <a:effectLst>
                  <a:glow rad="228600">
                    <a:schemeClr val="bg1">
                      <a:alpha val="84000"/>
                    </a:schemeClr>
                  </a:glow>
                </a:effectLst>
                <a:latin typeface="Comic Sans MS" panose="030F0702030302020204" pitchFamily="66" charset="0"/>
              </a:rPr>
            </a:br>
            <a:r>
              <a:rPr lang="en-US" b="1" dirty="0">
                <a:ln>
                  <a:solidFill>
                    <a:srgbClr val="C00000"/>
                  </a:solidFill>
                </a:ln>
                <a:solidFill>
                  <a:srgbClr val="FF0000"/>
                </a:solidFill>
                <a:effectLst>
                  <a:glow rad="228600">
                    <a:schemeClr val="bg1">
                      <a:alpha val="84000"/>
                    </a:schemeClr>
                  </a:glow>
                </a:effectLst>
                <a:latin typeface="Comic Sans MS" panose="030F0702030302020204" pitchFamily="66" charset="0"/>
              </a:rPr>
              <a:t>the day after the </a:t>
            </a:r>
            <a:r>
              <a:rPr lang="en-US" b="1" dirty="0">
                <a:ln>
                  <a:solidFill>
                    <a:srgbClr val="C00000"/>
                  </a:solidFill>
                </a:ln>
                <a:solidFill>
                  <a:srgbClr val="500050"/>
                </a:solidFill>
                <a:effectLst>
                  <a:glow rad="228600">
                    <a:schemeClr val="bg1">
                      <a:alpha val="84000"/>
                    </a:schemeClr>
                  </a:glow>
                </a:effectLst>
                <a:latin typeface="Comic Sans MS" panose="030F0702030302020204" pitchFamily="66" charset="0"/>
              </a:rPr>
              <a:t>Summer </a:t>
            </a:r>
            <a:r>
              <a:rPr lang="en-US" b="1" dirty="0">
                <a:ln>
                  <a:solidFill>
                    <a:srgbClr val="C00000"/>
                  </a:solidFill>
                </a:ln>
                <a:solidFill>
                  <a:srgbClr val="CC00FF"/>
                </a:solidFill>
                <a:effectLst>
                  <a:glow rad="228600">
                    <a:schemeClr val="bg1">
                      <a:alpha val="84000"/>
                    </a:schemeClr>
                  </a:glow>
                </a:effectLst>
                <a:latin typeface="Comic Sans MS" panose="030F0702030302020204" pitchFamily="66" charset="0"/>
              </a:rPr>
              <a:t>Shadow Sign?</a:t>
            </a:r>
            <a:endParaRPr lang="en-US" b="1" dirty="0">
              <a:ln>
                <a:solidFill>
                  <a:srgbClr val="C00000"/>
                </a:solidFill>
              </a:ln>
              <a:solidFill>
                <a:srgbClr val="FF0000"/>
              </a:solidFill>
              <a:effectLst>
                <a:glow rad="228600">
                  <a:schemeClr val="bg1">
                    <a:alpha val="84000"/>
                  </a:schemeClr>
                </a:glow>
              </a:effectLst>
              <a:latin typeface="Comic Sans MS" panose="030F0702030302020204" pitchFamily="66" charset="0"/>
            </a:endParaRPr>
          </a:p>
        </p:txBody>
      </p:sp>
      <p:sp>
        <p:nvSpPr>
          <p:cNvPr id="4" name="Title 1">
            <a:extLst>
              <a:ext uri="{FF2B5EF4-FFF2-40B4-BE49-F238E27FC236}">
                <a16:creationId xmlns:a16="http://schemas.microsoft.com/office/drawing/2014/main" id="{5BCFFE75-3C73-C58F-6FC4-6BEA71645AE8}"/>
              </a:ext>
            </a:extLst>
          </p:cNvPr>
          <p:cNvSpPr txBox="1">
            <a:spLocks/>
          </p:cNvSpPr>
          <p:nvPr/>
        </p:nvSpPr>
        <p:spPr>
          <a:xfrm>
            <a:off x="5403498" y="6429991"/>
            <a:ext cx="8024359" cy="428009"/>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prstTxWarp prst="textArchUp">
              <a:avLst/>
            </a:prstTxWarp>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i="1" dirty="0">
                <a:ln>
                  <a:solidFill>
                    <a:sysClr val="windowText" lastClr="000000"/>
                  </a:solidFill>
                </a:ln>
                <a:solidFill>
                  <a:schemeClr val="bg1"/>
                </a:solidFill>
                <a:effectLst>
                  <a:glow rad="228600">
                    <a:schemeClr val="accent1">
                      <a:satMod val="175000"/>
                      <a:alpha val="40000"/>
                    </a:schemeClr>
                  </a:glow>
                </a:effectLst>
                <a:latin typeface="Comic Sans MS" pitchFamily="66" charset="0"/>
              </a:rPr>
              <a:t>It sure sounds good!</a:t>
            </a:r>
            <a:endParaRPr lang="en-US" sz="1400" b="1" i="1" dirty="0">
              <a:ln>
                <a:solidFill>
                  <a:sysClr val="windowText" lastClr="000000"/>
                </a:solidFill>
              </a:ln>
              <a:solidFill>
                <a:srgbClr val="0070C0"/>
              </a:solidFill>
              <a:effectLst>
                <a:glow rad="127000">
                  <a:srgbClr val="FFFF00"/>
                </a:glow>
              </a:effectLst>
              <a:latin typeface="Comic Sans MS" pitchFamily="66" charset="0"/>
            </a:endParaRPr>
          </a:p>
        </p:txBody>
      </p:sp>
    </p:spTree>
    <p:extLst>
      <p:ext uri="{BB962C8B-B14F-4D97-AF65-F5344CB8AC3E}">
        <p14:creationId xmlns:p14="http://schemas.microsoft.com/office/powerpoint/2010/main" val="41444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2500"/>
                            </p:stCondLst>
                            <p:childTnLst>
                              <p:par>
                                <p:cTn id="9" presetID="16" presetClass="entr" presetSubtype="21" fill="hold" grpId="0" nodeType="afterEffect">
                                  <p:stCondLst>
                                    <p:cond delay="75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7EDDA16-EE1F-A646-39DF-5DAFCA8F8EB2}"/>
              </a:ext>
            </a:extLst>
          </p:cNvPr>
          <p:cNvSpPr>
            <a:spLocks noGrp="1"/>
          </p:cNvSpPr>
          <p:nvPr>
            <p:ph type="sldNum" sz="quarter" idx="12"/>
          </p:nvPr>
        </p:nvSpPr>
        <p:spPr>
          <a:xfrm>
            <a:off x="8610600" y="6356350"/>
            <a:ext cx="2743200" cy="365125"/>
          </a:xfrm>
        </p:spPr>
        <p:txBody>
          <a:bodyPr/>
          <a:lstStyle/>
          <a:p>
            <a:fld id="{0B555D82-D20F-4DB7-B3E9-7B7EAC2F87A9}" type="slidenum">
              <a:rPr lang="en-US" smtClean="0"/>
              <a:t>17</a:t>
            </a:fld>
            <a:endParaRPr lang="en-US"/>
          </a:p>
        </p:txBody>
      </p:sp>
      <p:sp>
        <p:nvSpPr>
          <p:cNvPr id="3" name="Slide Number Placeholder 1">
            <a:extLst>
              <a:ext uri="{FF2B5EF4-FFF2-40B4-BE49-F238E27FC236}">
                <a16:creationId xmlns:a16="http://schemas.microsoft.com/office/drawing/2014/main" id="{56FD7785-C266-224F-C92A-42DB16DB06A2}"/>
              </a:ext>
            </a:extLst>
          </p:cNvPr>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800" b="1" smtClean="0">
                <a:solidFill>
                  <a:schemeClr val="tx1"/>
                </a:solidFill>
              </a:rPr>
              <a:pPr algn="ctr"/>
              <a:t>17</a:t>
            </a:fld>
            <a:endParaRPr lang="en-US" sz="1800" b="1" dirty="0">
              <a:solidFill>
                <a:schemeClr val="tx1"/>
              </a:solidFill>
            </a:endParaRPr>
          </a:p>
        </p:txBody>
      </p:sp>
      <p:pic>
        <p:nvPicPr>
          <p:cNvPr id="13" name="Picture 6" descr="C:\Users\Rae\Desktop\Art on Desktop\white man clip art\3d white people\FAQ 1.jpg">
            <a:extLst>
              <a:ext uri="{FF2B5EF4-FFF2-40B4-BE49-F238E27FC236}">
                <a16:creationId xmlns:a16="http://schemas.microsoft.com/office/drawing/2014/main" id="{1CA2A5D8-8C8C-F7B5-1AC8-6362067139A1}"/>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7862" l="0" r="95109"/>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763000" y="490786"/>
            <a:ext cx="2942126" cy="161935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3FABFEA9-3FCC-CAE4-2B71-BD00B60ED7FA}"/>
              </a:ext>
            </a:extLst>
          </p:cNvPr>
          <p:cNvSpPr txBox="1">
            <a:spLocks/>
          </p:cNvSpPr>
          <p:nvPr/>
        </p:nvSpPr>
        <p:spPr>
          <a:xfrm>
            <a:off x="1001378" y="1981893"/>
            <a:ext cx="10352422" cy="2886225"/>
          </a:xfrm>
          <a:prstGeom prst="rect">
            <a:avLst/>
          </a:prstGeom>
          <a:noFill/>
          <a:scene3d>
            <a:camera prst="orthographicFront"/>
            <a:lightRig rig="threePt" dir="t"/>
          </a:scene3d>
          <a:sp3d>
            <a:bevelT w="165100" prst="coolSlant"/>
          </a:sp3d>
        </p:spPr>
        <p:txBody>
          <a:bodyPr vert="horz" lIns="91440" tIns="45720" rIns="91440" bIns="45720" rtlCol="0">
            <a:no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Why is it that nearly every festival calendar used to count the set-apart appointments must incorporate </a:t>
            </a:r>
            <a:br>
              <a:rPr lang="en-US" sz="3600" b="1" dirty="0">
                <a:solidFill>
                  <a:schemeClr val="accent5">
                    <a:lumMod val="75000"/>
                  </a:schemeClr>
                </a:solidFill>
                <a:effectLst>
                  <a:glow rad="139700">
                    <a:schemeClr val="bg1">
                      <a:alpha val="78000"/>
                    </a:schemeClr>
                  </a:glow>
                </a:effectLst>
                <a:latin typeface="Comic Sans MS" panose="030F0702030302020204" pitchFamily="66" charset="0"/>
              </a:rPr>
            </a:br>
            <a:r>
              <a:rPr lang="en-US" sz="3600" b="1" dirty="0">
                <a:ln>
                  <a:solidFill>
                    <a:srgbClr val="002060"/>
                  </a:solidFill>
                </a:ln>
                <a:solidFill>
                  <a:srgbClr val="FF0000"/>
                </a:solidFill>
                <a:effectLst>
                  <a:glow rad="139700">
                    <a:schemeClr val="bg1">
                      <a:alpha val="78000"/>
                    </a:schemeClr>
                  </a:glow>
                  <a:outerShdw blurRad="60007" dist="310007" dir="7680000" sy="30000" kx="1300200" algn="ctr" rotWithShape="0">
                    <a:prstClr val="black">
                      <a:alpha val="32000"/>
                    </a:prstClr>
                  </a:outerShdw>
                </a:effectLst>
                <a:latin typeface="Ravie" panose="04040805050809020602" pitchFamily="82" charset="0"/>
              </a:rPr>
              <a:t>“</a:t>
            </a:r>
            <a:r>
              <a:rPr lang="en-US" sz="3600" b="1" dirty="0">
                <a:ln>
                  <a:solidFill>
                    <a:srgbClr val="002060"/>
                  </a:solidFill>
                </a:ln>
                <a:solidFill>
                  <a:srgbClr val="FF0000"/>
                </a:solidFill>
                <a:effectLst>
                  <a:glow rad="139700">
                    <a:schemeClr val="bg1">
                      <a:alpha val="78000"/>
                    </a:schemeClr>
                  </a:glow>
                  <a:outerShdw blurRad="60007" dir="1500000" sy="-30000" kx="800400" algn="bl" rotWithShape="0">
                    <a:prstClr val="black">
                      <a:alpha val="20000"/>
                    </a:prstClr>
                  </a:outerShdw>
                </a:effectLst>
                <a:latin typeface="Ravie" panose="04040805050809020602" pitchFamily="82" charset="0"/>
              </a:rPr>
              <a:t>intercalation</a:t>
            </a:r>
            <a:r>
              <a:rPr lang="en-US" sz="3600" b="1" dirty="0">
                <a:ln>
                  <a:solidFill>
                    <a:srgbClr val="002060"/>
                  </a:solidFill>
                </a:ln>
                <a:solidFill>
                  <a:srgbClr val="FF0000"/>
                </a:solidFill>
                <a:effectLst>
                  <a:glow rad="139700">
                    <a:schemeClr val="bg1">
                      <a:alpha val="78000"/>
                    </a:schemeClr>
                  </a:glow>
                  <a:outerShdw blurRad="60007" dist="310007" dir="7680000" sy="30000" kx="1300200" algn="ctr" rotWithShape="0">
                    <a:prstClr val="black">
                      <a:alpha val="32000"/>
                    </a:prstClr>
                  </a:outerShdw>
                </a:effectLst>
                <a:latin typeface="Ravie" panose="04040805050809020602" pitchFamily="82" charset="0"/>
              </a:rPr>
              <a:t>” </a:t>
            </a: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somewhere?</a:t>
            </a:r>
            <a:endParaRPr lang="en-US" sz="3600" dirty="0"/>
          </a:p>
        </p:txBody>
      </p:sp>
      <p:pic>
        <p:nvPicPr>
          <p:cNvPr id="5" name="Picture 4">
            <a:extLst>
              <a:ext uri="{FF2B5EF4-FFF2-40B4-BE49-F238E27FC236}">
                <a16:creationId xmlns:a16="http://schemas.microsoft.com/office/drawing/2014/main" id="{D23C8F3B-88FB-31F6-65B9-603978092EA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8886" y="449794"/>
            <a:ext cx="4307384" cy="1325853"/>
          </a:xfrm>
          <a:prstGeom prst="rect">
            <a:avLst/>
          </a:prstGeom>
          <a:effectLst>
            <a:softEdge rad="317500"/>
          </a:effectLst>
        </p:spPr>
      </p:pic>
      <p:sp>
        <p:nvSpPr>
          <p:cNvPr id="6" name="Rectangle 5">
            <a:extLst>
              <a:ext uri="{FF2B5EF4-FFF2-40B4-BE49-F238E27FC236}">
                <a16:creationId xmlns:a16="http://schemas.microsoft.com/office/drawing/2014/main" id="{4B0F3A83-8005-800E-F518-B8E8300845F0}"/>
              </a:ext>
            </a:extLst>
          </p:cNvPr>
          <p:cNvSpPr/>
          <p:nvPr/>
        </p:nvSpPr>
        <p:spPr>
          <a:xfrm>
            <a:off x="138886" y="4993493"/>
            <a:ext cx="12077406" cy="175432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5400" b="1" dirty="0">
                <a:ln w="6600">
                  <a:solidFill>
                    <a:schemeClr val="accent2">
                      <a:lumMod val="50000"/>
                    </a:schemeClr>
                  </a:solidFill>
                  <a:prstDash val="solid"/>
                </a:ln>
                <a:solidFill>
                  <a:schemeClr val="accent2">
                    <a:lumMod val="75000"/>
                  </a:schemeClr>
                </a:solidFill>
                <a:effectLst>
                  <a:outerShdw blurRad="60007" dist="310007" dir="7680000" sy="30000" kx="1300200" algn="ctr" rotWithShape="0">
                    <a:prstClr val="black">
                      <a:alpha val="32000"/>
                    </a:prstClr>
                  </a:outerShdw>
                </a:effectLst>
                <a:latin typeface="Forte" panose="03060902040502070203" pitchFamily="66" charset="0"/>
              </a:rPr>
              <a:t>Perhaps there should be a</a:t>
            </a:r>
            <a:r>
              <a:rPr lang="en-US" sz="5400" b="1" cap="none" spc="0" dirty="0">
                <a:ln w="6600">
                  <a:solidFill>
                    <a:schemeClr val="accent2">
                      <a:lumMod val="50000"/>
                    </a:schemeClr>
                  </a:solidFill>
                  <a:prstDash val="solid"/>
                </a:ln>
                <a:solidFill>
                  <a:schemeClr val="accent2">
                    <a:lumMod val="75000"/>
                  </a:schemeClr>
                </a:solidFill>
                <a:effectLst>
                  <a:outerShdw blurRad="60007" dist="310007" dir="7680000" sy="30000" kx="1300200" algn="ctr" rotWithShape="0">
                    <a:prstClr val="black">
                      <a:alpha val="32000"/>
                    </a:prstClr>
                  </a:outerShdw>
                </a:effectLst>
                <a:latin typeface="Forte" panose="03060902040502070203" pitchFamily="66" charset="0"/>
              </a:rPr>
              <a:t> preview </a:t>
            </a:r>
            <a:br>
              <a:rPr lang="en-US" sz="5400" b="1" cap="none" spc="0" dirty="0">
                <a:ln w="6600">
                  <a:solidFill>
                    <a:schemeClr val="accent2">
                      <a:lumMod val="50000"/>
                    </a:schemeClr>
                  </a:solidFill>
                  <a:prstDash val="solid"/>
                </a:ln>
                <a:solidFill>
                  <a:schemeClr val="accent2">
                    <a:lumMod val="75000"/>
                  </a:schemeClr>
                </a:solidFill>
                <a:effectLst>
                  <a:outerShdw blurRad="60007" dist="310007" dir="7680000" sy="30000" kx="1300200" algn="ctr" rotWithShape="0">
                    <a:prstClr val="black">
                      <a:alpha val="32000"/>
                    </a:prstClr>
                  </a:outerShdw>
                </a:effectLst>
                <a:latin typeface="Forte" panose="03060902040502070203" pitchFamily="66" charset="0"/>
              </a:rPr>
            </a:br>
            <a:r>
              <a:rPr lang="en-US" sz="5400" b="1" cap="none" spc="0" dirty="0">
                <a:ln w="6600">
                  <a:solidFill>
                    <a:schemeClr val="accent2">
                      <a:lumMod val="50000"/>
                    </a:schemeClr>
                  </a:solidFill>
                  <a:prstDash val="solid"/>
                </a:ln>
                <a:solidFill>
                  <a:schemeClr val="accent2">
                    <a:lumMod val="75000"/>
                  </a:schemeClr>
                </a:solidFill>
                <a:effectLst>
                  <a:outerShdw blurRad="60007" dist="310007" dir="7680000" sy="30000" kx="1300200" algn="ctr" rotWithShape="0">
                    <a:prstClr val="black">
                      <a:alpha val="32000"/>
                    </a:prstClr>
                  </a:outerShdw>
                </a:effectLst>
                <a:latin typeface="Forte" panose="03060902040502070203" pitchFamily="66" charset="0"/>
              </a:rPr>
              <a:t>of </a:t>
            </a:r>
            <a:r>
              <a:rPr lang="en-US" sz="5400" b="1" u="sng" cap="none" spc="0" dirty="0">
                <a:ln w="6600">
                  <a:solidFill>
                    <a:schemeClr val="accent2">
                      <a:lumMod val="50000"/>
                    </a:schemeClr>
                  </a:solidFill>
                  <a:prstDash val="solid"/>
                </a:ln>
                <a:solidFill>
                  <a:schemeClr val="accent4"/>
                </a:solidFill>
                <a:effectLst>
                  <a:outerShdw blurRad="60007" dist="310007" dir="7680000" sy="30000" kx="1300200" algn="ctr" rotWithShape="0">
                    <a:prstClr val="black">
                      <a:alpha val="32000"/>
                    </a:prstClr>
                  </a:outerShdw>
                </a:effectLst>
                <a:latin typeface="Forte" panose="03060902040502070203" pitchFamily="66" charset="0"/>
              </a:rPr>
              <a:t>some</a:t>
            </a:r>
            <a:r>
              <a:rPr lang="en-US" sz="5400" b="1" cap="none" spc="0" dirty="0">
                <a:ln w="6600">
                  <a:solidFill>
                    <a:schemeClr val="accent2">
                      <a:lumMod val="50000"/>
                    </a:schemeClr>
                  </a:solidFill>
                  <a:prstDash val="solid"/>
                </a:ln>
                <a:solidFill>
                  <a:schemeClr val="accent2">
                    <a:lumMod val="75000"/>
                  </a:schemeClr>
                </a:solidFill>
                <a:effectLst>
                  <a:outerShdw blurRad="60007" dist="310007" dir="7680000" sy="30000" kx="1300200" algn="ctr" rotWithShape="0">
                    <a:prstClr val="black">
                      <a:alpha val="32000"/>
                    </a:prstClr>
                  </a:outerShdw>
                </a:effectLst>
                <a:latin typeface="Forte" panose="03060902040502070203" pitchFamily="66" charset="0"/>
              </a:rPr>
              <a:t> of these </a:t>
            </a:r>
            <a:r>
              <a:rPr lang="en-US" sz="5400" b="1" cap="none" spc="0" dirty="0">
                <a:ln w="6600">
                  <a:solidFill>
                    <a:schemeClr val="accent2">
                      <a:lumMod val="50000"/>
                    </a:schemeClr>
                  </a:solidFill>
                  <a:prstDash val="solid"/>
                </a:ln>
                <a:solidFill>
                  <a:schemeClr val="accent4"/>
                </a:solidFill>
                <a:effectLst>
                  <a:outerShdw blurRad="60007" dist="310007" dir="7680000" sy="30000" kx="1300200" algn="ctr" rotWithShape="0">
                    <a:prstClr val="black">
                      <a:alpha val="32000"/>
                    </a:prstClr>
                  </a:outerShdw>
                </a:effectLst>
                <a:latin typeface="Forte" panose="03060902040502070203" pitchFamily="66" charset="0"/>
              </a:rPr>
              <a:t>calendars</a:t>
            </a:r>
            <a:r>
              <a:rPr lang="en-US" sz="5400" b="1" cap="none" spc="0" dirty="0">
                <a:ln w="6600">
                  <a:solidFill>
                    <a:schemeClr val="accent2">
                      <a:lumMod val="50000"/>
                    </a:schemeClr>
                  </a:solidFill>
                  <a:prstDash val="solid"/>
                </a:ln>
                <a:solidFill>
                  <a:schemeClr val="accent2">
                    <a:lumMod val="75000"/>
                  </a:schemeClr>
                </a:solidFill>
                <a:effectLst>
                  <a:outerShdw blurRad="60007" dist="310007" dir="7680000" sy="30000" kx="1300200" algn="ctr" rotWithShape="0">
                    <a:prstClr val="black">
                      <a:alpha val="32000"/>
                    </a:prstClr>
                  </a:outerShdw>
                </a:effectLst>
                <a:latin typeface="Forte" panose="03060902040502070203" pitchFamily="66" charset="0"/>
              </a:rPr>
              <a:t>?</a:t>
            </a:r>
          </a:p>
        </p:txBody>
      </p:sp>
      <p:sp>
        <p:nvSpPr>
          <p:cNvPr id="7" name="Rectangle 6">
            <a:extLst>
              <a:ext uri="{FF2B5EF4-FFF2-40B4-BE49-F238E27FC236}">
                <a16:creationId xmlns:a16="http://schemas.microsoft.com/office/drawing/2014/main" id="{A3CCE0CB-094B-8BCA-992A-04C7FB236527}"/>
              </a:ext>
            </a:extLst>
          </p:cNvPr>
          <p:cNvSpPr/>
          <p:nvPr/>
        </p:nvSpPr>
        <p:spPr>
          <a:xfrm>
            <a:off x="4286646" y="387957"/>
            <a:ext cx="4476354" cy="1754326"/>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5400" b="1" cap="none" spc="0" dirty="0">
                <a:ln w="6600">
                  <a:solidFill>
                    <a:srgbClr val="002060"/>
                  </a:solidFill>
                  <a:prstDash val="solid"/>
                </a:ln>
                <a:solidFill>
                  <a:srgbClr val="0070C0"/>
                </a:solidFill>
                <a:effectLst>
                  <a:outerShdw blurRad="60007" dist="310007" dir="7680000" sy="30000" kx="1300200" algn="ctr" rotWithShape="0">
                    <a:prstClr val="black">
                      <a:alpha val="32000"/>
                    </a:prstClr>
                  </a:outerShdw>
                </a:effectLst>
                <a:latin typeface="Forte" panose="03060902040502070203" pitchFamily="66" charset="0"/>
              </a:rPr>
              <a:t>We started out</a:t>
            </a:r>
            <a:br>
              <a:rPr lang="en-US" sz="5400" b="1" cap="none" spc="0" dirty="0">
                <a:ln w="6600">
                  <a:solidFill>
                    <a:srgbClr val="002060"/>
                  </a:solidFill>
                  <a:prstDash val="solid"/>
                </a:ln>
                <a:solidFill>
                  <a:srgbClr val="0070C0"/>
                </a:solidFill>
                <a:effectLst>
                  <a:outerShdw blurRad="60007" dist="310007" dir="7680000" sy="30000" kx="1300200" algn="ctr" rotWithShape="0">
                    <a:prstClr val="black">
                      <a:alpha val="32000"/>
                    </a:prstClr>
                  </a:outerShdw>
                </a:effectLst>
                <a:latin typeface="Forte" panose="03060902040502070203" pitchFamily="66" charset="0"/>
              </a:rPr>
            </a:br>
            <a:r>
              <a:rPr lang="en-US" sz="5400" b="1" cap="none" spc="0" dirty="0">
                <a:ln w="6600">
                  <a:solidFill>
                    <a:srgbClr val="002060"/>
                  </a:solidFill>
                  <a:prstDash val="solid"/>
                </a:ln>
                <a:solidFill>
                  <a:srgbClr val="0070C0"/>
                </a:solidFill>
                <a:effectLst>
                  <a:outerShdw blurRad="60007" dist="310007" dir="7680000" sy="30000" kx="1300200" algn="ctr" rotWithShape="0">
                    <a:prstClr val="black">
                      <a:alpha val="32000"/>
                    </a:prstClr>
                  </a:outerShdw>
                </a:effectLst>
                <a:latin typeface="Forte" panose="03060902040502070203" pitchFamily="66" charset="0"/>
              </a:rPr>
              <a:t>with this ~</a:t>
            </a:r>
          </a:p>
        </p:txBody>
      </p:sp>
    </p:spTree>
    <p:extLst>
      <p:ext uri="{BB962C8B-B14F-4D97-AF65-F5344CB8AC3E}">
        <p14:creationId xmlns:p14="http://schemas.microsoft.com/office/powerpoint/2010/main" val="22217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300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7EDDA16-EE1F-A646-39DF-5DAFCA8F8EB2}"/>
              </a:ext>
            </a:extLst>
          </p:cNvPr>
          <p:cNvSpPr>
            <a:spLocks noGrp="1"/>
          </p:cNvSpPr>
          <p:nvPr>
            <p:ph type="sldNum" sz="quarter" idx="12"/>
          </p:nvPr>
        </p:nvSpPr>
        <p:spPr>
          <a:xfrm>
            <a:off x="8610600" y="6356350"/>
            <a:ext cx="2743200" cy="365125"/>
          </a:xfrm>
        </p:spPr>
        <p:txBody>
          <a:bodyPr/>
          <a:lstStyle/>
          <a:p>
            <a:fld id="{0B555D82-D20F-4DB7-B3E9-7B7EAC2F87A9}" type="slidenum">
              <a:rPr lang="en-US" smtClean="0"/>
              <a:t>18</a:t>
            </a:fld>
            <a:endParaRPr lang="en-US"/>
          </a:p>
        </p:txBody>
      </p:sp>
      <p:sp>
        <p:nvSpPr>
          <p:cNvPr id="3" name="Slide Number Placeholder 1">
            <a:extLst>
              <a:ext uri="{FF2B5EF4-FFF2-40B4-BE49-F238E27FC236}">
                <a16:creationId xmlns:a16="http://schemas.microsoft.com/office/drawing/2014/main" id="{56FD7785-C266-224F-C92A-42DB16DB06A2}"/>
              </a:ext>
            </a:extLst>
          </p:cNvPr>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800" b="1" smtClean="0">
                <a:solidFill>
                  <a:schemeClr val="tx1"/>
                </a:solidFill>
              </a:rPr>
              <a:pPr algn="ctr"/>
              <a:t>18</a:t>
            </a:fld>
            <a:endParaRPr lang="en-US" sz="1800" b="1" dirty="0">
              <a:solidFill>
                <a:schemeClr val="tx1"/>
              </a:solidFill>
            </a:endParaRPr>
          </a:p>
        </p:txBody>
      </p:sp>
      <p:sp>
        <p:nvSpPr>
          <p:cNvPr id="4" name="Content Placeholder 2">
            <a:extLst>
              <a:ext uri="{FF2B5EF4-FFF2-40B4-BE49-F238E27FC236}">
                <a16:creationId xmlns:a16="http://schemas.microsoft.com/office/drawing/2014/main" id="{F65FB4BB-75AE-AD16-DCD4-EF6ADF6D0E79}"/>
              </a:ext>
            </a:extLst>
          </p:cNvPr>
          <p:cNvSpPr txBox="1">
            <a:spLocks/>
          </p:cNvSpPr>
          <p:nvPr/>
        </p:nvSpPr>
        <p:spPr>
          <a:xfrm>
            <a:off x="588485" y="1004747"/>
            <a:ext cx="11501097" cy="6413409"/>
          </a:xfrm>
          <a:prstGeom prst="rect">
            <a:avLst/>
          </a:prstGeom>
          <a:noFill/>
          <a:scene3d>
            <a:camera prst="orthographicFront"/>
            <a:lightRig rig="threePt" dir="t"/>
          </a:scene3d>
          <a:sp3d>
            <a:bevelT w="165100" prst="coolSlant"/>
          </a:sp3d>
        </p:spPr>
        <p:txBody>
          <a:bodyPr vert="horz" lIns="91440" tIns="45720" rIns="91440" bIns="45720" rtlCol="0">
            <a:norm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600" b="1" dirty="0">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glow rad="266700">
                    <a:schemeClr val="bg1">
                      <a:alpha val="78000"/>
                    </a:schemeClr>
                  </a:glow>
                </a:effectLst>
                <a:latin typeface="Comic Sans MS" panose="030F0702030302020204" pitchFamily="66" charset="0"/>
              </a:rPr>
              <a:t>Gregorian Calendar </a:t>
            </a:r>
            <a:r>
              <a:rPr lang="en-US" dirty="0">
                <a:solidFill>
                  <a:schemeClr val="accent2">
                    <a:lumMod val="50000"/>
                  </a:schemeClr>
                </a:solidFill>
                <a:effectLst>
                  <a:glow rad="266700">
                    <a:schemeClr val="bg1">
                      <a:alpha val="78000"/>
                    </a:schemeClr>
                  </a:glow>
                </a:effectLst>
                <a:latin typeface="Comic Sans MS" panose="030F0702030302020204" pitchFamily="66" charset="0"/>
              </a:rPr>
              <a:t>intercalates a </a:t>
            </a:r>
            <a:br>
              <a:rPr lang="en-US" sz="3600" dirty="0">
                <a:solidFill>
                  <a:schemeClr val="accent2">
                    <a:lumMod val="50000"/>
                  </a:schemeClr>
                </a:solidFill>
                <a:effectLst>
                  <a:glow rad="266700">
                    <a:schemeClr val="bg1">
                      <a:alpha val="78000"/>
                    </a:schemeClr>
                  </a:glow>
                </a:effectLst>
                <a:latin typeface="Comic Sans MS" panose="030F0702030302020204" pitchFamily="66" charset="0"/>
              </a:rPr>
            </a:br>
            <a:r>
              <a:rPr lang="en-US" sz="3600" dirty="0">
                <a:ln>
                  <a:solidFill>
                    <a:schemeClr val="accent2">
                      <a:lumMod val="50000"/>
                    </a:schemeClr>
                  </a:solidFill>
                </a:ln>
                <a:gradFill flip="none" rotWithShape="1">
                  <a:gsLst>
                    <a:gs pos="15000">
                      <a:schemeClr val="accent2">
                        <a:lumMod val="67000"/>
                      </a:schemeClr>
                    </a:gs>
                    <a:gs pos="58000">
                      <a:schemeClr val="accent2">
                        <a:lumMod val="97000"/>
                        <a:lumOff val="3000"/>
                      </a:schemeClr>
                    </a:gs>
                    <a:gs pos="100000">
                      <a:schemeClr val="accent2">
                        <a:lumMod val="60000"/>
                        <a:lumOff val="40000"/>
                      </a:schemeClr>
                    </a:gs>
                  </a:gsLst>
                  <a:lin ang="2700000" scaled="1"/>
                  <a:tileRect/>
                </a:gradFill>
                <a:effectLst>
                  <a:glow rad="266700">
                    <a:schemeClr val="bg1">
                      <a:alpha val="78000"/>
                    </a:schemeClr>
                  </a:glow>
                </a:effectLst>
                <a:latin typeface="Ravie" panose="04040805050809020602" pitchFamily="82" charset="0"/>
              </a:rPr>
              <a:t>“leap day”</a:t>
            </a:r>
            <a:r>
              <a:rPr lang="en-US" sz="2400" dirty="0">
                <a:ln>
                  <a:solidFill>
                    <a:schemeClr val="accent2">
                      <a:lumMod val="50000"/>
                    </a:schemeClr>
                  </a:solidFill>
                </a:ln>
                <a:gradFill flip="none" rotWithShape="1">
                  <a:gsLst>
                    <a:gs pos="15000">
                      <a:schemeClr val="accent2">
                        <a:lumMod val="67000"/>
                      </a:schemeClr>
                    </a:gs>
                    <a:gs pos="58000">
                      <a:schemeClr val="accent2">
                        <a:lumMod val="97000"/>
                        <a:lumOff val="3000"/>
                      </a:schemeClr>
                    </a:gs>
                    <a:gs pos="100000">
                      <a:schemeClr val="accent2">
                        <a:lumMod val="60000"/>
                        <a:lumOff val="40000"/>
                      </a:schemeClr>
                    </a:gs>
                  </a:gsLst>
                  <a:lin ang="2700000" scaled="1"/>
                  <a:tileRect/>
                </a:gradFill>
                <a:effectLst>
                  <a:glow rad="266700">
                    <a:schemeClr val="bg1">
                      <a:alpha val="78000"/>
                    </a:schemeClr>
                  </a:glow>
                </a:effectLst>
                <a:latin typeface="Ravie" panose="04040805050809020602" pitchFamily="82" charset="0"/>
              </a:rPr>
              <a:t> </a:t>
            </a:r>
            <a:r>
              <a:rPr lang="en-US" dirty="0">
                <a:solidFill>
                  <a:schemeClr val="accent2">
                    <a:lumMod val="50000"/>
                  </a:schemeClr>
                </a:solidFill>
                <a:effectLst>
                  <a:glow rad="266700">
                    <a:schemeClr val="bg1">
                      <a:alpha val="78000"/>
                    </a:schemeClr>
                  </a:glow>
                </a:effectLst>
                <a:latin typeface="Comic Sans MS" panose="030F0702030302020204" pitchFamily="66" charset="0"/>
              </a:rPr>
              <a:t>every </a:t>
            </a:r>
            <a:r>
              <a:rPr lang="en-US" sz="3600" dirty="0">
                <a:ln>
                  <a:solidFill>
                    <a:schemeClr val="accent2">
                      <a:lumMod val="50000"/>
                    </a:schemeClr>
                  </a:solidFill>
                </a:ln>
                <a:gradFill flip="none" rotWithShape="1">
                  <a:gsLst>
                    <a:gs pos="15000">
                      <a:schemeClr val="accent2">
                        <a:lumMod val="67000"/>
                      </a:schemeClr>
                    </a:gs>
                    <a:gs pos="58000">
                      <a:schemeClr val="accent2">
                        <a:lumMod val="97000"/>
                        <a:lumOff val="3000"/>
                      </a:schemeClr>
                    </a:gs>
                    <a:gs pos="100000">
                      <a:schemeClr val="accent2">
                        <a:lumMod val="60000"/>
                        <a:lumOff val="40000"/>
                      </a:schemeClr>
                    </a:gs>
                  </a:gsLst>
                  <a:lin ang="2700000" scaled="1"/>
                  <a:tileRect/>
                </a:gradFill>
                <a:effectLst>
                  <a:glow rad="266700">
                    <a:schemeClr val="bg1">
                      <a:alpha val="78000"/>
                    </a:schemeClr>
                  </a:glow>
                </a:effectLst>
                <a:latin typeface="Ravie" panose="04040805050809020602" pitchFamily="82" charset="0"/>
              </a:rPr>
              <a:t>4</a:t>
            </a:r>
            <a:r>
              <a:rPr lang="en-US" dirty="0">
                <a:solidFill>
                  <a:schemeClr val="accent2">
                    <a:lumMod val="50000"/>
                  </a:schemeClr>
                </a:solidFill>
                <a:effectLst>
                  <a:glow rad="266700">
                    <a:schemeClr val="bg1">
                      <a:alpha val="78000"/>
                    </a:schemeClr>
                  </a:glow>
                </a:effectLst>
                <a:latin typeface="Comic Sans MS" panose="030F0702030302020204" pitchFamily="66" charset="0"/>
              </a:rPr>
              <a:t> years. </a:t>
            </a:r>
            <a:r>
              <a:rPr lang="en-US" sz="2000" dirty="0">
                <a:solidFill>
                  <a:srgbClr val="C00000"/>
                </a:solidFill>
                <a:effectLst>
                  <a:glow rad="266700">
                    <a:schemeClr val="bg1">
                      <a:alpha val="78000"/>
                    </a:schemeClr>
                  </a:glow>
                </a:effectLst>
                <a:latin typeface="Comic Sans MS" panose="030F0702030302020204" pitchFamily="66" charset="0"/>
              </a:rPr>
              <a:t>(No further details in this study.)</a:t>
            </a:r>
          </a:p>
          <a:p>
            <a:pPr marL="742950" indent="-742950">
              <a:buFont typeface="+mj-lt"/>
              <a:buAutoNum type="arabicPeriod"/>
            </a:pPr>
            <a:endParaRPr lang="en-US" sz="500" dirty="0">
              <a:solidFill>
                <a:schemeClr val="accent2">
                  <a:lumMod val="50000"/>
                </a:schemeClr>
              </a:solidFill>
              <a:effectLst>
                <a:glow rad="266700">
                  <a:schemeClr val="bg1">
                    <a:alpha val="78000"/>
                  </a:schemeClr>
                </a:glow>
              </a:effectLst>
              <a:latin typeface="Comic Sans MS" panose="030F0702030302020204" pitchFamily="66" charset="0"/>
            </a:endParaRPr>
          </a:p>
          <a:p>
            <a:pPr marL="742950" indent="-742950">
              <a:buFont typeface="+mj-lt"/>
              <a:buAutoNum type="arabicPeriod"/>
            </a:pPr>
            <a:r>
              <a:rPr lang="en-US" sz="3600" b="1" dirty="0">
                <a:solidFill>
                  <a:schemeClr val="accent6"/>
                </a:solidFill>
                <a:effectLst>
                  <a:glow rad="266700">
                    <a:schemeClr val="bg1">
                      <a:alpha val="78000"/>
                    </a:schemeClr>
                  </a:glow>
                </a:effectLst>
                <a:latin typeface="Comic Sans MS" panose="030F0702030302020204" pitchFamily="66" charset="0"/>
              </a:rPr>
              <a:t>Lunar Based Calendars </a:t>
            </a:r>
            <a:r>
              <a:rPr lang="en-US" dirty="0">
                <a:solidFill>
                  <a:schemeClr val="accent2">
                    <a:lumMod val="50000"/>
                  </a:schemeClr>
                </a:solidFill>
                <a:effectLst>
                  <a:glow rad="266700">
                    <a:schemeClr val="bg1">
                      <a:alpha val="78000"/>
                    </a:schemeClr>
                  </a:glow>
                </a:effectLst>
                <a:latin typeface="Comic Sans MS" panose="030F0702030302020204" pitchFamily="66" charset="0"/>
              </a:rPr>
              <a:t>intercalate a </a:t>
            </a:r>
            <a:br>
              <a:rPr lang="en-US" sz="3600" dirty="0">
                <a:solidFill>
                  <a:schemeClr val="accent2">
                    <a:lumMod val="50000"/>
                  </a:schemeClr>
                </a:solidFill>
                <a:effectLst>
                  <a:glow rad="266700">
                    <a:schemeClr val="bg1">
                      <a:alpha val="78000"/>
                    </a:schemeClr>
                  </a:glow>
                </a:effectLst>
                <a:latin typeface="Comic Sans MS" panose="030F0702030302020204" pitchFamily="66" charset="0"/>
              </a:rPr>
            </a:br>
            <a:r>
              <a:rPr lang="en-US" sz="3600" dirty="0">
                <a:ln>
                  <a:solidFill>
                    <a:schemeClr val="accent6">
                      <a:lumMod val="50000"/>
                    </a:schemeClr>
                  </a:solidFill>
                </a:ln>
                <a:gradFill flip="none" rotWithShape="1">
                  <a:gsLst>
                    <a:gs pos="2300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a:glow rad="266700">
                    <a:schemeClr val="bg1">
                      <a:alpha val="78000"/>
                    </a:schemeClr>
                  </a:glow>
                </a:effectLst>
                <a:latin typeface="Ravie" panose="04040805050809020602" pitchFamily="82" charset="0"/>
              </a:rPr>
              <a:t>“leap month”</a:t>
            </a:r>
            <a:r>
              <a:rPr lang="en-US" sz="2400" dirty="0">
                <a:ln>
                  <a:solidFill>
                    <a:schemeClr val="accent6">
                      <a:lumMod val="50000"/>
                    </a:schemeClr>
                  </a:solidFill>
                </a:ln>
                <a:gradFill flip="none" rotWithShape="1">
                  <a:gsLst>
                    <a:gs pos="2300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a:glow rad="266700">
                    <a:schemeClr val="bg1">
                      <a:alpha val="78000"/>
                    </a:schemeClr>
                  </a:glow>
                </a:effectLst>
                <a:latin typeface="Ravie" panose="04040805050809020602" pitchFamily="82" charset="0"/>
              </a:rPr>
              <a:t> </a:t>
            </a:r>
            <a:r>
              <a:rPr lang="en-US" dirty="0">
                <a:solidFill>
                  <a:schemeClr val="accent2">
                    <a:lumMod val="50000"/>
                  </a:schemeClr>
                </a:solidFill>
                <a:effectLst>
                  <a:glow rad="266700">
                    <a:schemeClr val="bg1">
                      <a:alpha val="78000"/>
                    </a:schemeClr>
                  </a:glow>
                </a:effectLst>
                <a:latin typeface="Comic Sans MS" panose="030F0702030302020204" pitchFamily="66" charset="0"/>
              </a:rPr>
              <a:t>every </a:t>
            </a:r>
            <a:r>
              <a:rPr lang="en-US" sz="3600" dirty="0">
                <a:ln>
                  <a:solidFill>
                    <a:schemeClr val="accent6">
                      <a:lumMod val="50000"/>
                    </a:schemeClr>
                  </a:solidFill>
                </a:ln>
                <a:gradFill flip="none" rotWithShape="1">
                  <a:gsLst>
                    <a:gs pos="2300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a:glow rad="266700">
                    <a:schemeClr val="bg1">
                      <a:alpha val="78000"/>
                    </a:schemeClr>
                  </a:glow>
                </a:effectLst>
                <a:latin typeface="Ravie" panose="04040805050809020602" pitchFamily="82" charset="0"/>
              </a:rPr>
              <a:t>3</a:t>
            </a:r>
            <a:r>
              <a:rPr lang="en-US" dirty="0">
                <a:solidFill>
                  <a:schemeClr val="accent2">
                    <a:lumMod val="50000"/>
                  </a:schemeClr>
                </a:solidFill>
                <a:effectLst>
                  <a:glow rad="266700">
                    <a:schemeClr val="bg1">
                      <a:alpha val="78000"/>
                    </a:schemeClr>
                  </a:glow>
                </a:effectLst>
                <a:latin typeface="Comic Sans MS" panose="030F0702030302020204" pitchFamily="66" charset="0"/>
              </a:rPr>
              <a:t> years. </a:t>
            </a:r>
          </a:p>
          <a:p>
            <a:pPr marL="742950" indent="-742950">
              <a:buFont typeface="+mj-lt"/>
              <a:buAutoNum type="arabicPeriod"/>
            </a:pPr>
            <a:endParaRPr lang="en-US" sz="500" dirty="0">
              <a:solidFill>
                <a:schemeClr val="accent2">
                  <a:lumMod val="50000"/>
                </a:schemeClr>
              </a:solidFill>
              <a:effectLst>
                <a:glow rad="266700">
                  <a:schemeClr val="bg1">
                    <a:alpha val="78000"/>
                  </a:schemeClr>
                </a:glow>
              </a:effectLst>
              <a:latin typeface="Comic Sans MS" panose="030F0702030302020204" pitchFamily="66" charset="0"/>
            </a:endParaRPr>
          </a:p>
          <a:p>
            <a:pPr marL="742950" indent="-742950">
              <a:buFont typeface="+mj-lt"/>
              <a:buAutoNum type="arabicPeriod"/>
            </a:pPr>
            <a:r>
              <a:rPr lang="en-US" sz="3600" b="1" dirty="0">
                <a:solidFill>
                  <a:schemeClr val="tx1">
                    <a:lumMod val="75000"/>
                    <a:lumOff val="25000"/>
                  </a:schemeClr>
                </a:solidFill>
                <a:effectLst>
                  <a:glow rad="266700">
                    <a:schemeClr val="bg1">
                      <a:alpha val="78000"/>
                    </a:schemeClr>
                  </a:glow>
                </a:effectLst>
                <a:latin typeface="Comic Sans MS" panose="030F0702030302020204" pitchFamily="66" charset="0"/>
              </a:rPr>
              <a:t>Dead Sea Scroll Calendars </a:t>
            </a:r>
            <a:r>
              <a:rPr lang="en-US" dirty="0">
                <a:solidFill>
                  <a:schemeClr val="accent2">
                    <a:lumMod val="50000"/>
                  </a:schemeClr>
                </a:solidFill>
                <a:effectLst>
                  <a:glow rad="266700">
                    <a:schemeClr val="bg1">
                      <a:alpha val="78000"/>
                    </a:schemeClr>
                  </a:glow>
                </a:effectLst>
                <a:latin typeface="Comic Sans MS" panose="030F0702030302020204" pitchFamily="66" charset="0"/>
              </a:rPr>
              <a:t>intercalate a </a:t>
            </a:r>
            <a:br>
              <a:rPr lang="en-US" sz="3600" dirty="0">
                <a:solidFill>
                  <a:schemeClr val="accent2">
                    <a:lumMod val="50000"/>
                  </a:schemeClr>
                </a:solidFill>
                <a:effectLst>
                  <a:glow rad="266700">
                    <a:schemeClr val="bg1">
                      <a:alpha val="78000"/>
                    </a:schemeClr>
                  </a:glow>
                </a:effectLst>
                <a:latin typeface="Comic Sans MS" panose="030F0702030302020204" pitchFamily="66" charset="0"/>
              </a:rPr>
            </a:br>
            <a:r>
              <a:rPr lang="en-US" sz="3600" dirty="0">
                <a:ln>
                  <a:solidFill>
                    <a:srgbClr val="002060"/>
                  </a:solidFill>
                </a:ln>
                <a:gradFill flip="none" rotWithShape="1">
                  <a:gsLst>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effectLst>
                  <a:glow rad="266700">
                    <a:schemeClr val="bg1">
                      <a:alpha val="78000"/>
                    </a:schemeClr>
                  </a:glow>
                </a:effectLst>
                <a:latin typeface="Ravie" panose="04040805050809020602" pitchFamily="82" charset="0"/>
              </a:rPr>
              <a:t>“leap week”</a:t>
            </a:r>
            <a:r>
              <a:rPr lang="en-US" sz="2400" dirty="0">
                <a:ln>
                  <a:solidFill>
                    <a:srgbClr val="002060"/>
                  </a:solidFill>
                </a:ln>
                <a:gradFill flip="none" rotWithShape="1">
                  <a:gsLst>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effectLst>
                  <a:glow rad="266700">
                    <a:schemeClr val="bg1">
                      <a:alpha val="78000"/>
                    </a:schemeClr>
                  </a:glow>
                </a:effectLst>
                <a:latin typeface="Ravie" panose="04040805050809020602" pitchFamily="82" charset="0"/>
              </a:rPr>
              <a:t> </a:t>
            </a:r>
            <a:r>
              <a:rPr lang="en-US" dirty="0">
                <a:solidFill>
                  <a:schemeClr val="accent2">
                    <a:lumMod val="50000"/>
                  </a:schemeClr>
                </a:solidFill>
                <a:effectLst>
                  <a:glow rad="266700">
                    <a:schemeClr val="bg1">
                      <a:alpha val="78000"/>
                    </a:schemeClr>
                  </a:glow>
                </a:effectLst>
                <a:latin typeface="Comic Sans MS" panose="030F0702030302020204" pitchFamily="66" charset="0"/>
              </a:rPr>
              <a:t>every </a:t>
            </a:r>
            <a:r>
              <a:rPr lang="en-US" sz="3600" dirty="0">
                <a:ln>
                  <a:solidFill>
                    <a:srgbClr val="002060"/>
                  </a:solidFill>
                </a:ln>
                <a:gradFill flip="none" rotWithShape="1">
                  <a:gsLst>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effectLst>
                  <a:glow rad="266700">
                    <a:schemeClr val="bg1">
                      <a:alpha val="78000"/>
                    </a:schemeClr>
                  </a:glow>
                </a:effectLst>
                <a:latin typeface="Ravie" panose="04040805050809020602" pitchFamily="82" charset="0"/>
              </a:rPr>
              <a:t>7</a:t>
            </a:r>
            <a:r>
              <a:rPr lang="en-US" dirty="0">
                <a:solidFill>
                  <a:schemeClr val="accent2">
                    <a:lumMod val="50000"/>
                  </a:schemeClr>
                </a:solidFill>
                <a:effectLst>
                  <a:glow rad="266700">
                    <a:schemeClr val="bg1">
                      <a:alpha val="78000"/>
                    </a:schemeClr>
                  </a:glow>
                </a:effectLst>
                <a:latin typeface="Comic Sans MS" panose="030F0702030302020204" pitchFamily="66" charset="0"/>
              </a:rPr>
              <a:t> years. </a:t>
            </a:r>
            <a:r>
              <a:rPr lang="en-US" sz="3600" dirty="0">
                <a:solidFill>
                  <a:schemeClr val="accent2">
                    <a:lumMod val="50000"/>
                  </a:schemeClr>
                </a:solidFill>
                <a:effectLst>
                  <a:glow rad="266700">
                    <a:schemeClr val="bg1">
                      <a:alpha val="78000"/>
                    </a:schemeClr>
                  </a:glow>
                </a:effectLst>
                <a:latin typeface="Comic Sans MS" panose="030F0702030302020204" pitchFamily="66" charset="0"/>
              </a:rPr>
              <a:t> </a:t>
            </a:r>
            <a:r>
              <a:rPr lang="en-US" sz="2400" dirty="0">
                <a:solidFill>
                  <a:schemeClr val="accent2">
                    <a:lumMod val="50000"/>
                  </a:schemeClr>
                </a:solidFill>
                <a:effectLst>
                  <a:glow rad="266700">
                    <a:schemeClr val="bg1">
                      <a:alpha val="78000"/>
                    </a:schemeClr>
                  </a:glow>
                </a:effectLst>
                <a:latin typeface="Comic Sans MS" panose="030F0702030302020204" pitchFamily="66" charset="0"/>
              </a:rPr>
              <a:t>[Enoch, Zadok, Essene] </a:t>
            </a:r>
            <a:br>
              <a:rPr lang="en-US" sz="2400" dirty="0">
                <a:solidFill>
                  <a:schemeClr val="accent2">
                    <a:lumMod val="50000"/>
                  </a:schemeClr>
                </a:solidFill>
                <a:effectLst>
                  <a:glow rad="266700">
                    <a:schemeClr val="bg1">
                      <a:alpha val="78000"/>
                    </a:schemeClr>
                  </a:glow>
                </a:effectLst>
                <a:latin typeface="Comic Sans MS" panose="030F0702030302020204" pitchFamily="66" charset="0"/>
              </a:rPr>
            </a:br>
            <a:r>
              <a:rPr lang="en-US" sz="2400" dirty="0">
                <a:solidFill>
                  <a:schemeClr val="accent2">
                    <a:lumMod val="50000"/>
                  </a:schemeClr>
                </a:solidFill>
                <a:effectLst>
                  <a:glow rad="266700">
                    <a:schemeClr val="bg1">
                      <a:alpha val="78000"/>
                    </a:schemeClr>
                  </a:glow>
                </a:effectLst>
                <a:latin typeface="Comic Sans MS" panose="030F0702030302020204" pitchFamily="66" charset="0"/>
              </a:rPr>
              <a:t> </a:t>
            </a:r>
            <a:endParaRPr lang="en-US" sz="3600" dirty="0">
              <a:solidFill>
                <a:schemeClr val="accent2">
                  <a:lumMod val="50000"/>
                </a:schemeClr>
              </a:solidFill>
              <a:effectLst>
                <a:glow rad="266700">
                  <a:schemeClr val="bg1">
                    <a:alpha val="78000"/>
                  </a:schemeClr>
                </a:glow>
              </a:effectLst>
              <a:latin typeface="Comic Sans MS" panose="030F0702030302020204" pitchFamily="66" charset="0"/>
            </a:endParaRPr>
          </a:p>
          <a:p>
            <a:r>
              <a:rPr lang="en-US" sz="3600" b="1" dirty="0">
                <a:solidFill>
                  <a:srgbClr val="0070C0"/>
                </a:solidFill>
                <a:effectLst>
                  <a:glow rad="139700">
                    <a:schemeClr val="bg1">
                      <a:alpha val="78000"/>
                    </a:schemeClr>
                  </a:glow>
                </a:effectLst>
                <a:latin typeface="Comic Sans MS" panose="030F0702030302020204" pitchFamily="66" charset="0"/>
              </a:rPr>
              <a:t>Why does the everlasting </a:t>
            </a:r>
            <a:br>
              <a:rPr lang="en-US" sz="3600" b="1" dirty="0">
                <a:solidFill>
                  <a:srgbClr val="0070C0"/>
                </a:solidFill>
                <a:effectLst>
                  <a:glow rad="139700">
                    <a:schemeClr val="bg1">
                      <a:alpha val="78000"/>
                    </a:schemeClr>
                  </a:glow>
                </a:effectLst>
                <a:latin typeface="Comic Sans MS" panose="030F0702030302020204" pitchFamily="66" charset="0"/>
              </a:rPr>
            </a:br>
            <a:r>
              <a:rPr lang="en-US" sz="3600" b="1" dirty="0">
                <a:solidFill>
                  <a:srgbClr val="FF0000"/>
                </a:solidFill>
                <a:effectLst>
                  <a:glow rad="139700">
                    <a:schemeClr val="bg1">
                      <a:alpha val="78000"/>
                    </a:schemeClr>
                  </a:glow>
                </a:effectLst>
                <a:latin typeface="Comic Sans MS" panose="030F0702030302020204" pitchFamily="66" charset="0"/>
              </a:rPr>
              <a:t>blood-ratified </a:t>
            </a:r>
            <a:r>
              <a:rPr lang="en-US" sz="3600" b="1" dirty="0">
                <a:solidFill>
                  <a:srgbClr val="0070C0"/>
                </a:solidFill>
                <a:effectLst>
                  <a:glow rad="139700">
                    <a:schemeClr val="bg1">
                      <a:alpha val="78000"/>
                    </a:schemeClr>
                  </a:glow>
                </a:effectLst>
                <a:latin typeface="Comic Sans MS" panose="030F0702030302020204" pitchFamily="66" charset="0"/>
              </a:rPr>
              <a:t>Covenant Calendar </a:t>
            </a:r>
            <a:br>
              <a:rPr lang="en-US" sz="3600" b="1" dirty="0">
                <a:solidFill>
                  <a:srgbClr val="0070C0"/>
                </a:solidFill>
                <a:effectLst>
                  <a:glow rad="139700">
                    <a:schemeClr val="bg1">
                      <a:alpha val="78000"/>
                    </a:schemeClr>
                  </a:glow>
                </a:effectLst>
                <a:latin typeface="Comic Sans MS" panose="030F0702030302020204" pitchFamily="66" charset="0"/>
              </a:rPr>
            </a:br>
            <a:r>
              <a:rPr lang="en-US" sz="3600" b="1" dirty="0">
                <a:solidFill>
                  <a:srgbClr val="0070C0"/>
                </a:solidFill>
                <a:effectLst>
                  <a:glow rad="139700">
                    <a:srgbClr val="FFFF00">
                      <a:alpha val="78000"/>
                    </a:srgbClr>
                  </a:glow>
                  <a:outerShdw blurRad="50800" dist="50800" dir="5400000" algn="ctr" rotWithShape="0">
                    <a:srgbClr val="CC00FF"/>
                  </a:outerShdw>
                </a:effectLst>
                <a:latin typeface="Comic Sans MS" panose="030F0702030302020204" pitchFamily="66" charset="0"/>
              </a:rPr>
              <a:t>NOT</a:t>
            </a:r>
            <a:r>
              <a:rPr lang="en-US" sz="3600" b="1" dirty="0">
                <a:solidFill>
                  <a:srgbClr val="0070C0"/>
                </a:solidFill>
                <a:effectLst>
                  <a:glow rad="139700">
                    <a:schemeClr val="bg1">
                      <a:alpha val="78000"/>
                    </a:schemeClr>
                  </a:glow>
                </a:effectLst>
                <a:latin typeface="Comic Sans MS" panose="030F0702030302020204" pitchFamily="66" charset="0"/>
              </a:rPr>
              <a:t> follow this pattern?</a:t>
            </a:r>
          </a:p>
          <a:p>
            <a:pPr marL="742950" indent="-742950">
              <a:buFont typeface="+mj-lt"/>
              <a:buAutoNum type="arabicPeriod"/>
            </a:pPr>
            <a:endParaRPr lang="en-US" sz="3600" dirty="0">
              <a:solidFill>
                <a:schemeClr val="accent2">
                  <a:lumMod val="50000"/>
                </a:schemeClr>
              </a:solidFill>
              <a:effectLst>
                <a:glow rad="139700">
                  <a:schemeClr val="bg1">
                    <a:alpha val="78000"/>
                  </a:schemeClr>
                </a:glow>
              </a:effectLst>
              <a:latin typeface="Comic Sans MS" panose="030F0702030302020204" pitchFamily="66" charset="0"/>
            </a:endParaRPr>
          </a:p>
          <a:p>
            <a:pPr marL="742950" indent="-742950">
              <a:buFont typeface="+mj-lt"/>
              <a:buAutoNum type="arabicPeriod"/>
            </a:pPr>
            <a:endParaRPr lang="en-US" sz="2400" dirty="0"/>
          </a:p>
          <a:p>
            <a:pPr marL="0" indent="0" algn="ctr">
              <a:buNone/>
            </a:pPr>
            <a:endParaRPr lang="en-US" dirty="0"/>
          </a:p>
          <a:p>
            <a:pPr marL="0" indent="0">
              <a:buFont typeface="Arial" panose="020B0604020202020204" pitchFamily="34" charset="0"/>
              <a:buNone/>
            </a:pPr>
            <a:endParaRPr lang="en-US" dirty="0"/>
          </a:p>
        </p:txBody>
      </p:sp>
      <p:sp>
        <p:nvSpPr>
          <p:cNvPr id="5" name="Rectangle 4">
            <a:extLst>
              <a:ext uri="{FF2B5EF4-FFF2-40B4-BE49-F238E27FC236}">
                <a16:creationId xmlns:a16="http://schemas.microsoft.com/office/drawing/2014/main" id="{6E5BE501-342E-AD7D-2243-83BA40FA88A5}"/>
              </a:ext>
            </a:extLst>
          </p:cNvPr>
          <p:cNvSpPr/>
          <p:nvPr/>
        </p:nvSpPr>
        <p:spPr>
          <a:xfrm>
            <a:off x="42222" y="111453"/>
            <a:ext cx="12032343" cy="92333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5400" b="1" cap="none" spc="0" dirty="0">
                <a:ln w="6600">
                  <a:solidFill>
                    <a:srgbClr val="002060"/>
                  </a:solidFill>
                  <a:prstDash val="solid"/>
                </a:ln>
                <a:solidFill>
                  <a:srgbClr val="0070C0"/>
                </a:solidFill>
                <a:effectLst>
                  <a:outerShdw blurRad="60007" dist="310007" dir="7680000" sy="30000" kx="1300200" algn="ctr" rotWithShape="0">
                    <a:prstClr val="black">
                      <a:alpha val="32000"/>
                    </a:prstClr>
                  </a:outerShdw>
                </a:effectLst>
                <a:latin typeface="Forte" panose="03060902040502070203" pitchFamily="66" charset="0"/>
              </a:rPr>
              <a:t>There are 3 basic categories to consider:</a:t>
            </a:r>
          </a:p>
        </p:txBody>
      </p:sp>
      <p:pic>
        <p:nvPicPr>
          <p:cNvPr id="7" name="Picture 6">
            <a:extLst>
              <a:ext uri="{FF2B5EF4-FFF2-40B4-BE49-F238E27FC236}">
                <a16:creationId xmlns:a16="http://schemas.microsoft.com/office/drawing/2014/main" id="{07D67FB0-6369-CA9A-CBC3-CD7FADB176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9492" y="4862003"/>
            <a:ext cx="2547693" cy="1767972"/>
          </a:xfrm>
          <a:prstGeom prst="ellipse">
            <a:avLst/>
          </a:prstGeom>
          <a:ln w="635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17" descr="C:\Users\Rae\Desktop\Art on Desktop\white man clip art\3d white people\png\ques mark man 2 png.png">
            <a:extLst>
              <a:ext uri="{FF2B5EF4-FFF2-40B4-BE49-F238E27FC236}">
                <a16:creationId xmlns:a16="http://schemas.microsoft.com/office/drawing/2014/main" id="{A76AE95B-6776-9167-06BA-218A8656D6D3}"/>
              </a:ext>
            </a:extLst>
          </p:cNvPr>
          <p:cNvPicPr>
            <a:picLocks noChangeAspect="1" noChangeArrowheads="1"/>
          </p:cNvPicPr>
          <p:nvPr/>
        </p:nvPicPr>
        <p:blipFill>
          <a:blip r:embed="rId4" cstate="email">
            <a:duotone>
              <a:prstClr val="black"/>
              <a:schemeClr val="accent2">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0414841" y="4633978"/>
            <a:ext cx="1892455" cy="2224021"/>
          </a:xfrm>
          <a:prstGeom prst="rect">
            <a:avLst/>
          </a:prstGeom>
          <a:noFill/>
          <a:effectLst>
            <a:glow rad="1397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69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1" fill="hold" nodeType="afterEffect">
                                  <p:stCondLst>
                                    <p:cond delay="75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1250"/>
                                        <p:tgtEl>
                                          <p:spTgt spid="7"/>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19</a:t>
            </a:fld>
            <a:endParaRPr lang="en-US" b="1" dirty="0">
              <a:solidFill>
                <a:schemeClr val="tx1">
                  <a:lumMod val="75000"/>
                  <a:lumOff val="25000"/>
                </a:schemeClr>
              </a:solidFill>
            </a:endParaRPr>
          </a:p>
        </p:txBody>
      </p:sp>
      <p:sp>
        <p:nvSpPr>
          <p:cNvPr id="8" name="Title 1">
            <a:extLst>
              <a:ext uri="{FF2B5EF4-FFF2-40B4-BE49-F238E27FC236}">
                <a16:creationId xmlns:a16="http://schemas.microsoft.com/office/drawing/2014/main" id="{4FD09677-7D7D-859D-5A2C-A5646F9A1F00}"/>
              </a:ext>
            </a:extLst>
          </p:cNvPr>
          <p:cNvSpPr txBox="1">
            <a:spLocks/>
          </p:cNvSpPr>
          <p:nvPr/>
        </p:nvSpPr>
        <p:spPr>
          <a:xfrm>
            <a:off x="1499580" y="4993368"/>
            <a:ext cx="8814633" cy="1618421"/>
          </a:xfrm>
          <a:prstGeom prst="rect">
            <a:avLst/>
          </a:prstGeom>
        </p:spPr>
        <p:txBody>
          <a:bodyPr vert="horz" lIns="91440" tIns="45720" rIns="91440" bIns="45720" rtlCol="0" anchor="ctr">
            <a:normAutofit fontScale="975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n>
                  <a:solidFill>
                    <a:schemeClr val="accent4">
                      <a:lumMod val="50000"/>
                    </a:schemeClr>
                  </a:solidFill>
                </a:ln>
                <a:solidFill>
                  <a:srgbClr val="FF0000"/>
                </a:solidFill>
                <a:effectLst/>
                <a:latin typeface="Comic Sans MS" panose="030F0702030302020204" pitchFamily="66" charset="0"/>
              </a:rPr>
              <a:t>Will these intercalation calendars “hang around” the “hook of doubt”?</a:t>
            </a:r>
            <a:endParaRPr lang="en-CA" sz="3600" b="1" dirty="0">
              <a:solidFill>
                <a:srgbClr val="0070C0"/>
              </a:solidFill>
              <a:effectLst/>
              <a:latin typeface="Comic Sans MS" panose="030F0702030302020204" pitchFamily="66" charset="0"/>
            </a:endParaRPr>
          </a:p>
        </p:txBody>
      </p:sp>
      <p:pic>
        <p:nvPicPr>
          <p:cNvPr id="11" name="Picture 10">
            <a:extLst>
              <a:ext uri="{FF2B5EF4-FFF2-40B4-BE49-F238E27FC236}">
                <a16:creationId xmlns:a16="http://schemas.microsoft.com/office/drawing/2014/main" id="{F4D304FE-A165-E26D-92F8-289175196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71162" y="4207189"/>
            <a:ext cx="1772705" cy="2258768"/>
          </a:xfrm>
          <a:prstGeom prst="rect">
            <a:avLst/>
          </a:prstGeom>
          <a:ln>
            <a:noFill/>
          </a:ln>
          <a:effectLst>
            <a:glow rad="114300">
              <a:srgbClr val="E5D2A6"/>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Rectangle 11">
            <a:extLst>
              <a:ext uri="{FF2B5EF4-FFF2-40B4-BE49-F238E27FC236}">
                <a16:creationId xmlns:a16="http://schemas.microsoft.com/office/drawing/2014/main" id="{274F176F-3919-64A9-DCAC-CA88613C0B83}"/>
              </a:ext>
            </a:extLst>
          </p:cNvPr>
          <p:cNvSpPr/>
          <p:nvPr/>
        </p:nvSpPr>
        <p:spPr>
          <a:xfrm>
            <a:off x="1" y="282576"/>
            <a:ext cx="9869714"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en-US" sz="6600" b="1" dirty="0">
                <a:ln w="9525">
                  <a:solidFill>
                    <a:srgbClr val="002060"/>
                  </a:solidFill>
                </a:ln>
                <a:solidFill>
                  <a:srgbClr val="00B0F0"/>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What about this question?</a:t>
            </a:r>
            <a:endParaRPr lang="en-US" sz="6600" b="1" cap="none" spc="0" dirty="0">
              <a:ln w="9525">
                <a:solidFill>
                  <a:srgbClr val="002060"/>
                </a:solidFill>
              </a:ln>
              <a:solidFill>
                <a:srgbClr val="00B0F0"/>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endParaRPr>
          </a:p>
        </p:txBody>
      </p:sp>
      <p:pic>
        <p:nvPicPr>
          <p:cNvPr id="13" name="Picture 12">
            <a:extLst>
              <a:ext uri="{FF2B5EF4-FFF2-40B4-BE49-F238E27FC236}">
                <a16:creationId xmlns:a16="http://schemas.microsoft.com/office/drawing/2014/main" id="{D4A6BDBD-F44F-04BC-8CCD-97535038DB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66007" y="0"/>
            <a:ext cx="2799295" cy="2005987"/>
          </a:xfrm>
          <a:prstGeom prst="rect">
            <a:avLst/>
          </a:prstGeom>
          <a:effectLst>
            <a:softEdge rad="228600"/>
          </a:effectLst>
        </p:spPr>
      </p:pic>
      <p:sp>
        <p:nvSpPr>
          <p:cNvPr id="14" name="Title 1">
            <a:extLst>
              <a:ext uri="{FF2B5EF4-FFF2-40B4-BE49-F238E27FC236}">
                <a16:creationId xmlns:a16="http://schemas.microsoft.com/office/drawing/2014/main" id="{7B2791DC-0D04-8F29-2BA5-C5F9E52A58C8}"/>
              </a:ext>
            </a:extLst>
          </p:cNvPr>
          <p:cNvSpPr txBox="1">
            <a:spLocks/>
          </p:cNvSpPr>
          <p:nvPr/>
        </p:nvSpPr>
        <p:spPr>
          <a:xfrm rot="2066722">
            <a:off x="-490884" y="793235"/>
            <a:ext cx="14129462" cy="7758917"/>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6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Can calendars that use </a:t>
            </a:r>
            <a:r>
              <a:rPr lang="en-US" sz="6600" b="1" dirty="0">
                <a:ln>
                  <a:solidFill>
                    <a:schemeClr val="bg2">
                      <a:lumMod val="25000"/>
                    </a:schemeClr>
                  </a:solidFill>
                </a:ln>
                <a:solidFill>
                  <a:srgbClr val="C00000"/>
                </a:solidFill>
                <a:effectLst>
                  <a:glow rad="228600">
                    <a:srgbClr val="FBF0D5"/>
                  </a:glow>
                  <a:outerShdw blurRad="60007" dist="310007" dir="7680000" sy="30000" kx="1300200" algn="ctr" rotWithShape="0">
                    <a:prstClr val="black">
                      <a:alpha val="32000"/>
                    </a:prstClr>
                  </a:outerShdw>
                </a:effectLst>
                <a:latin typeface="Lucida Calligraphy" panose="03010101010101010101" pitchFamily="66" charset="0"/>
              </a:rPr>
              <a:t>intercalation</a:t>
            </a:r>
            <a:r>
              <a:rPr lang="en-US" sz="6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 ever be </a:t>
            </a:r>
            <a:br>
              <a:rPr lang="en-US" sz="6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br>
            <a:r>
              <a:rPr lang="en-US" sz="6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“in covenant” with </a:t>
            </a:r>
            <a:r>
              <a:rPr lang="en-US" sz="6600" b="1" dirty="0">
                <a:ln>
                  <a:solidFill>
                    <a:schemeClr val="bg2">
                      <a:lumMod val="25000"/>
                    </a:schemeClr>
                  </a:solidFill>
                </a:ln>
                <a:solidFill>
                  <a:srgbClr val="00B0F0"/>
                </a:solidFill>
                <a:effectLst>
                  <a:glow rad="228600">
                    <a:srgbClr val="FBF0D5"/>
                  </a:glow>
                </a:effectLst>
                <a:latin typeface="Lucida Calligraphy" panose="03010101010101010101" pitchFamily="66" charset="0"/>
              </a:rPr>
              <a:t>Torah</a:t>
            </a:r>
            <a:r>
              <a:rPr lang="en-US" sz="6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 </a:t>
            </a:r>
            <a:br>
              <a:rPr lang="en-US" sz="6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br>
            <a: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                </a:t>
            </a:r>
          </a:p>
        </p:txBody>
      </p:sp>
    </p:spTree>
    <p:extLst>
      <p:ext uri="{BB962C8B-B14F-4D97-AF65-F5344CB8AC3E}">
        <p14:creationId xmlns:p14="http://schemas.microsoft.com/office/powerpoint/2010/main" val="381316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cTn>
                              </p:par>
                            </p:childTnLst>
                          </p:cTn>
                        </p:par>
                        <p:par>
                          <p:cTn id="8" fill="hold">
                            <p:stCondLst>
                              <p:cond delay="2750"/>
                            </p:stCondLst>
                            <p:childTnLst>
                              <p:par>
                                <p:cTn id="9" presetID="53" presetClass="entr" presetSubtype="16"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par>
                                <p:cTn id="14" presetID="53" presetClass="entr" presetSubtype="16" fill="hold" nodeType="withEffect">
                                  <p:stCondLst>
                                    <p:cond delay="1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2</a:t>
            </a:fld>
            <a:endParaRPr lang="en-US" b="1" dirty="0">
              <a:solidFill>
                <a:schemeClr val="tx1">
                  <a:lumMod val="75000"/>
                  <a:lumOff val="25000"/>
                </a:schemeClr>
              </a:solidFill>
            </a:endParaRPr>
          </a:p>
        </p:txBody>
      </p:sp>
      <p:sp>
        <p:nvSpPr>
          <p:cNvPr id="8" name="Title 1">
            <a:extLst>
              <a:ext uri="{FF2B5EF4-FFF2-40B4-BE49-F238E27FC236}">
                <a16:creationId xmlns:a16="http://schemas.microsoft.com/office/drawing/2014/main" id="{4FD09677-7D7D-859D-5A2C-A5646F9A1F00}"/>
              </a:ext>
            </a:extLst>
          </p:cNvPr>
          <p:cNvSpPr txBox="1">
            <a:spLocks/>
          </p:cNvSpPr>
          <p:nvPr/>
        </p:nvSpPr>
        <p:spPr>
          <a:xfrm>
            <a:off x="762000" y="136525"/>
            <a:ext cx="11430000" cy="4001311"/>
          </a:xfrm>
          <a:prstGeom prst="rect">
            <a:avLst/>
          </a:prstGeom>
        </p:spPr>
        <p:txBody>
          <a:bodyPr vert="horz" lIns="91440" tIns="45720" rIns="91440" bIns="45720" rtlCol="0" anchor="ctr">
            <a:normAutofit fontScale="975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n>
                  <a:solidFill>
                    <a:schemeClr val="accent4">
                      <a:lumMod val="50000"/>
                    </a:schemeClr>
                  </a:solidFill>
                </a:ln>
                <a:solidFill>
                  <a:srgbClr val="FF0000"/>
                </a:solidFill>
                <a:effectLst/>
                <a:latin typeface="Comic Sans MS" panose="030F0702030302020204" pitchFamily="66" charset="0"/>
              </a:rPr>
              <a:t>We have heard many times: </a:t>
            </a:r>
          </a:p>
          <a:p>
            <a:pPr algn="ctr"/>
            <a:r>
              <a:rPr lang="en-US" sz="3600" b="1" dirty="0">
                <a:ln>
                  <a:solidFill>
                    <a:schemeClr val="accent4">
                      <a:lumMod val="50000"/>
                    </a:schemeClr>
                  </a:solidFill>
                </a:ln>
                <a:solidFill>
                  <a:srgbClr val="00FF00"/>
                </a:solidFill>
                <a:latin typeface="Comic Sans MS" panose="030F0702030302020204" pitchFamily="66" charset="0"/>
              </a:rPr>
              <a:t>“When it comes to learning Covenant Calendar, </a:t>
            </a:r>
            <a:br>
              <a:rPr lang="en-US" sz="3600" b="1" dirty="0">
                <a:ln>
                  <a:solidFill>
                    <a:schemeClr val="accent4">
                      <a:lumMod val="50000"/>
                    </a:schemeClr>
                  </a:solidFill>
                </a:ln>
                <a:solidFill>
                  <a:srgbClr val="00FF00"/>
                </a:solidFill>
                <a:latin typeface="Comic Sans MS" panose="030F0702030302020204" pitchFamily="66" charset="0"/>
              </a:rPr>
            </a:br>
            <a:r>
              <a:rPr lang="en-US" sz="3600" b="1" dirty="0">
                <a:ln>
                  <a:solidFill>
                    <a:schemeClr val="accent4">
                      <a:lumMod val="50000"/>
                    </a:schemeClr>
                  </a:solidFill>
                </a:ln>
                <a:solidFill>
                  <a:schemeClr val="accent1">
                    <a:lumMod val="75000"/>
                  </a:schemeClr>
                </a:solidFill>
                <a:latin typeface="Comic Sans MS" panose="030F0702030302020204" pitchFamily="66" charset="0"/>
              </a:rPr>
              <a:t>I only want the truth!  </a:t>
            </a:r>
            <a:br>
              <a:rPr lang="en-US" sz="3600" b="1" dirty="0">
                <a:ln>
                  <a:solidFill>
                    <a:schemeClr val="accent4">
                      <a:lumMod val="50000"/>
                    </a:schemeClr>
                  </a:solidFill>
                </a:ln>
                <a:solidFill>
                  <a:srgbClr val="00FF00"/>
                </a:solidFill>
                <a:latin typeface="Comic Sans MS" panose="030F0702030302020204" pitchFamily="66" charset="0"/>
              </a:rPr>
            </a:br>
            <a:r>
              <a:rPr lang="en-US" sz="3600" b="1" dirty="0">
                <a:ln>
                  <a:solidFill>
                    <a:schemeClr val="accent4">
                      <a:lumMod val="50000"/>
                    </a:schemeClr>
                  </a:solidFill>
                </a:ln>
                <a:solidFill>
                  <a:srgbClr val="00FF00"/>
                </a:solidFill>
                <a:latin typeface="Comic Sans MS" panose="030F0702030302020204" pitchFamily="66" charset="0"/>
              </a:rPr>
              <a:t>I do not want to hear about the </a:t>
            </a:r>
            <a:br>
              <a:rPr lang="en-US" sz="3600" b="1" dirty="0">
                <a:ln>
                  <a:solidFill>
                    <a:schemeClr val="accent4">
                      <a:lumMod val="50000"/>
                    </a:schemeClr>
                  </a:solidFill>
                </a:ln>
                <a:solidFill>
                  <a:srgbClr val="00FF00"/>
                </a:solidFill>
                <a:latin typeface="Comic Sans MS" panose="030F0702030302020204" pitchFamily="66" charset="0"/>
              </a:rPr>
            </a:br>
            <a:r>
              <a:rPr lang="en-US" sz="3600" b="1" dirty="0">
                <a:ln>
                  <a:solidFill>
                    <a:schemeClr val="accent4">
                      <a:lumMod val="50000"/>
                    </a:schemeClr>
                  </a:solidFill>
                </a:ln>
                <a:solidFill>
                  <a:srgbClr val="00FF00"/>
                </a:solidFill>
                <a:latin typeface="Comic Sans MS" panose="030F0702030302020204" pitchFamily="66" charset="0"/>
              </a:rPr>
              <a:t>counterfeit calendars, or that moon, </a:t>
            </a:r>
            <a:br>
              <a:rPr lang="en-US" sz="3600" b="1" dirty="0">
                <a:ln>
                  <a:solidFill>
                    <a:schemeClr val="accent4">
                      <a:lumMod val="50000"/>
                    </a:schemeClr>
                  </a:solidFill>
                </a:ln>
                <a:solidFill>
                  <a:srgbClr val="00FF00"/>
                </a:solidFill>
                <a:latin typeface="Comic Sans MS" panose="030F0702030302020204" pitchFamily="66" charset="0"/>
              </a:rPr>
            </a:br>
            <a:r>
              <a:rPr lang="en-US" sz="3600" b="1" dirty="0">
                <a:ln>
                  <a:solidFill>
                    <a:schemeClr val="accent4">
                      <a:lumMod val="50000"/>
                    </a:schemeClr>
                  </a:solidFill>
                </a:ln>
                <a:solidFill>
                  <a:srgbClr val="00FF00"/>
                </a:solidFill>
                <a:latin typeface="Comic Sans MS" panose="030F0702030302020204" pitchFamily="66" charset="0"/>
              </a:rPr>
              <a:t>and all that stuff!</a:t>
            </a:r>
            <a:br>
              <a:rPr lang="en-US" sz="3600" b="1" dirty="0">
                <a:ln>
                  <a:solidFill>
                    <a:schemeClr val="accent4">
                      <a:lumMod val="50000"/>
                    </a:schemeClr>
                  </a:solidFill>
                </a:ln>
                <a:solidFill>
                  <a:srgbClr val="00FF00"/>
                </a:solidFill>
                <a:latin typeface="Comic Sans MS" panose="030F0702030302020204" pitchFamily="66" charset="0"/>
              </a:rPr>
            </a:br>
            <a:r>
              <a:rPr lang="en-US" sz="3600" b="1" dirty="0">
                <a:ln>
                  <a:solidFill>
                    <a:schemeClr val="accent4">
                      <a:lumMod val="50000"/>
                    </a:schemeClr>
                  </a:solidFill>
                </a:ln>
                <a:solidFill>
                  <a:schemeClr val="accent1">
                    <a:lumMod val="75000"/>
                  </a:schemeClr>
                </a:solidFill>
                <a:latin typeface="Comic Sans MS" panose="030F0702030302020204" pitchFamily="66" charset="0"/>
              </a:rPr>
              <a:t>Just give me the truth!</a:t>
            </a:r>
            <a:r>
              <a:rPr lang="en-US" sz="3600" b="1" dirty="0">
                <a:ln>
                  <a:solidFill>
                    <a:schemeClr val="accent4">
                      <a:lumMod val="50000"/>
                    </a:schemeClr>
                  </a:solidFill>
                </a:ln>
                <a:solidFill>
                  <a:srgbClr val="00FF00"/>
                </a:solidFill>
                <a:latin typeface="Comic Sans MS" panose="030F0702030302020204" pitchFamily="66" charset="0"/>
              </a:rPr>
              <a:t>” </a:t>
            </a:r>
          </a:p>
          <a:p>
            <a:pPr algn="ctr"/>
            <a:endParaRPr lang="en-US" sz="3600" b="1" dirty="0">
              <a:ln>
                <a:solidFill>
                  <a:schemeClr val="accent4">
                    <a:lumMod val="50000"/>
                  </a:schemeClr>
                </a:solidFill>
              </a:ln>
              <a:solidFill>
                <a:srgbClr val="FF0000"/>
              </a:solidFill>
              <a:effectLst/>
              <a:latin typeface="Comic Sans MS" panose="030F0702030302020204" pitchFamily="66" charset="0"/>
            </a:endParaRPr>
          </a:p>
        </p:txBody>
      </p:sp>
      <p:pic>
        <p:nvPicPr>
          <p:cNvPr id="11" name="Picture 10">
            <a:extLst>
              <a:ext uri="{FF2B5EF4-FFF2-40B4-BE49-F238E27FC236}">
                <a16:creationId xmlns:a16="http://schemas.microsoft.com/office/drawing/2014/main" id="{0E7410BF-D2CD-1F06-9543-AC00A32E39C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4779" y="7038657"/>
            <a:ext cx="4400550" cy="3095625"/>
          </a:xfrm>
          <a:prstGeom prst="rect">
            <a:avLst/>
          </a:prstGeom>
        </p:spPr>
      </p:pic>
      <p:pic>
        <p:nvPicPr>
          <p:cNvPr id="15" name="Picture 14">
            <a:extLst>
              <a:ext uri="{FF2B5EF4-FFF2-40B4-BE49-F238E27FC236}">
                <a16:creationId xmlns:a16="http://schemas.microsoft.com/office/drawing/2014/main" id="{80B64BF0-3DE6-C10B-29BC-127ACF8ACE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3664" y="7382978"/>
            <a:ext cx="2619375" cy="1743075"/>
          </a:xfrm>
          <a:prstGeom prst="rect">
            <a:avLst/>
          </a:prstGeom>
        </p:spPr>
      </p:pic>
      <p:pic>
        <p:nvPicPr>
          <p:cNvPr id="19" name="Picture 18">
            <a:extLst>
              <a:ext uri="{FF2B5EF4-FFF2-40B4-BE49-F238E27FC236}">
                <a16:creationId xmlns:a16="http://schemas.microsoft.com/office/drawing/2014/main" id="{B635B2F3-4204-0A50-6530-30E9C18834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888629"/>
            <a:ext cx="4744779" cy="2908090"/>
          </a:xfrm>
          <a:prstGeom prst="rect">
            <a:avLst/>
          </a:prstGeom>
        </p:spPr>
      </p:pic>
      <p:pic>
        <p:nvPicPr>
          <p:cNvPr id="7" name="Picture 6">
            <a:extLst>
              <a:ext uri="{FF2B5EF4-FFF2-40B4-BE49-F238E27FC236}">
                <a16:creationId xmlns:a16="http://schemas.microsoft.com/office/drawing/2014/main" id="{21CEE2DA-6AB8-1C2C-DDA4-BD88C370D46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812" y="1899583"/>
            <a:ext cx="2934601" cy="4989046"/>
          </a:xfrm>
          <a:prstGeom prst="ellipse">
            <a:avLst/>
          </a:prstGeom>
          <a:ln>
            <a:noFill/>
          </a:ln>
          <a:effectLst>
            <a:softEdge rad="112500"/>
          </a:effectLst>
        </p:spPr>
      </p:pic>
      <p:sp>
        <p:nvSpPr>
          <p:cNvPr id="10" name="Title 1">
            <a:extLst>
              <a:ext uri="{FF2B5EF4-FFF2-40B4-BE49-F238E27FC236}">
                <a16:creationId xmlns:a16="http://schemas.microsoft.com/office/drawing/2014/main" id="{7F54D930-2294-FD37-CCCA-1AB1492486B8}"/>
              </a:ext>
            </a:extLst>
          </p:cNvPr>
          <p:cNvSpPr txBox="1">
            <a:spLocks/>
          </p:cNvSpPr>
          <p:nvPr/>
        </p:nvSpPr>
        <p:spPr>
          <a:xfrm>
            <a:off x="2957365" y="3662927"/>
            <a:ext cx="8904930" cy="2828245"/>
          </a:xfrm>
          <a:prstGeom prst="rect">
            <a:avLst/>
          </a:prstGeom>
        </p:spPr>
        <p:txBody>
          <a:bodyPr vert="horz" lIns="91440" tIns="45720" rIns="91440" bIns="45720" rtlCol="0" anchor="ctr">
            <a:normAutofit fontScale="975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b="1" dirty="0">
                <a:ln>
                  <a:solidFill>
                    <a:schemeClr val="accent4">
                      <a:lumMod val="50000"/>
                    </a:schemeClr>
                  </a:solidFill>
                </a:ln>
                <a:solidFill>
                  <a:srgbClr val="711A71"/>
                </a:solidFill>
                <a:effectLst>
                  <a:outerShdw blurRad="60007" dist="310007" dir="7680000" sy="30000" kx="1300200" algn="ctr" rotWithShape="0">
                    <a:prstClr val="black">
                      <a:alpha val="32000"/>
                    </a:prstClr>
                  </a:outerShdw>
                </a:effectLst>
                <a:latin typeface="Bodoni MT Black" panose="02070A03080606020203" pitchFamily="18" charset="0"/>
              </a:rPr>
              <a:t>And we wholeheartedly agree!</a:t>
            </a:r>
          </a:p>
          <a:p>
            <a:pPr algn="ctr"/>
            <a:r>
              <a:rPr lang="en-US" sz="3600" b="1" dirty="0">
                <a:ln>
                  <a:solidFill>
                    <a:srgbClr val="7030A0"/>
                  </a:solidFill>
                </a:ln>
                <a:solidFill>
                  <a:srgbClr val="0070C0"/>
                </a:solidFill>
                <a:effectLst/>
                <a:latin typeface="Comic Sans MS" panose="030F0702030302020204" pitchFamily="66" charset="0"/>
              </a:rPr>
              <a:t>BUT, is that possible when </a:t>
            </a:r>
            <a:br>
              <a:rPr lang="en-US" sz="3600" b="1" dirty="0">
                <a:ln>
                  <a:solidFill>
                    <a:srgbClr val="7030A0"/>
                  </a:solidFill>
                </a:ln>
                <a:solidFill>
                  <a:srgbClr val="0070C0"/>
                </a:solidFill>
                <a:effectLst/>
                <a:latin typeface="Comic Sans MS" panose="030F0702030302020204" pitchFamily="66" charset="0"/>
              </a:rPr>
            </a:br>
            <a:r>
              <a:rPr lang="en-US" sz="3600" b="1" dirty="0">
                <a:ln>
                  <a:solidFill>
                    <a:srgbClr val="7030A0"/>
                  </a:solidFill>
                </a:ln>
                <a:solidFill>
                  <a:srgbClr val="0070C0"/>
                </a:solidFill>
                <a:effectLst/>
                <a:latin typeface="Comic Sans MS" panose="030F0702030302020204" pitchFamily="66" charset="0"/>
              </a:rPr>
              <a:t>Covenant Calendar studies reach deeply into the Gospels where </a:t>
            </a:r>
            <a:r>
              <a:rPr lang="en-US" sz="3600" b="1" dirty="0">
                <a:ln>
                  <a:solidFill>
                    <a:srgbClr val="0070C0"/>
                  </a:solidFill>
                </a:ln>
                <a:solidFill>
                  <a:srgbClr val="0070C0"/>
                </a:solidFill>
                <a:effectLst/>
                <a:latin typeface="Comic Sans MS" panose="030F0702030302020204" pitchFamily="66" charset="0"/>
              </a:rPr>
              <a:t>Yahusha</a:t>
            </a:r>
            <a:r>
              <a:rPr lang="en-US" sz="3600" b="1" dirty="0">
                <a:ln>
                  <a:solidFill>
                    <a:srgbClr val="00FFFF"/>
                  </a:solidFill>
                </a:ln>
                <a:solidFill>
                  <a:srgbClr val="FF0000"/>
                </a:solidFill>
                <a:effectLst/>
                <a:latin typeface="Comic Sans MS" panose="030F0702030302020204" pitchFamily="66" charset="0"/>
              </a:rPr>
              <a:t> </a:t>
            </a:r>
            <a:r>
              <a:rPr lang="en-US" sz="3600" b="1" dirty="0">
                <a:ln>
                  <a:solidFill>
                    <a:srgbClr val="7030A0"/>
                  </a:solidFill>
                </a:ln>
                <a:solidFill>
                  <a:srgbClr val="0070C0"/>
                </a:solidFill>
                <a:effectLst/>
                <a:latin typeface="Comic Sans MS" panose="030F0702030302020204" pitchFamily="66" charset="0"/>
              </a:rPr>
              <a:t>deals with so much controversy and unbelief?</a:t>
            </a:r>
            <a:endParaRPr lang="en-CA" sz="3600" b="1" dirty="0">
              <a:ln>
                <a:solidFill>
                  <a:srgbClr val="7030A0"/>
                </a:solidFill>
              </a:ln>
              <a:solidFill>
                <a:srgbClr val="0070C0"/>
              </a:solidFill>
              <a:effectLst/>
              <a:latin typeface="Comic Sans MS" panose="030F0702030302020204" pitchFamily="66" charset="0"/>
            </a:endParaRPr>
          </a:p>
        </p:txBody>
      </p:sp>
    </p:spTree>
    <p:extLst>
      <p:ext uri="{BB962C8B-B14F-4D97-AF65-F5344CB8AC3E}">
        <p14:creationId xmlns:p14="http://schemas.microsoft.com/office/powerpoint/2010/main" val="30659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solidFill>
              </a:rPr>
              <a:pPr algn="ctr"/>
              <a:t>20</a:t>
            </a:fld>
            <a:endParaRPr lang="en-US" b="1" dirty="0">
              <a:solidFill>
                <a:schemeClr val="tx1"/>
              </a:solidFill>
            </a:endParaRPr>
          </a:p>
        </p:txBody>
      </p:sp>
      <p:pic>
        <p:nvPicPr>
          <p:cNvPr id="15" name="Picture 1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041" b="98299" l="0" r="93491"/>
                    </a14:imgEffect>
                    <a14:imgEffect>
                      <a14:saturation sat="66000"/>
                    </a14:imgEffect>
                  </a14:imgLayer>
                </a14:imgProps>
              </a:ext>
              <a:ext uri="{28A0092B-C50C-407E-A947-70E740481C1C}">
                <a14:useLocalDpi xmlns:a14="http://schemas.microsoft.com/office/drawing/2010/main"/>
              </a:ext>
            </a:extLst>
          </a:blip>
          <a:srcRect/>
          <a:stretch/>
        </p:blipFill>
        <p:spPr>
          <a:xfrm>
            <a:off x="8300314" y="-198001"/>
            <a:ext cx="2807809" cy="2448671"/>
          </a:xfrm>
          <a:prstGeom prst="rect">
            <a:avLst/>
          </a:prstGeom>
          <a:effectLst>
            <a:outerShdw blurRad="152400" dist="317500" dir="5400000" sx="90000" sy="-19000" rotWithShape="0">
              <a:prstClr val="black">
                <a:alpha val="15000"/>
              </a:prstClr>
            </a:outerShdw>
          </a:effectLst>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85360" y="5552308"/>
            <a:ext cx="1316961" cy="131696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Rounded Rectangle 1"/>
          <p:cNvSpPr/>
          <p:nvPr/>
        </p:nvSpPr>
        <p:spPr>
          <a:xfrm>
            <a:off x="7581900" y="2218192"/>
            <a:ext cx="4123549" cy="3895487"/>
          </a:xfrm>
          <a:prstGeom prst="roundRect">
            <a:avLst>
              <a:gd name="adj" fmla="val 5080"/>
            </a:avLst>
          </a:prstGeom>
          <a:solidFill>
            <a:schemeClr val="accent5">
              <a:lumMod val="75000"/>
            </a:schemeClr>
          </a:solidFill>
          <a:effectLst>
            <a:glow rad="228600">
              <a:schemeClr val="accent1">
                <a:satMod val="175000"/>
                <a:alpha val="40000"/>
              </a:schemeClr>
            </a:glow>
          </a:effectLst>
          <a:scene3d>
            <a:camera prst="orthographicFront"/>
            <a:lightRig rig="threePt" dir="t"/>
          </a:scene3d>
          <a:sp3d>
            <a:bevelT w="152400" h="50800" prst="softRound"/>
          </a:sp3d>
        </p:spPr>
        <p:txBody>
          <a:bodyPr wrap="square">
            <a:spAutoFit/>
            <a:sp3d extrusionH="57150">
              <a:bevelT w="38100" h="38100" prst="angle"/>
            </a:sp3d>
          </a:bodyPr>
          <a:lstStyle/>
          <a:p>
            <a:pPr algn="ctr"/>
            <a:r>
              <a:rPr lang="en-US" sz="2400" b="1" dirty="0">
                <a:solidFill>
                  <a:schemeClr val="bg1"/>
                </a:solidFill>
                <a:effectLst>
                  <a:outerShdw blurRad="38100" dist="38100" dir="2700000" algn="tl">
                    <a:srgbClr val="000000">
                      <a:alpha val="43137"/>
                    </a:srgbClr>
                  </a:outerShdw>
                </a:effectLst>
              </a:rPr>
              <a:t>Intercalation or embolism in timekeeping is the </a:t>
            </a:r>
            <a:r>
              <a:rPr lang="en-US" sz="2400" b="1" u="sng" dirty="0">
                <a:solidFill>
                  <a:schemeClr val="bg1"/>
                </a:solidFill>
                <a:effectLst>
                  <a:outerShdw blurRad="38100" dist="38100" dir="2700000" algn="tl">
                    <a:srgbClr val="000000">
                      <a:alpha val="43137"/>
                    </a:srgbClr>
                  </a:outerShdw>
                </a:effectLst>
              </a:rPr>
              <a:t>insertion</a:t>
            </a:r>
            <a:r>
              <a:rPr lang="en-US" sz="2400" b="1" dirty="0">
                <a:solidFill>
                  <a:schemeClr val="bg1"/>
                </a:solidFill>
                <a:effectLst>
                  <a:outerShdw blurRad="38100" dist="38100" dir="2700000" algn="tl">
                    <a:srgbClr val="000000">
                      <a:alpha val="43137"/>
                    </a:srgbClr>
                  </a:outerShdw>
                </a:effectLst>
              </a:rPr>
              <a:t> of a </a:t>
            </a:r>
            <a:r>
              <a:rPr lang="en-US" sz="2400" b="1" dirty="0">
                <a:ln>
                  <a:solidFill>
                    <a:srgbClr val="002060"/>
                  </a:solidFill>
                </a:ln>
                <a:solidFill>
                  <a:srgbClr val="00FF00"/>
                </a:solidFill>
                <a:effectLst>
                  <a:outerShdw blurRad="38100" dist="38100" dir="2700000" algn="tl">
                    <a:srgbClr val="000000">
                      <a:alpha val="43137"/>
                    </a:srgbClr>
                  </a:outerShdw>
                </a:effectLst>
                <a:latin typeface="Ravie" panose="04040805050809020602" pitchFamily="82" charset="0"/>
              </a:rPr>
              <a:t>leap day, week,</a:t>
            </a:r>
            <a:r>
              <a:rPr lang="en-US" sz="2400" b="1" dirty="0">
                <a:ln>
                  <a:solidFill>
                    <a:srgbClr val="002060"/>
                  </a:solidFill>
                </a:ln>
                <a:solidFill>
                  <a:srgbClr val="00FF00"/>
                </a:solidFill>
                <a:effectLst>
                  <a:outerShdw blurRad="38100" dist="38100" dir="2700000" algn="tl">
                    <a:srgbClr val="000000">
                      <a:alpha val="43137"/>
                    </a:srgbClr>
                  </a:outerShdw>
                </a:effectLst>
              </a:rPr>
              <a:t> </a:t>
            </a:r>
            <a:r>
              <a:rPr lang="en-US" sz="2400" b="1" dirty="0">
                <a:solidFill>
                  <a:schemeClr val="bg1"/>
                </a:solidFill>
                <a:effectLst>
                  <a:outerShdw blurRad="38100" dist="38100" dir="2700000" algn="tl">
                    <a:srgbClr val="000000">
                      <a:alpha val="43137"/>
                    </a:srgbClr>
                  </a:outerShdw>
                </a:effectLst>
              </a:rPr>
              <a:t>or </a:t>
            </a:r>
            <a:r>
              <a:rPr lang="en-US" sz="2400" b="1" dirty="0">
                <a:ln>
                  <a:solidFill>
                    <a:srgbClr val="002060"/>
                  </a:solidFill>
                </a:ln>
                <a:solidFill>
                  <a:srgbClr val="00FF00"/>
                </a:solidFill>
                <a:effectLst>
                  <a:outerShdw blurRad="38100" dist="38100" dir="2700000" algn="tl">
                    <a:srgbClr val="000000">
                      <a:alpha val="43137"/>
                    </a:srgbClr>
                  </a:outerShdw>
                </a:effectLst>
                <a:latin typeface="Ravie" panose="04040805050809020602" pitchFamily="82" charset="0"/>
              </a:rPr>
              <a:t>month</a:t>
            </a:r>
            <a:r>
              <a:rPr lang="en-US" sz="2400" b="1" dirty="0">
                <a:solidFill>
                  <a:schemeClr val="bg1"/>
                </a:solidFill>
                <a:effectLst>
                  <a:outerShdw blurRad="38100" dist="38100" dir="2700000" algn="tl">
                    <a:srgbClr val="000000">
                      <a:alpha val="43137"/>
                    </a:srgbClr>
                  </a:outerShdw>
                </a:effectLst>
                <a:latin typeface="Ravie" panose="04040805050809020602" pitchFamily="82" charset="0"/>
              </a:rPr>
              <a:t> </a:t>
            </a:r>
            <a:r>
              <a:rPr lang="en-US" sz="2400" b="1" dirty="0">
                <a:solidFill>
                  <a:schemeClr val="bg1"/>
                </a:solidFill>
                <a:effectLst>
                  <a:outerShdw blurRad="38100" dist="38100" dir="2700000" algn="tl">
                    <a:srgbClr val="000000">
                      <a:alpha val="43137"/>
                    </a:srgbClr>
                  </a:outerShdw>
                </a:effectLst>
              </a:rPr>
              <a:t>into some calendar years to make </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the calendar follow the seasons or moon phases. Lunisolar calendars may require intercalations of </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both days and months.    </a:t>
            </a:r>
            <a:endParaRPr lang="en-CA" dirty="0">
              <a:solidFill>
                <a:schemeClr val="bg1"/>
              </a:solidFill>
            </a:endParaRPr>
          </a:p>
        </p:txBody>
      </p:sp>
      <p:sp>
        <p:nvSpPr>
          <p:cNvPr id="28" name="Title 1"/>
          <p:cNvSpPr txBox="1">
            <a:spLocks/>
          </p:cNvSpPr>
          <p:nvPr/>
        </p:nvSpPr>
        <p:spPr>
          <a:xfrm rot="2066722">
            <a:off x="-651201" y="875929"/>
            <a:ext cx="9938424" cy="5474978"/>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  What does </a:t>
            </a:r>
            <a:b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br>
            <a: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intercalation </a:t>
            </a:r>
            <a:b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br>
            <a: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mean?</a:t>
            </a:r>
          </a:p>
        </p:txBody>
      </p:sp>
      <p:sp>
        <p:nvSpPr>
          <p:cNvPr id="7" name="Rectangle 6">
            <a:extLst>
              <a:ext uri="{FF2B5EF4-FFF2-40B4-BE49-F238E27FC236}">
                <a16:creationId xmlns:a16="http://schemas.microsoft.com/office/drawing/2014/main" id="{5825C6EC-F40F-AB74-04E0-0B85045DB2F6}"/>
              </a:ext>
            </a:extLst>
          </p:cNvPr>
          <p:cNvSpPr/>
          <p:nvPr/>
        </p:nvSpPr>
        <p:spPr>
          <a:xfrm>
            <a:off x="12192000" y="1465315"/>
            <a:ext cx="6096000" cy="3416320"/>
          </a:xfrm>
          <a:prstGeom prst="rect">
            <a:avLst/>
          </a:prstGeom>
        </p:spPr>
        <p:txBody>
          <a:bodyPr>
            <a:spAutoFit/>
          </a:bodyPr>
          <a:lstStyle/>
          <a:p>
            <a:pPr fontAlgn="base"/>
            <a:r>
              <a:rPr lang="en-US" b="1" dirty="0">
                <a:solidFill>
                  <a:srgbClr val="303336"/>
                </a:solidFill>
                <a:latin typeface="Playfair Display"/>
              </a:rPr>
              <a:t>intercalate</a:t>
            </a:r>
          </a:p>
          <a:p>
            <a:pPr fontAlgn="base"/>
            <a:r>
              <a:rPr lang="en-US" dirty="0">
                <a:solidFill>
                  <a:srgbClr val="212529"/>
                </a:solidFill>
                <a:latin typeface="Lato" panose="020F0502020204030203" pitchFamily="34" charset="0"/>
              </a:rPr>
              <a:t> </a:t>
            </a:r>
            <a:r>
              <a:rPr lang="en-US" b="1" dirty="0">
                <a:solidFill>
                  <a:srgbClr val="4A7D95"/>
                </a:solidFill>
                <a:latin typeface="Playfair Display"/>
                <a:hlinkClick r:id="rId6">
                  <a:extLst>
                    <a:ext uri="{A12FA001-AC4F-418D-AE19-62706E023703}">
                      <ahyp:hlinkClr xmlns:ahyp="http://schemas.microsoft.com/office/drawing/2018/hyperlinkcolor" val="tx"/>
                    </a:ext>
                  </a:extLst>
                </a:hlinkClick>
              </a:rPr>
              <a:t>verb</a:t>
            </a:r>
            <a:endParaRPr lang="en-US" dirty="0">
              <a:solidFill>
                <a:srgbClr val="212529"/>
              </a:solidFill>
              <a:latin typeface="Lato" panose="020F0502020204030203" pitchFamily="34" charset="0"/>
            </a:endParaRPr>
          </a:p>
          <a:p>
            <a:pPr fontAlgn="base"/>
            <a:r>
              <a:rPr lang="en-US" dirty="0">
                <a:solidFill>
                  <a:srgbClr val="303336"/>
                </a:solidFill>
                <a:latin typeface="Open Sans"/>
                <a:hlinkClick r:id="rId7">
                  <a:extLst>
                    <a:ext uri="{A12FA001-AC4F-418D-AE19-62706E023703}">
                      <ahyp:hlinkClr xmlns:ahyp="http://schemas.microsoft.com/office/drawing/2018/hyperlinkcolor" val="tx"/>
                    </a:ext>
                  </a:extLst>
                </a:hlinkClick>
              </a:rPr>
              <a:t>Save Word</a:t>
            </a:r>
            <a:endParaRPr lang="en-US" dirty="0">
              <a:solidFill>
                <a:srgbClr val="212529"/>
              </a:solidFill>
              <a:latin typeface="inherit"/>
            </a:endParaRPr>
          </a:p>
          <a:p>
            <a:pPr fontAlgn="base"/>
            <a:r>
              <a:rPr lang="en-US" dirty="0">
                <a:solidFill>
                  <a:srgbClr val="303336"/>
                </a:solidFill>
                <a:latin typeface="Open Sans"/>
              </a:rPr>
              <a:t>To save this word, you'll need to log in.</a:t>
            </a:r>
          </a:p>
          <a:p>
            <a:pPr fontAlgn="base"/>
            <a:r>
              <a:rPr lang="en-US" b="1" dirty="0">
                <a:solidFill>
                  <a:srgbClr val="FFFFFF"/>
                </a:solidFill>
                <a:latin typeface="inherit"/>
                <a:hlinkClick r:id="rId8">
                  <a:extLst>
                    <a:ext uri="{A12FA001-AC4F-418D-AE19-62706E023703}">
                      <ahyp:hlinkClr xmlns:ahyp="http://schemas.microsoft.com/office/drawing/2018/hyperlinkcolor" val="tx"/>
                    </a:ext>
                  </a:extLst>
                </a:hlinkClick>
              </a:rPr>
              <a:t>Log In </a:t>
            </a:r>
          </a:p>
          <a:p>
            <a:pPr fontAlgn="base"/>
            <a:r>
              <a:rPr lang="en-US" dirty="0">
                <a:solidFill>
                  <a:srgbClr val="225F73"/>
                </a:solidFill>
                <a:latin typeface="Open Sans"/>
              </a:rPr>
              <a:t>in·​</a:t>
            </a:r>
            <a:r>
              <a:rPr lang="en-US" dirty="0" err="1">
                <a:solidFill>
                  <a:srgbClr val="225F73"/>
                </a:solidFill>
                <a:latin typeface="Open Sans"/>
              </a:rPr>
              <a:t>ter</a:t>
            </a:r>
            <a:r>
              <a:rPr lang="en-US" dirty="0">
                <a:solidFill>
                  <a:srgbClr val="225F73"/>
                </a:solidFill>
                <a:latin typeface="Open Sans"/>
              </a:rPr>
              <a:t>·​ca·​late</a:t>
            </a:r>
            <a:r>
              <a:rPr lang="en-US" dirty="0">
                <a:solidFill>
                  <a:srgbClr val="225F73"/>
                </a:solidFill>
                <a:latin typeface="Lato" panose="020F0502020204030203" pitchFamily="34" charset="0"/>
              </a:rPr>
              <a:t> </a:t>
            </a:r>
            <a:r>
              <a:rPr lang="en-US" dirty="0">
                <a:solidFill>
                  <a:srgbClr val="225F73"/>
                </a:solidFill>
                <a:latin typeface="Open Sans"/>
              </a:rPr>
              <a:t>| \ in-ˈ</a:t>
            </a:r>
            <a:r>
              <a:rPr lang="en-US" dirty="0" err="1">
                <a:solidFill>
                  <a:srgbClr val="225F73"/>
                </a:solidFill>
                <a:latin typeface="Open Sans"/>
              </a:rPr>
              <a:t>tər-kə</a:t>
            </a:r>
            <a:r>
              <a:rPr lang="en-US" dirty="0">
                <a:solidFill>
                  <a:srgbClr val="225F73"/>
                </a:solidFill>
                <a:latin typeface="Open Sans"/>
              </a:rPr>
              <a:t>-ˌ</a:t>
            </a:r>
            <a:r>
              <a:rPr lang="en-US" dirty="0" err="1">
                <a:solidFill>
                  <a:srgbClr val="225F73"/>
                </a:solidFill>
                <a:latin typeface="Open Sans"/>
              </a:rPr>
              <a:t>lāt</a:t>
            </a:r>
            <a:r>
              <a:rPr lang="en-US" dirty="0">
                <a:solidFill>
                  <a:srgbClr val="225F73"/>
                </a:solidFill>
                <a:latin typeface="Open Sans"/>
              </a:rPr>
              <a:t>  \</a:t>
            </a:r>
            <a:endParaRPr lang="en-US" dirty="0">
              <a:solidFill>
                <a:srgbClr val="225F73"/>
              </a:solidFill>
              <a:latin typeface="Lato" panose="020F0502020204030203" pitchFamily="34" charset="0"/>
            </a:endParaRPr>
          </a:p>
          <a:p>
            <a:pPr fontAlgn="base"/>
            <a:r>
              <a:rPr lang="en-US" b="1" dirty="0">
                <a:solidFill>
                  <a:srgbClr val="303336"/>
                </a:solidFill>
                <a:latin typeface="inherit"/>
              </a:rPr>
              <a:t>intercalated</a:t>
            </a:r>
            <a:r>
              <a:rPr lang="en-US" dirty="0">
                <a:solidFill>
                  <a:srgbClr val="303336"/>
                </a:solidFill>
                <a:latin typeface="Open Sans"/>
              </a:rPr>
              <a:t>; </a:t>
            </a:r>
            <a:r>
              <a:rPr lang="en-US" b="1" dirty="0">
                <a:solidFill>
                  <a:srgbClr val="303336"/>
                </a:solidFill>
                <a:latin typeface="inherit"/>
              </a:rPr>
              <a:t>intercalating</a:t>
            </a:r>
            <a:endParaRPr lang="en-US" dirty="0">
              <a:solidFill>
                <a:srgbClr val="212529"/>
              </a:solidFill>
              <a:latin typeface="Lato" panose="020F0502020204030203" pitchFamily="34" charset="0"/>
            </a:endParaRPr>
          </a:p>
          <a:p>
            <a:pPr fontAlgn="base"/>
            <a:r>
              <a:rPr lang="en-US" b="1" dirty="0">
                <a:solidFill>
                  <a:srgbClr val="265667"/>
                </a:solidFill>
                <a:latin typeface="Open Sans"/>
              </a:rPr>
              <a:t>Definition of </a:t>
            </a:r>
            <a:r>
              <a:rPr lang="en-US" b="1" i="1" dirty="0">
                <a:solidFill>
                  <a:srgbClr val="265667"/>
                </a:solidFill>
                <a:latin typeface="inherit"/>
              </a:rPr>
              <a:t>intercalate</a:t>
            </a:r>
            <a:endParaRPr lang="en-US" b="1" dirty="0">
              <a:solidFill>
                <a:srgbClr val="265667"/>
              </a:solidFill>
              <a:latin typeface="Open Sans"/>
            </a:endParaRPr>
          </a:p>
          <a:p>
            <a:pPr fontAlgn="base"/>
            <a:r>
              <a:rPr lang="en-US" i="1" dirty="0">
                <a:solidFill>
                  <a:srgbClr val="265667"/>
                </a:solidFill>
                <a:latin typeface="Open Sans"/>
                <a:hlinkClick r:id="rId9">
                  <a:extLst>
                    <a:ext uri="{A12FA001-AC4F-418D-AE19-62706E023703}">
                      <ahyp:hlinkClr xmlns:ahyp="http://schemas.microsoft.com/office/drawing/2018/hyperlinkcolor" val="tx"/>
                    </a:ext>
                  </a:extLst>
                </a:hlinkClick>
              </a:rPr>
              <a:t>transitive verb</a:t>
            </a:r>
            <a:endParaRPr lang="en-US" i="1" dirty="0">
              <a:solidFill>
                <a:srgbClr val="225F73"/>
              </a:solidFill>
              <a:latin typeface="Open Sans"/>
            </a:endParaRPr>
          </a:p>
          <a:p>
            <a:pPr fontAlgn="base"/>
            <a:r>
              <a:rPr lang="en-US" b="1" dirty="0">
                <a:solidFill>
                  <a:srgbClr val="212529"/>
                </a:solidFill>
                <a:latin typeface="Open Sans"/>
              </a:rPr>
              <a:t>1</a:t>
            </a:r>
            <a:r>
              <a:rPr lang="en-US" b="1" dirty="0">
                <a:solidFill>
                  <a:srgbClr val="303336"/>
                </a:solidFill>
                <a:latin typeface="inherit"/>
              </a:rPr>
              <a:t>: </a:t>
            </a:r>
            <a:r>
              <a:rPr lang="en-US" dirty="0">
                <a:solidFill>
                  <a:srgbClr val="303336"/>
                </a:solidFill>
                <a:latin typeface="Open Sans"/>
              </a:rPr>
              <a:t>to insert (something, such as a day) in a calendar</a:t>
            </a:r>
            <a:endParaRPr lang="en-US" dirty="0">
              <a:solidFill>
                <a:srgbClr val="212529"/>
              </a:solidFill>
              <a:latin typeface="Open Sans"/>
            </a:endParaRPr>
          </a:p>
          <a:p>
            <a:pPr fontAlgn="base"/>
            <a:r>
              <a:rPr lang="en-US" b="1" dirty="0">
                <a:solidFill>
                  <a:srgbClr val="212529"/>
                </a:solidFill>
                <a:latin typeface="Open Sans"/>
              </a:rPr>
              <a:t>2</a:t>
            </a:r>
            <a:r>
              <a:rPr lang="en-US" b="1" dirty="0">
                <a:solidFill>
                  <a:srgbClr val="303336"/>
                </a:solidFill>
                <a:latin typeface="inherit"/>
              </a:rPr>
              <a:t>: </a:t>
            </a:r>
            <a:r>
              <a:rPr lang="en-US" dirty="0">
                <a:solidFill>
                  <a:srgbClr val="303336"/>
                </a:solidFill>
                <a:latin typeface="Open Sans"/>
              </a:rPr>
              <a:t>to insert or position between or among existing elements or layers</a:t>
            </a:r>
            <a:endParaRPr lang="en-US" dirty="0">
              <a:solidFill>
                <a:srgbClr val="212529"/>
              </a:solidFill>
              <a:latin typeface="Open Sans"/>
            </a:endParaRPr>
          </a:p>
        </p:txBody>
      </p:sp>
      <p:sp>
        <p:nvSpPr>
          <p:cNvPr id="4" name="Sun 3">
            <a:extLst>
              <a:ext uri="{FF2B5EF4-FFF2-40B4-BE49-F238E27FC236}">
                <a16:creationId xmlns:a16="http://schemas.microsoft.com/office/drawing/2014/main" id="{60CB5251-A58B-508C-D8B9-F0C48F1D0DE3}"/>
              </a:ext>
            </a:extLst>
          </p:cNvPr>
          <p:cNvSpPr/>
          <p:nvPr/>
        </p:nvSpPr>
        <p:spPr>
          <a:xfrm>
            <a:off x="11582401" y="128518"/>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490857" y="6269574"/>
            <a:ext cx="2438082" cy="523220"/>
          </a:xfrm>
          <a:prstGeom prst="rect">
            <a:avLst/>
          </a:prstGeom>
        </p:spPr>
        <p:txBody>
          <a:bodyPr wrap="square">
            <a:spAutoFit/>
            <a:scene3d>
              <a:camera prst="orthographicFront"/>
              <a:lightRig rig="threePt" dir="t"/>
            </a:scene3d>
            <a:sp3d extrusionH="57150">
              <a:bevelT w="82550" h="38100" prst="coolSlant"/>
            </a:sp3d>
          </a:bodyPr>
          <a:lstStyle/>
          <a:p>
            <a:pPr algn="ctr"/>
            <a:r>
              <a:rPr lang="en-US" sz="2800" b="1" dirty="0">
                <a:solidFill>
                  <a:schemeClr val="bg1"/>
                </a:solidFill>
                <a:latin typeface="arial" panose="020B0604020202020204" pitchFamily="34" charset="0"/>
                <a:hlinkClick r:id="rId10"/>
              </a:rPr>
              <a:t>Wiki</a:t>
            </a:r>
            <a:r>
              <a:rPr lang="en-US" sz="2800" b="1" u="sng" dirty="0">
                <a:solidFill>
                  <a:schemeClr val="bg1"/>
                </a:solidFill>
                <a:latin typeface="arial" panose="020B0604020202020204" pitchFamily="34" charset="0"/>
                <a:hlinkClick r:id="rId10"/>
              </a:rPr>
              <a:t>p</a:t>
            </a:r>
            <a:r>
              <a:rPr lang="en-US" sz="2800" b="1" dirty="0">
                <a:solidFill>
                  <a:schemeClr val="bg1"/>
                </a:solidFill>
                <a:latin typeface="arial" panose="020B0604020202020204" pitchFamily="34" charset="0"/>
                <a:hlinkClick r:id="rId10"/>
              </a:rPr>
              <a:t>edia</a:t>
            </a:r>
            <a:endParaRPr lang="en-CA" b="1" dirty="0">
              <a:solidFill>
                <a:schemeClr val="bg1"/>
              </a:solidFill>
            </a:endParaRPr>
          </a:p>
        </p:txBody>
      </p:sp>
    </p:spTree>
    <p:extLst>
      <p:ext uri="{BB962C8B-B14F-4D97-AF65-F5344CB8AC3E}">
        <p14:creationId xmlns:p14="http://schemas.microsoft.com/office/powerpoint/2010/main" val="231781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500"/>
                                        <p:tgtEl>
                                          <p:spTgt spid="28"/>
                                        </p:tgtEl>
                                      </p:cBhvr>
                                    </p:animEffect>
                                  </p:childTnLst>
                                </p:cTn>
                              </p:par>
                            </p:childTnLst>
                          </p:cTn>
                        </p:par>
                        <p:par>
                          <p:cTn id="8" fill="hold">
                            <p:stCondLst>
                              <p:cond delay="1500"/>
                            </p:stCondLst>
                            <p:childTnLst>
                              <p:par>
                                <p:cTn id="9" presetID="26" presetClass="entr" presetSubtype="0" fill="hold" grpId="0" nodeType="after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4250"/>
                            </p:stCondLst>
                            <p:childTnLst>
                              <p:par>
                                <p:cTn id="26" presetID="16" presetClass="entr" presetSubtype="21" fill="hold" nodeType="afterEffect">
                                  <p:stCondLst>
                                    <p:cond delay="200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arn(inVertical)">
                                      <p:cBhvr>
                                        <p:cTn id="28" dur="1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solidFill>
              </a:rPr>
              <a:pPr algn="ctr"/>
              <a:t>21</a:t>
            </a:fld>
            <a:endParaRPr lang="en-US" b="1" dirty="0">
              <a:solidFill>
                <a:schemeClr val="tx1"/>
              </a:solidFill>
            </a:endParaRPr>
          </a:p>
        </p:txBody>
      </p:sp>
      <p:sp>
        <p:nvSpPr>
          <p:cNvPr id="2" name="Rounded Rectangle 1"/>
          <p:cNvSpPr/>
          <p:nvPr/>
        </p:nvSpPr>
        <p:spPr>
          <a:xfrm>
            <a:off x="1259210" y="1891138"/>
            <a:ext cx="9673580" cy="4655582"/>
          </a:xfrm>
          <a:prstGeom prst="roundRect">
            <a:avLst>
              <a:gd name="adj" fmla="val 5080"/>
            </a:avLst>
          </a:prstGeom>
          <a:solidFill>
            <a:srgbClr val="022452"/>
          </a:solidFill>
          <a:effectLst>
            <a:glow rad="228600">
              <a:schemeClr val="accent1">
                <a:satMod val="175000"/>
                <a:alpha val="40000"/>
              </a:schemeClr>
            </a:glow>
          </a:effectLst>
          <a:scene3d>
            <a:camera prst="orthographicFront"/>
            <a:lightRig rig="threePt" dir="t"/>
          </a:scene3d>
          <a:sp3d>
            <a:bevelT w="152400" h="50800" prst="softRound"/>
          </a:sp3d>
        </p:spPr>
        <p:txBody>
          <a:bodyPr wrap="square">
            <a:spAutoFit/>
            <a:sp3d extrusionH="57150">
              <a:bevelT w="38100" h="38100" prst="angle"/>
            </a:sp3d>
          </a:bodyPr>
          <a:lstStyle/>
          <a:p>
            <a:pPr algn="ctr"/>
            <a:r>
              <a:rPr lang="en-CA" sz="3200" b="1" dirty="0">
                <a:solidFill>
                  <a:schemeClr val="bg1"/>
                </a:solidFill>
              </a:rPr>
              <a:t>When a calendar is not correctly fulfilling the seasonal  appointments, (both physical and Spiritual), it must </a:t>
            </a:r>
            <a:br>
              <a:rPr lang="en-CA" sz="3200" b="1" dirty="0">
                <a:solidFill>
                  <a:schemeClr val="bg1"/>
                </a:solidFill>
              </a:rPr>
            </a:br>
            <a:r>
              <a:rPr lang="en-CA" sz="3200" b="1" dirty="0">
                <a:solidFill>
                  <a:schemeClr val="bg1"/>
                </a:solidFill>
              </a:rPr>
              <a:t>then be </a:t>
            </a:r>
            <a:r>
              <a:rPr lang="en-CA" sz="3200" b="1" dirty="0">
                <a:ln>
                  <a:solidFill>
                    <a:srgbClr val="CC00FF"/>
                  </a:solidFill>
                </a:ln>
                <a:solidFill>
                  <a:schemeClr val="bg1"/>
                </a:solidFill>
                <a:effectLst>
                  <a:glow rad="127000">
                    <a:schemeClr val="accent2">
                      <a:lumMod val="20000"/>
                      <a:lumOff val="80000"/>
                    </a:schemeClr>
                  </a:glow>
                </a:effectLst>
              </a:rPr>
              <a:t>re-calibrated</a:t>
            </a:r>
            <a:r>
              <a:rPr lang="en-CA" sz="3200" b="1" dirty="0">
                <a:solidFill>
                  <a:schemeClr val="bg1"/>
                </a:solidFill>
              </a:rPr>
              <a:t> so it can continue for a term. </a:t>
            </a:r>
            <a:br>
              <a:rPr lang="en-CA" sz="3200" b="1" dirty="0">
                <a:solidFill>
                  <a:schemeClr val="bg1"/>
                </a:solidFill>
              </a:rPr>
            </a:br>
            <a:r>
              <a:rPr lang="en-CA" sz="3200" b="1" dirty="0">
                <a:solidFill>
                  <a:schemeClr val="accent4"/>
                </a:solidFill>
              </a:rPr>
              <a:t>That term will be judged </a:t>
            </a:r>
            <a:r>
              <a:rPr lang="en-CA" sz="3200" b="1" u="sng" dirty="0">
                <a:solidFill>
                  <a:schemeClr val="accent4"/>
                </a:solidFill>
              </a:rPr>
              <a:t>b</a:t>
            </a:r>
            <a:r>
              <a:rPr lang="en-CA" sz="3200" b="1" dirty="0">
                <a:solidFill>
                  <a:schemeClr val="accent4"/>
                </a:solidFill>
              </a:rPr>
              <a:t>y </a:t>
            </a:r>
            <a:r>
              <a:rPr lang="en-CA" sz="3200" b="1" u="sng" dirty="0">
                <a:solidFill>
                  <a:schemeClr val="accent4"/>
                </a:solidFill>
              </a:rPr>
              <a:t>man</a:t>
            </a:r>
            <a:r>
              <a:rPr lang="en-CA" sz="3200" b="1" dirty="0">
                <a:solidFill>
                  <a:schemeClr val="accent4"/>
                </a:solidFill>
              </a:rPr>
              <a:t> to operate within </a:t>
            </a:r>
            <a:br>
              <a:rPr lang="en-CA" sz="3200" b="1" dirty="0">
                <a:solidFill>
                  <a:schemeClr val="accent4"/>
                </a:solidFill>
              </a:rPr>
            </a:br>
            <a:r>
              <a:rPr lang="en-CA" sz="3200" b="1" dirty="0">
                <a:solidFill>
                  <a:schemeClr val="accent4"/>
                </a:solidFill>
                <a:effectLst>
                  <a:outerShdw blurRad="50800" dist="50800" dir="5400000" algn="ctr" rotWithShape="0">
                    <a:srgbClr val="CC00FF"/>
                  </a:outerShdw>
                </a:effectLst>
              </a:rPr>
              <a:t>man’s acceptable erroneous state of failure</a:t>
            </a:r>
            <a:r>
              <a:rPr lang="en-CA" sz="3200" b="1" dirty="0">
                <a:solidFill>
                  <a:schemeClr val="accent4"/>
                </a:solidFill>
              </a:rPr>
              <a:t>.  </a:t>
            </a:r>
            <a:br>
              <a:rPr lang="en-CA" sz="3200" b="1" dirty="0">
                <a:solidFill>
                  <a:schemeClr val="accent4"/>
                </a:solidFill>
              </a:rPr>
            </a:br>
            <a:r>
              <a:rPr lang="en-CA" sz="3200" b="1" u="sng" dirty="0">
                <a:solidFill>
                  <a:srgbClr val="FF7000"/>
                </a:solidFill>
                <a:latin typeface="Aharoni" panose="02010803020104030203" pitchFamily="2" charset="-79"/>
                <a:cs typeface="Aharoni" panose="02010803020104030203" pitchFamily="2" charset="-79"/>
              </a:rPr>
              <a:t>Counterfeit</a:t>
            </a:r>
            <a:r>
              <a:rPr lang="en-CA" sz="3200" b="1" dirty="0">
                <a:solidFill>
                  <a:schemeClr val="bg1"/>
                </a:solidFill>
              </a:rPr>
              <a:t> calendars constantly need recalibration </a:t>
            </a:r>
            <a:br>
              <a:rPr lang="en-CA" sz="3200" b="1" dirty="0">
                <a:solidFill>
                  <a:schemeClr val="bg1"/>
                </a:solidFill>
              </a:rPr>
            </a:br>
            <a:r>
              <a:rPr lang="en-CA" sz="3200" b="1" dirty="0">
                <a:solidFill>
                  <a:schemeClr val="bg1"/>
                </a:solidFill>
              </a:rPr>
              <a:t>to offset man’s inherent failures to </a:t>
            </a:r>
            <a:r>
              <a:rPr lang="en-CA" sz="3200" b="1" u="sng" dirty="0">
                <a:solidFill>
                  <a:srgbClr val="00FF00"/>
                </a:solidFill>
              </a:rPr>
              <a:t>force counterfeit counts to</a:t>
            </a:r>
            <a:r>
              <a:rPr lang="en-CA" sz="3200" b="1" dirty="0">
                <a:solidFill>
                  <a:srgbClr val="00FF00"/>
                </a:solidFill>
              </a:rPr>
              <a:t>  </a:t>
            </a:r>
            <a:r>
              <a:rPr lang="en-CA" sz="3200" b="1" dirty="0">
                <a:solidFill>
                  <a:srgbClr val="00FF00"/>
                </a:solidFill>
                <a:effectLst>
                  <a:glow rad="127000">
                    <a:srgbClr val="ED7D31">
                      <a:lumMod val="40000"/>
                      <a:lumOff val="60000"/>
                    </a:srgbClr>
                  </a:glow>
                </a:effectLst>
                <a:latin typeface="Wide Latin" panose="020A0A07050505020404" pitchFamily="18" charset="0"/>
              </a:rPr>
              <a:t>–</a:t>
            </a:r>
            <a:r>
              <a:rPr lang="en-CA" sz="3200" b="1" dirty="0">
                <a:solidFill>
                  <a:srgbClr val="00FF00"/>
                </a:solidFill>
              </a:rPr>
              <a:t>  </a:t>
            </a:r>
            <a:r>
              <a:rPr lang="en-CA" sz="3200" b="1" dirty="0">
                <a:ln>
                  <a:solidFill>
                    <a:srgbClr val="0000FF"/>
                  </a:solidFill>
                </a:ln>
                <a:solidFill>
                  <a:srgbClr val="00FF00"/>
                </a:solidFill>
                <a:effectLst>
                  <a:glow rad="127000">
                    <a:schemeClr val="accent2">
                      <a:lumMod val="40000"/>
                      <a:lumOff val="60000"/>
                    </a:schemeClr>
                  </a:glow>
                </a:effectLst>
                <a:latin typeface="Wide Latin" panose="020A0A07050505020404" pitchFamily="18" charset="0"/>
              </a:rPr>
              <a:t>APPEAR  AS </a:t>
            </a:r>
            <a:r>
              <a:rPr lang="en-CA" sz="3200" b="1" dirty="0">
                <a:solidFill>
                  <a:srgbClr val="00FF00"/>
                </a:solidFill>
                <a:effectLst>
                  <a:glow rad="127000">
                    <a:schemeClr val="accent2">
                      <a:lumMod val="40000"/>
                      <a:lumOff val="60000"/>
                    </a:schemeClr>
                  </a:glow>
                </a:effectLst>
                <a:latin typeface="Wide Latin" panose="020A0A07050505020404" pitchFamily="18" charset="0"/>
              </a:rPr>
              <a:t>–</a:t>
            </a:r>
            <a:br>
              <a:rPr lang="en-CA" sz="3200" b="1" dirty="0">
                <a:solidFill>
                  <a:schemeClr val="bg1"/>
                </a:solidFill>
                <a:effectLst>
                  <a:glow rad="127000">
                    <a:schemeClr val="accent2">
                      <a:lumMod val="40000"/>
                      <a:lumOff val="60000"/>
                    </a:schemeClr>
                  </a:glow>
                </a:effectLst>
                <a:latin typeface="Wide Latin" panose="020A0A07050505020404" pitchFamily="18" charset="0"/>
              </a:rPr>
            </a:br>
            <a:r>
              <a:rPr lang="en-CA" sz="3200" b="1" dirty="0">
                <a:solidFill>
                  <a:srgbClr val="00FFFF"/>
                </a:solidFill>
              </a:rPr>
              <a:t>Yahuah’s</a:t>
            </a:r>
            <a:r>
              <a:rPr lang="en-CA" sz="3200" b="1" dirty="0">
                <a:solidFill>
                  <a:schemeClr val="bg1"/>
                </a:solidFill>
              </a:rPr>
              <a:t> Qodesh Appointments.</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6593" y="3298371"/>
            <a:ext cx="1600583" cy="160058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8" name="Title 1"/>
          <p:cNvSpPr txBox="1">
            <a:spLocks/>
          </p:cNvSpPr>
          <p:nvPr/>
        </p:nvSpPr>
        <p:spPr>
          <a:xfrm rot="1787678">
            <a:off x="539720" y="-1757950"/>
            <a:ext cx="12414407" cy="5474978"/>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  </a:t>
            </a:r>
            <a:r>
              <a:rPr lang="en-US" sz="6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Intercalation is likened to a calibration process.</a:t>
            </a:r>
            <a:endPar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endParaRPr>
          </a:p>
        </p:txBody>
      </p:sp>
      <p:sp>
        <p:nvSpPr>
          <p:cNvPr id="3" name="Sun 2">
            <a:extLst>
              <a:ext uri="{FF2B5EF4-FFF2-40B4-BE49-F238E27FC236}">
                <a16:creationId xmlns:a16="http://schemas.microsoft.com/office/drawing/2014/main" id="{3AA6C966-D35B-352B-70C9-55B8CAAC25AB}"/>
              </a:ext>
            </a:extLst>
          </p:cNvPr>
          <p:cNvSpPr/>
          <p:nvPr/>
        </p:nvSpPr>
        <p:spPr>
          <a:xfrm>
            <a:off x="11582401" y="128518"/>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99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500"/>
                                        <p:tgtEl>
                                          <p:spTgt spid="28"/>
                                        </p:tgtEl>
                                      </p:cBhvr>
                                    </p:animEffect>
                                  </p:childTnLst>
                                </p:cTn>
                              </p:par>
                            </p:childTnLst>
                          </p:cTn>
                        </p:par>
                        <p:par>
                          <p:cTn id="8" fill="hold">
                            <p:stCondLst>
                              <p:cond delay="1500"/>
                            </p:stCondLst>
                            <p:childTnLst>
                              <p:par>
                                <p:cTn id="9" presetID="16" presetClass="entr" presetSubtype="21" fill="hold" nodeType="afterEffect">
                                  <p:stCondLst>
                                    <p:cond delay="3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6250"/>
                            </p:stCondLst>
                            <p:childTnLst>
                              <p:par>
                                <p:cTn id="13" presetID="53" presetClass="entr" presetSubtype="16" fill="hold" nodeType="afterEffect">
                                  <p:stCondLst>
                                    <p:cond delay="80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Effect transition="in" filter="fade">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22</a:t>
            </a:fld>
            <a:endParaRPr lang="en-US" b="1" dirty="0">
              <a:solidFill>
                <a:schemeClr val="tx1">
                  <a:lumMod val="75000"/>
                  <a:lumOff val="25000"/>
                </a:schemeClr>
              </a:solidFill>
            </a:endParaRPr>
          </a:p>
        </p:txBody>
      </p:sp>
      <p:sp>
        <p:nvSpPr>
          <p:cNvPr id="8" name="Title 1">
            <a:extLst>
              <a:ext uri="{FF2B5EF4-FFF2-40B4-BE49-F238E27FC236}">
                <a16:creationId xmlns:a16="http://schemas.microsoft.com/office/drawing/2014/main" id="{4FD09677-7D7D-859D-5A2C-A5646F9A1F00}"/>
              </a:ext>
            </a:extLst>
          </p:cNvPr>
          <p:cNvSpPr txBox="1">
            <a:spLocks/>
          </p:cNvSpPr>
          <p:nvPr/>
        </p:nvSpPr>
        <p:spPr>
          <a:xfrm>
            <a:off x="552450" y="5098289"/>
            <a:ext cx="7742000" cy="1618421"/>
          </a:xfrm>
          <a:prstGeom prst="rect">
            <a:avLst/>
          </a:prstGeom>
        </p:spPr>
        <p:txBody>
          <a:bodyPr vert="horz" lIns="91440" tIns="45720" rIns="91440" bIns="45720" rtlCol="0" anchor="ctr">
            <a:normAutofit fontScale="82500" lnSpcReduction="100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n>
                  <a:solidFill>
                    <a:schemeClr val="accent4">
                      <a:lumMod val="50000"/>
                    </a:schemeClr>
                  </a:solidFill>
                </a:ln>
                <a:solidFill>
                  <a:srgbClr val="FF0000"/>
                </a:solidFill>
                <a:effectLst/>
                <a:latin typeface="Comic Sans MS" panose="030F0702030302020204" pitchFamily="66" charset="0"/>
              </a:rPr>
              <a:t>For those that are unable to make </a:t>
            </a:r>
            <a:br>
              <a:rPr lang="en-US" sz="3600" b="1" dirty="0">
                <a:ln>
                  <a:solidFill>
                    <a:schemeClr val="accent4">
                      <a:lumMod val="50000"/>
                    </a:schemeClr>
                  </a:solidFill>
                </a:ln>
                <a:solidFill>
                  <a:srgbClr val="FF0000"/>
                </a:solidFill>
                <a:effectLst/>
                <a:latin typeface="Comic Sans MS" panose="030F0702030302020204" pitchFamily="66" charset="0"/>
              </a:rPr>
            </a:br>
            <a:r>
              <a:rPr lang="en-US" sz="3600" b="1" dirty="0">
                <a:ln>
                  <a:solidFill>
                    <a:schemeClr val="accent4">
                      <a:lumMod val="50000"/>
                    </a:schemeClr>
                  </a:solidFill>
                </a:ln>
                <a:solidFill>
                  <a:srgbClr val="FF0000"/>
                </a:solidFill>
                <a:effectLst/>
                <a:latin typeface="Comic Sans MS" panose="030F0702030302020204" pitchFamily="66" charset="0"/>
              </a:rPr>
              <a:t>a decision, the </a:t>
            </a:r>
            <a:r>
              <a:rPr lang="en-US" sz="3600" b="1" dirty="0">
                <a:ln>
                  <a:solidFill>
                    <a:schemeClr val="accent4">
                      <a:lumMod val="50000"/>
                    </a:schemeClr>
                  </a:solidFill>
                </a:ln>
                <a:solidFill>
                  <a:srgbClr val="FF0000"/>
                </a:solidFill>
                <a:latin typeface="Comic Sans MS" panose="030F0702030302020204" pitchFamily="66" charset="0"/>
              </a:rPr>
              <a:t>Scriptures do</a:t>
            </a:r>
            <a:r>
              <a:rPr lang="en-US" sz="3600" b="1" dirty="0">
                <a:ln>
                  <a:solidFill>
                    <a:schemeClr val="accent4">
                      <a:lumMod val="50000"/>
                    </a:schemeClr>
                  </a:solidFill>
                </a:ln>
                <a:solidFill>
                  <a:srgbClr val="FF0000"/>
                </a:solidFill>
                <a:effectLst/>
                <a:latin typeface="Comic Sans MS" panose="030F0702030302020204" pitchFamily="66" charset="0"/>
              </a:rPr>
              <a:t> have “hooks” to hang your ‘hat of doubt’ on </a:t>
            </a:r>
            <a:br>
              <a:rPr lang="en-US" sz="3600" b="1" dirty="0">
                <a:ln>
                  <a:solidFill>
                    <a:schemeClr val="accent4">
                      <a:lumMod val="50000"/>
                    </a:schemeClr>
                  </a:solidFill>
                </a:ln>
                <a:solidFill>
                  <a:srgbClr val="FF0000"/>
                </a:solidFill>
                <a:effectLst/>
                <a:latin typeface="Comic Sans MS" panose="030F0702030302020204" pitchFamily="66" charset="0"/>
              </a:rPr>
            </a:br>
            <a:r>
              <a:rPr lang="en-US" sz="3600" b="1" u="sng" dirty="0">
                <a:ln>
                  <a:solidFill>
                    <a:schemeClr val="accent4">
                      <a:lumMod val="50000"/>
                    </a:schemeClr>
                  </a:solidFill>
                </a:ln>
                <a:solidFill>
                  <a:srgbClr val="FF0000"/>
                </a:solidFill>
                <a:effectLst/>
                <a:latin typeface="Comic Sans MS" panose="030F0702030302020204" pitchFamily="66" charset="0"/>
              </a:rPr>
              <a:t>if</a:t>
            </a:r>
            <a:r>
              <a:rPr lang="en-US" sz="3600" b="1" dirty="0">
                <a:ln>
                  <a:solidFill>
                    <a:schemeClr val="accent4">
                      <a:lumMod val="50000"/>
                    </a:schemeClr>
                  </a:solidFill>
                </a:ln>
                <a:solidFill>
                  <a:srgbClr val="FF0000"/>
                </a:solidFill>
                <a:effectLst/>
                <a:latin typeface="Comic Sans MS" panose="030F0702030302020204" pitchFamily="66" charset="0"/>
              </a:rPr>
              <a:t> that’s what you want!</a:t>
            </a:r>
            <a:endParaRPr lang="en-CA" sz="3600" b="1" dirty="0">
              <a:solidFill>
                <a:srgbClr val="0070C0"/>
              </a:solidFill>
              <a:effectLst/>
              <a:latin typeface="Comic Sans MS" panose="030F0702030302020204" pitchFamily="66" charset="0"/>
            </a:endParaRPr>
          </a:p>
        </p:txBody>
      </p:sp>
      <p:pic>
        <p:nvPicPr>
          <p:cNvPr id="11" name="Picture 10">
            <a:extLst>
              <a:ext uri="{FF2B5EF4-FFF2-40B4-BE49-F238E27FC236}">
                <a16:creationId xmlns:a16="http://schemas.microsoft.com/office/drawing/2014/main" id="{F4D304FE-A165-E26D-92F8-289175196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8529" y="3648732"/>
            <a:ext cx="1716230" cy="2258768"/>
          </a:xfrm>
          <a:prstGeom prst="rect">
            <a:avLst/>
          </a:prstGeom>
          <a:ln>
            <a:noFill/>
          </a:ln>
          <a:effectLst>
            <a:glow rad="114300">
              <a:srgbClr val="E5D2A6"/>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Rectangle 11">
            <a:extLst>
              <a:ext uri="{FF2B5EF4-FFF2-40B4-BE49-F238E27FC236}">
                <a16:creationId xmlns:a16="http://schemas.microsoft.com/office/drawing/2014/main" id="{274F176F-3919-64A9-DCAC-CA88613C0B83}"/>
              </a:ext>
            </a:extLst>
          </p:cNvPr>
          <p:cNvSpPr/>
          <p:nvPr/>
        </p:nvSpPr>
        <p:spPr>
          <a:xfrm rot="300000">
            <a:off x="1475384" y="3635124"/>
            <a:ext cx="8064666"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en-US" sz="8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Hook of Doubt?</a:t>
            </a:r>
            <a:endParaRPr lang="en-US" sz="8000" b="1" cap="none" spc="0"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endParaRPr>
          </a:p>
        </p:txBody>
      </p:sp>
      <p:pic>
        <p:nvPicPr>
          <p:cNvPr id="13" name="Picture 12">
            <a:extLst>
              <a:ext uri="{FF2B5EF4-FFF2-40B4-BE49-F238E27FC236}">
                <a16:creationId xmlns:a16="http://schemas.microsoft.com/office/drawing/2014/main" id="{D4A6BDBD-F44F-04BC-8CCD-97535038DB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1105" y="50800"/>
            <a:ext cx="2799295" cy="2005987"/>
          </a:xfrm>
          <a:prstGeom prst="rect">
            <a:avLst/>
          </a:prstGeom>
          <a:effectLst>
            <a:softEdge rad="228600"/>
          </a:effectLst>
        </p:spPr>
      </p:pic>
      <p:sp>
        <p:nvSpPr>
          <p:cNvPr id="14" name="Title 1">
            <a:extLst>
              <a:ext uri="{FF2B5EF4-FFF2-40B4-BE49-F238E27FC236}">
                <a16:creationId xmlns:a16="http://schemas.microsoft.com/office/drawing/2014/main" id="{7B2791DC-0D04-8F29-2BA5-C5F9E52A58C8}"/>
              </a:ext>
            </a:extLst>
          </p:cNvPr>
          <p:cNvSpPr txBox="1">
            <a:spLocks/>
          </p:cNvSpPr>
          <p:nvPr/>
        </p:nvSpPr>
        <p:spPr>
          <a:xfrm rot="2066722">
            <a:off x="-859855" y="-8909"/>
            <a:ext cx="14129462" cy="7758917"/>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72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So it </a:t>
            </a:r>
            <a:r>
              <a:rPr lang="en-US" sz="7200" b="1" dirty="0">
                <a:ln>
                  <a:solidFill>
                    <a:schemeClr val="bg2">
                      <a:lumMod val="25000"/>
                    </a:schemeClr>
                  </a:solidFill>
                </a:ln>
                <a:solidFill>
                  <a:srgbClr val="C00000"/>
                </a:solidFill>
                <a:effectLst>
                  <a:glow rad="228600">
                    <a:srgbClr val="FBF0D5"/>
                  </a:glow>
                </a:effectLst>
                <a:latin typeface="Lucida Calligraphy" panose="03010101010101010101" pitchFamily="66" charset="0"/>
              </a:rPr>
              <a:t>appears</a:t>
            </a:r>
            <a:r>
              <a:rPr lang="en-US" sz="72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 </a:t>
            </a:r>
            <a:br>
              <a:rPr lang="en-US" sz="72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br>
            <a:r>
              <a:rPr lang="en-US" sz="72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intercalation calendars </a:t>
            </a:r>
            <a:br>
              <a:rPr lang="en-US" sz="72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br>
            <a:r>
              <a:rPr lang="en-US" sz="72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are hanging on the</a:t>
            </a:r>
            <a:b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br>
            <a:r>
              <a:rPr lang="en-US"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                </a:t>
            </a:r>
          </a:p>
        </p:txBody>
      </p:sp>
      <p:sp>
        <p:nvSpPr>
          <p:cNvPr id="2" name="Sun 1">
            <a:extLst>
              <a:ext uri="{FF2B5EF4-FFF2-40B4-BE49-F238E27FC236}">
                <a16:creationId xmlns:a16="http://schemas.microsoft.com/office/drawing/2014/main" id="{26A95157-9BEA-5BCA-A94A-72153B71CBE2}"/>
              </a:ext>
            </a:extLst>
          </p:cNvPr>
          <p:cNvSpPr/>
          <p:nvPr/>
        </p:nvSpPr>
        <p:spPr>
          <a:xfrm>
            <a:off x="11582401" y="128518"/>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56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cTn>
                              </p:par>
                            </p:childTnLst>
                          </p:cTn>
                        </p:par>
                        <p:par>
                          <p:cTn id="8" fill="hold">
                            <p:stCondLst>
                              <p:cond delay="1500"/>
                            </p:stCondLst>
                            <p:childTnLst>
                              <p:par>
                                <p:cTn id="9" presetID="10" presetClass="entr" presetSubtype="0" fill="hold" grpId="0" nodeType="afterEffect">
                                  <p:stCondLst>
                                    <p:cond delay="1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500"/>
                                        <p:tgtEl>
                                          <p:spTgt spid="12"/>
                                        </p:tgtEl>
                                      </p:cBhvr>
                                    </p:animEffect>
                                  </p:childTnLst>
                                </p:cTn>
                              </p:par>
                            </p:childTnLst>
                          </p:cTn>
                        </p:par>
                        <p:par>
                          <p:cTn id="12" fill="hold">
                            <p:stCondLst>
                              <p:cond delay="4250"/>
                            </p:stCondLst>
                            <p:childTnLst>
                              <p:par>
                                <p:cTn id="13" presetID="53" presetClass="entr" presetSubtype="16"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solidFill>
              </a:rPr>
              <a:pPr algn="ctr"/>
              <a:t>23</a:t>
            </a:fld>
            <a:endParaRPr lang="en-US" b="1" dirty="0">
              <a:solidFill>
                <a:schemeClr val="tx1"/>
              </a:solidFill>
            </a:endParaRPr>
          </a:p>
        </p:txBody>
      </p:sp>
      <p:pic>
        <p:nvPicPr>
          <p:cNvPr id="15" name="Picture 1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041" b="98299" l="0" r="93491"/>
                    </a14:imgEffect>
                    <a14:imgEffect>
                      <a14:saturation sat="66000"/>
                    </a14:imgEffect>
                  </a14:imgLayer>
                </a14:imgProps>
              </a:ext>
              <a:ext uri="{28A0092B-C50C-407E-A947-70E740481C1C}">
                <a14:useLocalDpi xmlns:a14="http://schemas.microsoft.com/office/drawing/2010/main"/>
              </a:ext>
            </a:extLst>
          </a:blip>
          <a:srcRect/>
          <a:stretch/>
        </p:blipFill>
        <p:spPr>
          <a:xfrm>
            <a:off x="8807044" y="-2053"/>
            <a:ext cx="2807809" cy="2448671"/>
          </a:xfrm>
          <a:prstGeom prst="rect">
            <a:avLst/>
          </a:prstGeom>
          <a:effectLst>
            <a:outerShdw blurRad="152400" dist="317500" dir="5400000" sx="90000" sy="-19000" rotWithShape="0">
              <a:prstClr val="black">
                <a:alpha val="15000"/>
              </a:prstClr>
            </a:outerShdw>
          </a:effectLst>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7950" y="5296477"/>
            <a:ext cx="1316961" cy="131696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Title 1"/>
          <p:cNvSpPr txBox="1">
            <a:spLocks/>
          </p:cNvSpPr>
          <p:nvPr/>
        </p:nvSpPr>
        <p:spPr>
          <a:xfrm>
            <a:off x="2019463" y="5296477"/>
            <a:ext cx="8521700" cy="1325563"/>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n>
                  <a:solidFill>
                    <a:schemeClr val="bg2">
                      <a:lumMod val="25000"/>
                    </a:schemeClr>
                  </a:solidFill>
                </a:ln>
                <a:solidFill>
                  <a:schemeClr val="tx1">
                    <a:lumMod val="75000"/>
                    <a:lumOff val="25000"/>
                  </a:schemeClr>
                </a:solidFill>
                <a:effectLst>
                  <a:glow rad="228600">
                    <a:srgbClr val="FBF0D5"/>
                  </a:glow>
                </a:effectLst>
                <a:latin typeface="Lucida Calligraphy" panose="03010101010101010101" pitchFamily="66" charset="0"/>
              </a:rPr>
              <a:t>How can these </a:t>
            </a:r>
            <a:br>
              <a:rPr lang="en-US" sz="4800" b="1" dirty="0">
                <a:ln>
                  <a:solidFill>
                    <a:schemeClr val="bg2">
                      <a:lumMod val="25000"/>
                    </a:schemeClr>
                  </a:solidFill>
                </a:ln>
                <a:solidFill>
                  <a:schemeClr val="tx1">
                    <a:lumMod val="75000"/>
                    <a:lumOff val="25000"/>
                  </a:schemeClr>
                </a:solidFill>
                <a:effectLst>
                  <a:glow rad="228600">
                    <a:srgbClr val="FBF0D5"/>
                  </a:glow>
                </a:effectLst>
                <a:latin typeface="Lucida Calligraphy" panose="03010101010101010101" pitchFamily="66" charset="0"/>
              </a:rPr>
            </a:br>
            <a:r>
              <a:rPr lang="en-US" sz="4800" b="1" dirty="0">
                <a:ln>
                  <a:solidFill>
                    <a:schemeClr val="bg2">
                      <a:lumMod val="25000"/>
                    </a:schemeClr>
                  </a:solidFill>
                </a:ln>
                <a:solidFill>
                  <a:schemeClr val="tx1">
                    <a:lumMod val="75000"/>
                    <a:lumOff val="25000"/>
                  </a:schemeClr>
                </a:solidFill>
                <a:effectLst>
                  <a:glow rad="228600">
                    <a:srgbClr val="FBF0D5"/>
                  </a:glow>
                </a:effectLst>
                <a:latin typeface="Lucida Calligraphy" panose="03010101010101010101" pitchFamily="66" charset="0"/>
              </a:rPr>
              <a:t>calendars be identified?</a:t>
            </a:r>
            <a:endParaRPr lang="en-CA" sz="4800" b="1" dirty="0">
              <a:ln>
                <a:solidFill>
                  <a:schemeClr val="bg2">
                    <a:lumMod val="25000"/>
                  </a:schemeClr>
                </a:solidFill>
              </a:ln>
              <a:solidFill>
                <a:schemeClr val="tx1">
                  <a:lumMod val="75000"/>
                  <a:lumOff val="25000"/>
                </a:schemeClr>
              </a:solidFill>
              <a:effectLst>
                <a:glow rad="228600">
                  <a:srgbClr val="FBF0D5"/>
                </a:glow>
              </a:effectLst>
              <a:latin typeface="Lucida Calligraphy" panose="03010101010101010101" pitchFamily="66" charset="0"/>
            </a:endParaRPr>
          </a:p>
        </p:txBody>
      </p:sp>
      <p:sp>
        <p:nvSpPr>
          <p:cNvPr id="2" name="Rounded Rectangle 1"/>
          <p:cNvSpPr/>
          <p:nvPr/>
        </p:nvSpPr>
        <p:spPr>
          <a:xfrm>
            <a:off x="8011887" y="2440322"/>
            <a:ext cx="3837080" cy="2327659"/>
          </a:xfrm>
          <a:prstGeom prst="roundRect">
            <a:avLst>
              <a:gd name="adj" fmla="val 5080"/>
            </a:avLst>
          </a:prstGeom>
          <a:solidFill>
            <a:srgbClr val="904E2C"/>
          </a:solidFill>
          <a:effectLst>
            <a:glow rad="228600">
              <a:schemeClr val="accent1">
                <a:satMod val="175000"/>
                <a:alpha val="40000"/>
              </a:schemeClr>
            </a:glow>
          </a:effectLst>
          <a:scene3d>
            <a:camera prst="orthographicFront"/>
            <a:lightRig rig="threePt" dir="t"/>
          </a:scene3d>
          <a:sp3d>
            <a:bevelT w="152400" h="50800" prst="softRound"/>
          </a:sp3d>
        </p:spPr>
        <p:txBody>
          <a:bodyPr wrap="square">
            <a:spAutoFit/>
            <a:sp3d extrusionH="57150">
              <a:bevelT w="38100" h="38100" prst="angle"/>
            </a:sp3d>
          </a:bodyPr>
          <a:lstStyle/>
          <a:p>
            <a:pPr algn="ctr">
              <a:lnSpc>
                <a:spcPct val="150000"/>
              </a:lnSpc>
            </a:pPr>
            <a:r>
              <a:rPr lang="en-US" sz="2400" b="1" dirty="0">
                <a:ln>
                  <a:solidFill>
                    <a:schemeClr val="bg2">
                      <a:lumMod val="25000"/>
                    </a:schemeClr>
                  </a:solidFill>
                </a:ln>
                <a:solidFill>
                  <a:srgbClr val="895C43"/>
                </a:solidFill>
                <a:effectLst>
                  <a:glow rad="228600">
                    <a:srgbClr val="FBF0D5"/>
                  </a:glow>
                </a:effectLst>
                <a:latin typeface="Lucida Calligraphy" panose="03010101010101010101" pitchFamily="66" charset="0"/>
              </a:rPr>
              <a:t>Intercalation is found in every festal calendar that uses the moon!</a:t>
            </a:r>
            <a:endParaRPr lang="en-CA" dirty="0">
              <a:solidFill>
                <a:schemeClr val="bg1"/>
              </a:solidFill>
            </a:endParaRPr>
          </a:p>
        </p:txBody>
      </p:sp>
      <p:sp>
        <p:nvSpPr>
          <p:cNvPr id="29" name="Title 1"/>
          <p:cNvSpPr txBox="1">
            <a:spLocks/>
          </p:cNvSpPr>
          <p:nvPr/>
        </p:nvSpPr>
        <p:spPr>
          <a:xfrm rot="2066722">
            <a:off x="-442994" y="900303"/>
            <a:ext cx="9938424" cy="5474978"/>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9600" b="1" dirty="0">
                <a:ln>
                  <a:solidFill>
                    <a:schemeClr val="bg2">
                      <a:lumMod val="25000"/>
                    </a:schemeClr>
                  </a:solidFill>
                </a:ln>
                <a:solidFill>
                  <a:schemeClr val="accent4">
                    <a:lumMod val="50000"/>
                  </a:schemeClr>
                </a:solidFill>
                <a:effectLst>
                  <a:glow rad="228600">
                    <a:srgbClr val="FBF0D5"/>
                  </a:glow>
                </a:effectLst>
                <a:latin typeface="Lucida Calligraphy" panose="03010101010101010101" pitchFamily="66" charset="0"/>
              </a:rPr>
              <a:t>  Where is intercalation </a:t>
            </a:r>
            <a:br>
              <a:rPr lang="en-US" sz="9600" b="1" dirty="0">
                <a:ln>
                  <a:solidFill>
                    <a:schemeClr val="bg2">
                      <a:lumMod val="25000"/>
                    </a:schemeClr>
                  </a:solidFill>
                </a:ln>
                <a:solidFill>
                  <a:schemeClr val="accent4">
                    <a:lumMod val="50000"/>
                  </a:schemeClr>
                </a:solidFill>
                <a:effectLst>
                  <a:glow rad="228600">
                    <a:srgbClr val="FBF0D5"/>
                  </a:glow>
                </a:effectLst>
                <a:latin typeface="Lucida Calligraphy" panose="03010101010101010101" pitchFamily="66" charset="0"/>
              </a:rPr>
            </a:br>
            <a:r>
              <a:rPr lang="en-US" sz="9600" b="1" dirty="0">
                <a:ln>
                  <a:solidFill>
                    <a:schemeClr val="bg2">
                      <a:lumMod val="25000"/>
                    </a:schemeClr>
                  </a:solidFill>
                </a:ln>
                <a:solidFill>
                  <a:schemeClr val="accent4">
                    <a:lumMod val="50000"/>
                  </a:schemeClr>
                </a:solidFill>
                <a:effectLst>
                  <a:glow rad="228600">
                    <a:srgbClr val="FBF0D5"/>
                  </a:glow>
                </a:effectLst>
                <a:latin typeface="Lucida Calligraphy" panose="03010101010101010101" pitchFamily="66" charset="0"/>
              </a:rPr>
              <a:t>found?</a:t>
            </a:r>
            <a:endParaRPr lang="en-CA" sz="9600" b="1" dirty="0">
              <a:ln>
                <a:solidFill>
                  <a:schemeClr val="bg2">
                    <a:lumMod val="25000"/>
                  </a:schemeClr>
                </a:solidFill>
              </a:ln>
              <a:solidFill>
                <a:schemeClr val="accent4">
                  <a:lumMod val="50000"/>
                </a:schemeClr>
              </a:solidFill>
              <a:effectLst>
                <a:glow rad="228600">
                  <a:srgbClr val="FBF0D5"/>
                </a:glow>
              </a:effectLst>
              <a:latin typeface="Lucida Calligraphy" panose="03010101010101010101" pitchFamily="66" charset="0"/>
            </a:endParaRPr>
          </a:p>
        </p:txBody>
      </p:sp>
      <p:sp>
        <p:nvSpPr>
          <p:cNvPr id="3" name="Sun 2">
            <a:extLst>
              <a:ext uri="{FF2B5EF4-FFF2-40B4-BE49-F238E27FC236}">
                <a16:creationId xmlns:a16="http://schemas.microsoft.com/office/drawing/2014/main" id="{37A631FD-F9DE-3D64-FE77-4C026FFBCBD5}"/>
              </a:ext>
            </a:extLst>
          </p:cNvPr>
          <p:cNvSpPr/>
          <p:nvPr/>
        </p:nvSpPr>
        <p:spPr>
          <a:xfrm>
            <a:off x="11582401" y="128518"/>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A1915FD-87A5-CE93-038D-08EE95D0A9EA}"/>
              </a:ext>
            </a:extLst>
          </p:cNvPr>
          <p:cNvSpPr txBox="1">
            <a:spLocks/>
          </p:cNvSpPr>
          <p:nvPr/>
        </p:nvSpPr>
        <p:spPr>
          <a:xfrm>
            <a:off x="2220056" y="7376400"/>
            <a:ext cx="9628911" cy="1325563"/>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n>
                  <a:solidFill>
                    <a:schemeClr val="bg2">
                      <a:lumMod val="25000"/>
                    </a:schemeClr>
                  </a:solidFill>
                </a:ln>
                <a:solidFill>
                  <a:schemeClr val="tx1">
                    <a:lumMod val="75000"/>
                    <a:lumOff val="25000"/>
                  </a:schemeClr>
                </a:solidFill>
                <a:effectLst>
                  <a:glow rad="228600">
                    <a:srgbClr val="FBF0D5"/>
                  </a:glow>
                </a:effectLst>
                <a:latin typeface="Lucida Calligraphy" panose="03010101010101010101" pitchFamily="66" charset="0"/>
              </a:rPr>
              <a:t>What are the names </a:t>
            </a:r>
            <a:br>
              <a:rPr lang="en-US" sz="4800" b="1" dirty="0">
                <a:ln>
                  <a:solidFill>
                    <a:schemeClr val="bg2">
                      <a:lumMod val="25000"/>
                    </a:schemeClr>
                  </a:solidFill>
                </a:ln>
                <a:solidFill>
                  <a:schemeClr val="tx1">
                    <a:lumMod val="75000"/>
                    <a:lumOff val="25000"/>
                  </a:schemeClr>
                </a:solidFill>
                <a:effectLst>
                  <a:glow rad="228600">
                    <a:srgbClr val="FBF0D5"/>
                  </a:glow>
                </a:effectLst>
                <a:latin typeface="Lucida Calligraphy" panose="03010101010101010101" pitchFamily="66" charset="0"/>
              </a:rPr>
            </a:br>
            <a:r>
              <a:rPr lang="en-US" sz="4800" b="1" dirty="0">
                <a:ln>
                  <a:solidFill>
                    <a:schemeClr val="bg2">
                      <a:lumMod val="25000"/>
                    </a:schemeClr>
                  </a:solidFill>
                </a:ln>
                <a:solidFill>
                  <a:schemeClr val="tx1">
                    <a:lumMod val="75000"/>
                    <a:lumOff val="25000"/>
                  </a:schemeClr>
                </a:solidFill>
                <a:effectLst>
                  <a:glow rad="228600">
                    <a:srgbClr val="FBF0D5"/>
                  </a:glow>
                </a:effectLst>
                <a:latin typeface="Lucida Calligraphy" panose="03010101010101010101" pitchFamily="66" charset="0"/>
              </a:rPr>
              <a:t>of these calendars?</a:t>
            </a:r>
            <a:endParaRPr lang="en-CA" sz="4800" b="1" dirty="0">
              <a:ln>
                <a:solidFill>
                  <a:schemeClr val="bg2">
                    <a:lumMod val="25000"/>
                  </a:schemeClr>
                </a:solidFill>
              </a:ln>
              <a:solidFill>
                <a:schemeClr val="tx1">
                  <a:lumMod val="75000"/>
                  <a:lumOff val="25000"/>
                </a:schemeClr>
              </a:solidFill>
              <a:effectLst>
                <a:glow rad="228600">
                  <a:srgbClr val="FBF0D5"/>
                </a:glow>
              </a:effectLst>
              <a:latin typeface="Lucida Calligraphy" panose="03010101010101010101" pitchFamily="66" charset="0"/>
            </a:endParaRPr>
          </a:p>
        </p:txBody>
      </p:sp>
    </p:spTree>
    <p:extLst>
      <p:ext uri="{BB962C8B-B14F-4D97-AF65-F5344CB8AC3E}">
        <p14:creationId xmlns:p14="http://schemas.microsoft.com/office/powerpoint/2010/main" val="305537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childTnLst>
                          </p:cTn>
                        </p:par>
                        <p:par>
                          <p:cTn id="8" fill="hold">
                            <p:stCondLst>
                              <p:cond delay="1500"/>
                            </p:stCondLst>
                            <p:childTnLst>
                              <p:par>
                                <p:cTn id="9" presetID="16" presetClass="entr" presetSubtype="21" fill="hold"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1000"/>
                                        <p:tgtEl>
                                          <p:spTgt spid="2">
                                            <p:txEl>
                                              <p:pRg st="0" end="0"/>
                                            </p:txEl>
                                          </p:spTgt>
                                        </p:tgtEl>
                                      </p:cBhvr>
                                    </p:animEffect>
                                  </p:childTnLst>
                                </p:cTn>
                              </p:par>
                            </p:childTnLst>
                          </p:cTn>
                        </p:par>
                        <p:par>
                          <p:cTn id="12" fill="hold">
                            <p:stCondLst>
                              <p:cond delay="3500"/>
                            </p:stCondLst>
                            <p:childTnLst>
                              <p:par>
                                <p:cTn id="13" presetID="16" presetClass="entr" presetSubtype="21" fill="hold" grpId="0" nodeType="after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555D82-D20F-4DB7-B3E9-7B7EAC2F87A9}" type="slidenum">
              <a:rPr lang="en-US" smtClean="0"/>
              <a:t>24</a:t>
            </a:fld>
            <a:endParaRPr lang="en-US"/>
          </a:p>
        </p:txBody>
      </p:sp>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800" b="1" smtClean="0">
                <a:solidFill>
                  <a:schemeClr val="tx1"/>
                </a:solidFill>
              </a:rPr>
              <a:pPr algn="ctr"/>
              <a:t>24</a:t>
            </a:fld>
            <a:endParaRPr lang="en-US" sz="1800" b="1" dirty="0">
              <a:solidFill>
                <a:schemeClr val="tx1"/>
              </a:solidFill>
            </a:endParaRPr>
          </a:p>
        </p:txBody>
      </p:sp>
      <p:sp>
        <p:nvSpPr>
          <p:cNvPr id="4" name="Rectangle 3">
            <a:extLst>
              <a:ext uri="{FF2B5EF4-FFF2-40B4-BE49-F238E27FC236}">
                <a16:creationId xmlns:a16="http://schemas.microsoft.com/office/drawing/2014/main" id="{59BA4B74-2FA8-4572-AB74-87F9B4BDF4DC}"/>
              </a:ext>
            </a:extLst>
          </p:cNvPr>
          <p:cNvSpPr/>
          <p:nvPr/>
        </p:nvSpPr>
        <p:spPr>
          <a:xfrm>
            <a:off x="0" y="-2241"/>
            <a:ext cx="12133123" cy="2119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US" sz="3200" b="1" dirty="0">
                <a:solidFill>
                  <a:srgbClr val="4472C4">
                    <a:lumMod val="50000"/>
                  </a:srgbClr>
                </a:solidFill>
                <a:effectLst>
                  <a:glow rad="304800">
                    <a:prstClr val="white">
                      <a:alpha val="78000"/>
                    </a:prstClr>
                  </a:glow>
                </a:effectLst>
                <a:latin typeface="Comic Sans MS" panose="030F0702030302020204" pitchFamily="66" charset="0"/>
              </a:rPr>
              <a:t>The Gregorian calendar is a CIVIL calendar that all of us function on for everyday civil appointments of life.</a:t>
            </a:r>
            <a:br>
              <a:rPr lang="en-US" sz="3200" b="1" dirty="0">
                <a:solidFill>
                  <a:srgbClr val="4472C4">
                    <a:lumMod val="50000"/>
                  </a:srgbClr>
                </a:solidFill>
                <a:effectLst>
                  <a:glow rad="304800">
                    <a:prstClr val="white">
                      <a:alpha val="78000"/>
                    </a:prstClr>
                  </a:glow>
                </a:effectLst>
                <a:latin typeface="Comic Sans MS" panose="030F0702030302020204" pitchFamily="66" charset="0"/>
              </a:rPr>
            </a:br>
            <a:r>
              <a:rPr lang="en-US" sz="3200" b="1" dirty="0">
                <a:solidFill>
                  <a:srgbClr val="4472C4">
                    <a:lumMod val="50000"/>
                  </a:srgbClr>
                </a:solidFill>
                <a:effectLst>
                  <a:glow rad="304800">
                    <a:prstClr val="white">
                      <a:alpha val="78000"/>
                    </a:prstClr>
                  </a:glow>
                </a:effectLst>
                <a:latin typeface="Comic Sans MS" panose="030F0702030302020204" pitchFamily="66" charset="0"/>
              </a:rPr>
              <a:t>It must intercalate a “leap day” every four years.</a:t>
            </a:r>
            <a:endParaRPr lang="en-US" sz="3600" dirty="0">
              <a:solidFill>
                <a:srgbClr val="4472C4">
                  <a:lumMod val="50000"/>
                </a:srgbClr>
              </a:solidFill>
              <a:effectLst>
                <a:glow rad="457200">
                  <a:prstClr val="white">
                    <a:alpha val="78000"/>
                  </a:prstClr>
                </a:glow>
              </a:effectLst>
              <a:latin typeface="Comic Sans MS" panose="030F0702030302020204" pitchFamily="66" charset="0"/>
            </a:endParaRPr>
          </a:p>
        </p:txBody>
      </p:sp>
      <p:pic>
        <p:nvPicPr>
          <p:cNvPr id="17" name="Picture 16">
            <a:extLst>
              <a:ext uri="{FF2B5EF4-FFF2-40B4-BE49-F238E27FC236}">
                <a16:creationId xmlns:a16="http://schemas.microsoft.com/office/drawing/2014/main" id="{F2246408-16BD-953C-5963-219B63F351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58" y="2211426"/>
            <a:ext cx="4187595" cy="1535451"/>
          </a:xfrm>
          <a:prstGeom prst="snip2DiagRect">
            <a:avLst/>
          </a:prstGeom>
          <a:solidFill>
            <a:srgbClr val="FFFFFF">
              <a:shade val="85000"/>
            </a:srgbClr>
          </a:solidFill>
          <a:ln w="88900" cap="sq">
            <a:solidFill>
              <a:srgbClr val="AB5959"/>
            </a:solidFill>
            <a:miter lim="800000"/>
          </a:ln>
          <a:effectLst>
            <a:outerShdw blurRad="88900" algn="tl" rotWithShape="0">
              <a:srgbClr val="000000">
                <a:alpha val="45000"/>
              </a:srgbClr>
            </a:outerShdw>
            <a:reflection blurRad="6350" stA="50000" endA="275" endPos="40000" dist="101600" dir="5400000" sy="-100000" algn="bl" rotWithShape="0"/>
          </a:effectLst>
          <a:scene3d>
            <a:camera prst="isometricOffAxis1Right"/>
            <a:lightRig rig="twoPt" dir="t">
              <a:rot lat="0" lon="0" rev="7200000"/>
            </a:lightRig>
          </a:scene3d>
          <a:sp3d>
            <a:bevelT w="25400" h="19050" prst="softRound"/>
            <a:contourClr>
              <a:srgbClr val="FFFFFF"/>
            </a:contourClr>
          </a:sp3d>
        </p:spPr>
      </p:pic>
      <p:pic>
        <p:nvPicPr>
          <p:cNvPr id="8" name="Image 5">
            <a:extLst>
              <a:ext uri="{FF2B5EF4-FFF2-40B4-BE49-F238E27FC236}">
                <a16:creationId xmlns:a16="http://schemas.microsoft.com/office/drawing/2014/main" id="{D4DB1DA5-44FC-7295-B5BE-E0035469A5B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hotocopy/>
                    </a14:imgEffect>
                    <a14:imgEffect>
                      <a14:sharpenSoften amount="50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958489" y="4723575"/>
            <a:ext cx="2333179" cy="1947612"/>
          </a:xfrm>
          <a:prstGeom prst="rect">
            <a:avLst/>
          </a:prstGeom>
          <a:effectLst>
            <a:glow rad="228600">
              <a:schemeClr val="accent4">
                <a:satMod val="175000"/>
                <a:alpha val="40000"/>
              </a:schemeClr>
            </a:glow>
            <a:outerShdw dir="18900000" sy="23000" kx="-1200000" algn="bl" rotWithShape="0">
              <a:prstClr val="black">
                <a:alpha val="33000"/>
              </a:prstClr>
            </a:outerShdw>
          </a:effectLst>
        </p:spPr>
      </p:pic>
      <p:sp>
        <p:nvSpPr>
          <p:cNvPr id="9" name="Rectangle 8">
            <a:extLst>
              <a:ext uri="{FF2B5EF4-FFF2-40B4-BE49-F238E27FC236}">
                <a16:creationId xmlns:a16="http://schemas.microsoft.com/office/drawing/2014/main" id="{51E667E7-B376-5646-831C-4042A079A324}"/>
              </a:ext>
            </a:extLst>
          </p:cNvPr>
          <p:cNvSpPr/>
          <p:nvPr/>
        </p:nvSpPr>
        <p:spPr>
          <a:xfrm>
            <a:off x="4106357" y="1885392"/>
            <a:ext cx="7435923" cy="2420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US" sz="3200" b="1" dirty="0">
                <a:solidFill>
                  <a:srgbClr val="4472C4">
                    <a:lumMod val="50000"/>
                  </a:srgbClr>
                </a:solidFill>
                <a:effectLst>
                  <a:glow rad="304800">
                    <a:prstClr val="white">
                      <a:alpha val="78000"/>
                    </a:prstClr>
                  </a:glow>
                </a:effectLst>
                <a:latin typeface="Comic Sans MS" panose="030F0702030302020204" pitchFamily="66" charset="0"/>
              </a:rPr>
              <a:t> </a:t>
            </a:r>
            <a:r>
              <a:rPr lang="en-US" sz="3200" b="1" dirty="0">
                <a:solidFill>
                  <a:srgbClr val="C00000"/>
                </a:solidFill>
                <a:effectLst>
                  <a:glow rad="304800">
                    <a:prstClr val="white">
                      <a:alpha val="78000"/>
                    </a:prstClr>
                  </a:glow>
                </a:effectLst>
                <a:latin typeface="Comic Sans MS" panose="030F0702030302020204" pitchFamily="66" charset="0"/>
              </a:rPr>
              <a:t>ALL of the other calendars are </a:t>
            </a:r>
            <a:br>
              <a:rPr lang="en-US" sz="3200" b="1" dirty="0">
                <a:solidFill>
                  <a:srgbClr val="C00000"/>
                </a:solidFill>
                <a:effectLst>
                  <a:glow rad="304800">
                    <a:prstClr val="white">
                      <a:alpha val="78000"/>
                    </a:prstClr>
                  </a:glow>
                </a:effectLst>
                <a:latin typeface="Comic Sans MS" panose="030F0702030302020204" pitchFamily="66" charset="0"/>
              </a:rPr>
            </a:br>
            <a:r>
              <a:rPr lang="en-US" sz="3200" b="1" dirty="0">
                <a:solidFill>
                  <a:srgbClr val="C00000"/>
                </a:solidFill>
                <a:effectLst>
                  <a:glow rad="304800">
                    <a:prstClr val="white">
                      <a:alpha val="78000"/>
                    </a:prstClr>
                  </a:glow>
                </a:effectLst>
                <a:latin typeface="Comic Sans MS" panose="030F0702030302020204" pitchFamily="66" charset="0"/>
              </a:rPr>
              <a:t>“intercalary </a:t>
            </a:r>
            <a:r>
              <a:rPr lang="en-US" sz="3200" b="1" dirty="0">
                <a:solidFill>
                  <a:srgbClr val="002060"/>
                </a:solidFill>
                <a:effectLst>
                  <a:glow rad="304800">
                    <a:prstClr val="white">
                      <a:alpha val="78000"/>
                    </a:prstClr>
                  </a:glow>
                </a:effectLst>
                <a:latin typeface="Comic Sans MS" panose="030F0702030302020204" pitchFamily="66" charset="0"/>
              </a:rPr>
              <a:t>festal calendars</a:t>
            </a:r>
            <a:r>
              <a:rPr lang="en-US" sz="3200" b="1" dirty="0">
                <a:solidFill>
                  <a:srgbClr val="C00000"/>
                </a:solidFill>
                <a:effectLst>
                  <a:glow rad="304800">
                    <a:prstClr val="white">
                      <a:alpha val="78000"/>
                    </a:prstClr>
                  </a:glow>
                </a:effectLst>
                <a:latin typeface="Comic Sans MS" panose="030F0702030302020204" pitchFamily="66" charset="0"/>
              </a:rPr>
              <a:t>” that use (or recognize) their “defeated” moon in one form or another.  </a:t>
            </a:r>
            <a:endParaRPr lang="en-US" sz="3600" dirty="0">
              <a:solidFill>
                <a:srgbClr val="C00000"/>
              </a:solidFill>
              <a:effectLst>
                <a:glow rad="457200">
                  <a:prstClr val="white">
                    <a:alpha val="78000"/>
                  </a:prstClr>
                </a:glow>
              </a:effectLst>
              <a:latin typeface="Comic Sans MS" panose="030F0702030302020204" pitchFamily="66" charset="0"/>
            </a:endParaRPr>
          </a:p>
        </p:txBody>
      </p:sp>
      <p:sp>
        <p:nvSpPr>
          <p:cNvPr id="10" name="Rectangle 9">
            <a:extLst>
              <a:ext uri="{FF2B5EF4-FFF2-40B4-BE49-F238E27FC236}">
                <a16:creationId xmlns:a16="http://schemas.microsoft.com/office/drawing/2014/main" id="{B80B8E36-280C-F355-09B0-AA36FCB9012E}"/>
              </a:ext>
            </a:extLst>
          </p:cNvPr>
          <p:cNvSpPr/>
          <p:nvPr/>
        </p:nvSpPr>
        <p:spPr>
          <a:xfrm>
            <a:off x="626455" y="4283509"/>
            <a:ext cx="11811468" cy="3293209"/>
          </a:xfrm>
          <a:prstGeom prst="rect">
            <a:avLst/>
          </a:prstGeom>
          <a:noFill/>
        </p:spPr>
        <p:txBody>
          <a:bodyPr wrap="square" lIns="91440" tIns="45720" rIns="91440" bIns="45720">
            <a:spAutoFit/>
            <a:scene3d>
              <a:camera prst="obliqueBottomLeft"/>
              <a:lightRig rig="soft" dir="t">
                <a:rot lat="0" lon="0" rev="15600000"/>
              </a:lightRig>
            </a:scene3d>
            <a:sp3d extrusionH="57150" prstMaterial="softEdge">
              <a:bevelT w="25400" h="38100"/>
            </a:sp3d>
          </a:bodyPr>
          <a:lstStyle/>
          <a:p>
            <a:r>
              <a:rPr lang="en-US" sz="3200" b="1"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t>These moon based calendars are generally listed as:</a:t>
            </a:r>
          </a:p>
          <a:p>
            <a:pPr marL="514350" indent="-514350">
              <a:lnSpc>
                <a:spcPct val="150000"/>
              </a:lnSpc>
              <a:buAutoNum type="arabicPeriod"/>
            </a:pPr>
            <a:r>
              <a:rPr lang="en-US" sz="3200" b="1" cap="none" spc="0" dirty="0" err="1">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t>Luni</a:t>
            </a:r>
            <a:r>
              <a:rPr lang="en-US" sz="3200" b="1" cap="none" spc="0"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t>/Solar &amp; Lunar Sabbath (</a:t>
            </a:r>
            <a:r>
              <a:rPr lang="en-US" sz="2800" b="1" cap="none" spc="0"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t>variations</a:t>
            </a:r>
            <a:r>
              <a:rPr lang="en-US" sz="3200" b="1" cap="none" spc="0"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t>)</a:t>
            </a:r>
          </a:p>
          <a:p>
            <a:pPr marL="514350" indent="-514350">
              <a:buAutoNum type="arabicPeriod"/>
            </a:pPr>
            <a:r>
              <a:rPr lang="en-US" sz="3200" b="1"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t>Enoch, Zadok &amp; Essene (</a:t>
            </a:r>
            <a:r>
              <a:rPr lang="en-US" sz="2800" b="1"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t>many variations </a:t>
            </a:r>
            <a:br>
              <a:rPr lang="en-US" sz="2800" b="1"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br>
            <a:r>
              <a:rPr lang="en-US" sz="2800" b="1"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t>from the Dead Sea Scrolls to be exposed soon</a:t>
            </a:r>
            <a:r>
              <a:rPr lang="en-US" sz="3200" b="1"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rPr>
              <a:t>)</a:t>
            </a:r>
            <a:endParaRPr lang="en-US" sz="3200" b="1" cap="none" spc="0" dirty="0">
              <a:ln w="19050">
                <a:solidFill>
                  <a:schemeClr val="tx1">
                    <a:lumMod val="75000"/>
                    <a:lumOff val="25000"/>
                  </a:schemeClr>
                </a:solidFill>
              </a:ln>
              <a:solidFill>
                <a:schemeClr val="accent4">
                  <a:lumMod val="60000"/>
                  <a:lumOff val="40000"/>
                </a:schemeClr>
              </a:solidFill>
              <a:effectLst>
                <a:glow rad="330200">
                  <a:schemeClr val="bg1"/>
                </a:glow>
                <a:outerShdw blurRad="60007" dist="310007" dir="7680000" sy="30000" kx="1300200" algn="ctr" rotWithShape="0">
                  <a:prstClr val="black">
                    <a:alpha val="32000"/>
                  </a:prstClr>
                </a:outerShdw>
              </a:effectLst>
              <a:latin typeface="Franklin Gothic Medium" panose="020B0603020102020204" pitchFamily="34" charset="0"/>
            </a:endParaRPr>
          </a:p>
          <a:p>
            <a:pPr marL="514350" indent="-514350">
              <a:buAutoNum type="arabicPeriod"/>
            </a:pPr>
            <a:endParaRPr lang="en-US" sz="3200" b="1" cap="none" spc="0" dirty="0">
              <a:ln w="28575">
                <a:solidFill>
                  <a:schemeClr val="tx1">
                    <a:lumMod val="75000"/>
                    <a:lumOff val="25000"/>
                  </a:schemeClr>
                </a:solidFill>
              </a:ln>
              <a:solidFill>
                <a:schemeClr val="accent4">
                  <a:lumMod val="60000"/>
                  <a:lumOff val="40000"/>
                </a:schemeClr>
              </a:solidFill>
              <a:effectLst>
                <a:outerShdw blurRad="60007" dist="310007" dir="7680000" sy="30000" kx="1300200" algn="ctr" rotWithShape="0">
                  <a:prstClr val="black">
                    <a:alpha val="32000"/>
                  </a:prstClr>
                </a:outerShdw>
              </a:effectLst>
              <a:latin typeface="Ravie" panose="04040805050809020602" pitchFamily="82" charset="0"/>
            </a:endParaRPr>
          </a:p>
          <a:p>
            <a:pPr marL="514350" indent="-514350">
              <a:buAutoNum type="arabicPeriod"/>
            </a:pPr>
            <a:endParaRPr lang="en-US" sz="3200" b="1" cap="none" spc="0" dirty="0">
              <a:ln w="28575">
                <a:solidFill>
                  <a:srgbClr val="C00000"/>
                </a:solidFill>
              </a:ln>
              <a:solidFill>
                <a:srgbClr val="161514"/>
              </a:solidFill>
              <a:effectLst>
                <a:outerShdw blurRad="60007" dist="310007" dir="7680000" sy="30000" kx="1300200" algn="ctr" rotWithShape="0">
                  <a:prstClr val="black">
                    <a:alpha val="32000"/>
                  </a:prstClr>
                </a:outerShdw>
              </a:effectLst>
              <a:latin typeface="Ravie" panose="04040805050809020602" pitchFamily="82" charset="0"/>
            </a:endParaRPr>
          </a:p>
        </p:txBody>
      </p:sp>
    </p:spTree>
    <p:extLst>
      <p:ext uri="{BB962C8B-B14F-4D97-AF65-F5344CB8AC3E}">
        <p14:creationId xmlns:p14="http://schemas.microsoft.com/office/powerpoint/2010/main" val="309877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1000"/>
                                        <p:tgtEl>
                                          <p:spTgt spid="9"/>
                                        </p:tgtEl>
                                      </p:cBhvr>
                                    </p:animEffect>
                                  </p:childTnLst>
                                </p:cTn>
                              </p:par>
                            </p:childTnLst>
                          </p:cTn>
                        </p:par>
                        <p:par>
                          <p:cTn id="14" fill="hold">
                            <p:stCondLst>
                              <p:cond delay="2000"/>
                            </p:stCondLst>
                            <p:childTnLst>
                              <p:par>
                                <p:cTn id="15" presetID="26" presetClass="entr" presetSubtype="0" fill="hold"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4D812F-FF15-FF90-BE05-CFD0E4006C2A}"/>
              </a:ext>
            </a:extLst>
          </p:cNvPr>
          <p:cNvSpPr>
            <a:spLocks noGrp="1"/>
          </p:cNvSpPr>
          <p:nvPr>
            <p:ph type="sldNum" sz="quarter" idx="12"/>
          </p:nvPr>
        </p:nvSpPr>
        <p:spPr>
          <a:xfrm>
            <a:off x="8610600" y="6356350"/>
            <a:ext cx="3390900" cy="501650"/>
          </a:xfrm>
        </p:spPr>
        <p:txBody>
          <a:bodyPr/>
          <a:lstStyle/>
          <a:p>
            <a:fld id="{0B555D82-D20F-4DB7-B3E9-7B7EAC2F87A9}" type="slidenum">
              <a:rPr lang="en-US" sz="1600" b="1" smtClean="0">
                <a:solidFill>
                  <a:schemeClr val="bg1"/>
                </a:solidFill>
              </a:rPr>
              <a:t>25</a:t>
            </a:fld>
            <a:endParaRPr lang="en-US" b="1" dirty="0">
              <a:solidFill>
                <a:schemeClr val="bg1"/>
              </a:solidFill>
            </a:endParaRPr>
          </a:p>
        </p:txBody>
      </p:sp>
      <p:sp>
        <p:nvSpPr>
          <p:cNvPr id="8" name="Rectangle 7">
            <a:extLst>
              <a:ext uri="{FF2B5EF4-FFF2-40B4-BE49-F238E27FC236}">
                <a16:creationId xmlns:a16="http://schemas.microsoft.com/office/drawing/2014/main" id="{42D22C30-A4B4-0BC6-37BB-662B7690CAD2}"/>
              </a:ext>
            </a:extLst>
          </p:cNvPr>
          <p:cNvSpPr/>
          <p:nvPr/>
        </p:nvSpPr>
        <p:spPr>
          <a:xfrm>
            <a:off x="342900" y="45661"/>
            <a:ext cx="11506200" cy="6310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US" sz="3600" b="1" dirty="0">
                <a:solidFill>
                  <a:srgbClr val="4472C4">
                    <a:lumMod val="50000"/>
                  </a:srgbClr>
                </a:solidFill>
                <a:effectLst>
                  <a:glow rad="177800">
                    <a:prstClr val="white">
                      <a:alpha val="80000"/>
                    </a:prstClr>
                  </a:glow>
                </a:effectLst>
                <a:latin typeface="Comic Sans MS" panose="030F0702030302020204" pitchFamily="66" charset="0"/>
              </a:rPr>
              <a:t>Why is it that </a:t>
            </a:r>
            <a:r>
              <a:rPr lang="en-US" sz="3600" b="1" u="sng" dirty="0">
                <a:solidFill>
                  <a:srgbClr val="4472C4">
                    <a:lumMod val="50000"/>
                  </a:srgbClr>
                </a:solidFill>
                <a:effectLst>
                  <a:glow rad="177800">
                    <a:prstClr val="white">
                      <a:alpha val="80000"/>
                    </a:prstClr>
                  </a:glow>
                </a:effectLst>
                <a:latin typeface="Comic Sans MS" panose="030F0702030302020204" pitchFamily="66" charset="0"/>
              </a:rPr>
              <a:t>ever</a:t>
            </a:r>
            <a:r>
              <a:rPr lang="en-US" sz="3600" b="1" dirty="0">
                <a:solidFill>
                  <a:srgbClr val="4472C4">
                    <a:lumMod val="50000"/>
                  </a:srgbClr>
                </a:solidFill>
                <a:effectLst>
                  <a:glow rad="177800">
                    <a:prstClr val="white">
                      <a:alpha val="80000"/>
                    </a:prstClr>
                  </a:glow>
                </a:effectLst>
                <a:latin typeface="Comic Sans MS" panose="030F0702030302020204" pitchFamily="66" charset="0"/>
              </a:rPr>
              <a:t>y “intercalation festal calendar” uses the moon?  Did you know that?</a:t>
            </a:r>
          </a:p>
          <a:p>
            <a:pPr lvl="0" algn="ctr"/>
            <a:endParaRPr lang="en-US" sz="1600" b="1" dirty="0">
              <a:solidFill>
                <a:srgbClr val="4472C4">
                  <a:lumMod val="50000"/>
                </a:srgbClr>
              </a:solidFill>
              <a:effectLst>
                <a:glow rad="177800">
                  <a:prstClr val="white">
                    <a:alpha val="80000"/>
                  </a:prstClr>
                </a:glow>
              </a:effectLst>
              <a:latin typeface="Comic Sans MS" panose="030F0702030302020204" pitchFamily="66" charset="0"/>
            </a:endParaRPr>
          </a:p>
          <a:p>
            <a:pPr lvl="0" algn="ctr"/>
            <a:r>
              <a:rPr lang="en-US" sz="3600" b="1" dirty="0">
                <a:solidFill>
                  <a:srgbClr val="FF0000"/>
                </a:solidFill>
                <a:effectLst>
                  <a:glow rad="177800">
                    <a:prstClr val="white">
                      <a:alpha val="80000"/>
                    </a:prstClr>
                  </a:glow>
                </a:effectLst>
                <a:latin typeface="Comic Sans MS" panose="030F0702030302020204" pitchFamily="66" charset="0"/>
              </a:rPr>
              <a:t>Does the enemy have an agenda to twist </a:t>
            </a:r>
            <a:br>
              <a:rPr lang="en-US" sz="3600" b="1" dirty="0">
                <a:solidFill>
                  <a:srgbClr val="FF0000"/>
                </a:solidFill>
                <a:effectLst>
                  <a:glow rad="177800">
                    <a:prstClr val="white">
                      <a:alpha val="80000"/>
                    </a:prstClr>
                  </a:glow>
                </a:effectLst>
                <a:latin typeface="Comic Sans MS" panose="030F0702030302020204" pitchFamily="66" charset="0"/>
              </a:rPr>
            </a:br>
            <a:r>
              <a:rPr lang="en-US" sz="3600" b="1" dirty="0">
                <a:solidFill>
                  <a:srgbClr val="00B0F0"/>
                </a:solidFill>
                <a:effectLst>
                  <a:glow rad="177800">
                    <a:prstClr val="white">
                      <a:alpha val="80000"/>
                    </a:prstClr>
                  </a:glow>
                </a:effectLst>
                <a:latin typeface="Comic Sans MS" panose="030F0702030302020204" pitchFamily="66" charset="0"/>
              </a:rPr>
              <a:t>Yahuah’s perfect circuit pattern; </a:t>
            </a:r>
            <a:r>
              <a:rPr lang="en-US" sz="3600" b="1" dirty="0">
                <a:solidFill>
                  <a:srgbClr val="FF0000"/>
                </a:solidFill>
                <a:effectLst>
                  <a:glow rad="177800">
                    <a:prstClr val="white">
                      <a:alpha val="80000"/>
                    </a:prstClr>
                  </a:glow>
                </a:effectLst>
                <a:latin typeface="Comic Sans MS" panose="030F0702030302020204" pitchFamily="66" charset="0"/>
              </a:rPr>
              <a:t>to alter </a:t>
            </a:r>
            <a:br>
              <a:rPr lang="en-US" sz="3600" b="1" dirty="0">
                <a:solidFill>
                  <a:srgbClr val="FF0000"/>
                </a:solidFill>
                <a:effectLst>
                  <a:glow rad="177800">
                    <a:prstClr val="white">
                      <a:alpha val="80000"/>
                    </a:prstClr>
                  </a:glow>
                </a:effectLst>
                <a:latin typeface="Comic Sans MS" panose="030F0702030302020204" pitchFamily="66" charset="0"/>
              </a:rPr>
            </a:br>
            <a:r>
              <a:rPr lang="en-US" sz="3600" b="1" dirty="0">
                <a:solidFill>
                  <a:srgbClr val="FF0000"/>
                </a:solidFill>
                <a:effectLst>
                  <a:glow rad="177800">
                    <a:prstClr val="white">
                      <a:alpha val="80000"/>
                    </a:prstClr>
                  </a:glow>
                </a:effectLst>
                <a:latin typeface="Comic Sans MS" panose="030F0702030302020204" pitchFamily="66" charset="0"/>
              </a:rPr>
              <a:t>the pattern of the </a:t>
            </a:r>
            <a:r>
              <a:rPr lang="en-US" sz="3600" b="1" dirty="0" err="1">
                <a:solidFill>
                  <a:srgbClr val="00B0F0"/>
                </a:solidFill>
                <a:effectLst>
                  <a:glow rad="177800">
                    <a:prstClr val="white">
                      <a:alpha val="80000"/>
                    </a:prstClr>
                  </a:glow>
                </a:effectLst>
                <a:latin typeface="Comic Sans MS" panose="030F0702030302020204" pitchFamily="66" charset="0"/>
              </a:rPr>
              <a:t>qodesh</a:t>
            </a:r>
            <a:r>
              <a:rPr lang="en-US" sz="3600" b="1" dirty="0">
                <a:solidFill>
                  <a:srgbClr val="00B0F0"/>
                </a:solidFill>
                <a:effectLst>
                  <a:glow rad="177800">
                    <a:prstClr val="white">
                      <a:alpha val="80000"/>
                    </a:prstClr>
                  </a:glow>
                </a:effectLst>
                <a:latin typeface="Comic Sans MS" panose="030F0702030302020204" pitchFamily="66" charset="0"/>
              </a:rPr>
              <a:t> festal schedule?</a:t>
            </a:r>
          </a:p>
          <a:p>
            <a:pPr lvl="0" algn="ctr"/>
            <a:endParaRPr lang="en-US" b="1" dirty="0">
              <a:solidFill>
                <a:srgbClr val="00B0F0"/>
              </a:solidFill>
              <a:effectLst>
                <a:glow rad="177800">
                  <a:prstClr val="white">
                    <a:alpha val="80000"/>
                  </a:prstClr>
                </a:glow>
              </a:effectLst>
              <a:latin typeface="Comic Sans MS" panose="030F0702030302020204" pitchFamily="66" charset="0"/>
            </a:endParaRPr>
          </a:p>
          <a:p>
            <a:pPr lvl="0" algn="ctr"/>
            <a:r>
              <a:rPr lang="en-US" sz="5400" b="1" dirty="0">
                <a:ln>
                  <a:solidFill>
                    <a:schemeClr val="accent6">
                      <a:lumMod val="50000"/>
                    </a:schemeClr>
                  </a:solidFill>
                </a:ln>
                <a:solidFill>
                  <a:schemeClr val="accent6"/>
                </a:solidFill>
                <a:effectLst>
                  <a:glow rad="177800">
                    <a:prstClr val="white">
                      <a:alpha val="80000"/>
                    </a:prstClr>
                  </a:glow>
                </a:effectLst>
                <a:latin typeface="Blackadder ITC" panose="04020505051007020D02" pitchFamily="82" charset="0"/>
              </a:rPr>
              <a:t>Is the moon part of that twisted agenda?</a:t>
            </a:r>
          </a:p>
          <a:p>
            <a:pPr lvl="0" algn="ctr"/>
            <a:endParaRPr lang="en-US" sz="2000" b="1" dirty="0">
              <a:solidFill>
                <a:srgbClr val="4472C4">
                  <a:lumMod val="50000"/>
                </a:srgbClr>
              </a:solidFill>
              <a:effectLst>
                <a:glow rad="177800">
                  <a:prstClr val="white">
                    <a:alpha val="80000"/>
                  </a:prstClr>
                </a:glow>
              </a:effectLst>
              <a:latin typeface="Comic Sans MS" panose="030F0702030302020204" pitchFamily="66" charset="0"/>
            </a:endParaRPr>
          </a:p>
          <a:p>
            <a:pPr lvl="0" algn="ctr"/>
            <a:r>
              <a:rPr lang="en-US" sz="3600" b="1" dirty="0">
                <a:solidFill>
                  <a:srgbClr val="4472C4">
                    <a:lumMod val="50000"/>
                  </a:srgbClr>
                </a:solidFill>
                <a:effectLst>
                  <a:glow rad="177800">
                    <a:prstClr val="white">
                      <a:alpha val="80000"/>
                    </a:prstClr>
                  </a:glow>
                </a:effectLst>
                <a:latin typeface="Comic Sans MS" panose="030F0702030302020204" pitchFamily="66" charset="0"/>
              </a:rPr>
              <a:t>Has the enemy convinced the majority </a:t>
            </a:r>
            <a:br>
              <a:rPr lang="en-US" sz="3600" b="1" dirty="0">
                <a:solidFill>
                  <a:srgbClr val="4472C4">
                    <a:lumMod val="50000"/>
                  </a:srgbClr>
                </a:solidFill>
                <a:effectLst>
                  <a:glow rad="177800">
                    <a:prstClr val="white">
                      <a:alpha val="80000"/>
                    </a:prstClr>
                  </a:glow>
                </a:effectLst>
                <a:latin typeface="Comic Sans MS" panose="030F0702030302020204" pitchFamily="66" charset="0"/>
              </a:rPr>
            </a:br>
            <a:r>
              <a:rPr lang="en-US" sz="3600" b="1" dirty="0">
                <a:solidFill>
                  <a:srgbClr val="4472C4">
                    <a:lumMod val="50000"/>
                  </a:srgbClr>
                </a:solidFill>
                <a:effectLst>
                  <a:glow rad="177800">
                    <a:prstClr val="white">
                      <a:alpha val="80000"/>
                    </a:prstClr>
                  </a:glow>
                </a:effectLst>
                <a:latin typeface="Comic Sans MS" panose="030F0702030302020204" pitchFamily="66" charset="0"/>
              </a:rPr>
              <a:t>his twisted agenda is in the Scriptures?</a:t>
            </a:r>
            <a:endParaRPr lang="en-US" sz="4000" dirty="0">
              <a:solidFill>
                <a:srgbClr val="4472C4">
                  <a:lumMod val="50000"/>
                </a:srgbClr>
              </a:solidFill>
              <a:effectLst>
                <a:glow rad="177800">
                  <a:prstClr val="white">
                    <a:alpha val="80000"/>
                  </a:prstClr>
                </a:glow>
              </a:effectLst>
              <a:latin typeface="Comic Sans MS" panose="030F0702030302020204" pitchFamily="66" charset="0"/>
            </a:endParaRPr>
          </a:p>
        </p:txBody>
      </p:sp>
    </p:spTree>
    <p:extLst>
      <p:ext uri="{BB962C8B-B14F-4D97-AF65-F5344CB8AC3E}">
        <p14:creationId xmlns:p14="http://schemas.microsoft.com/office/powerpoint/2010/main" val="4282167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4D812F-FF15-FF90-BE05-CFD0E4006C2A}"/>
              </a:ext>
            </a:extLst>
          </p:cNvPr>
          <p:cNvSpPr>
            <a:spLocks noGrp="1"/>
          </p:cNvSpPr>
          <p:nvPr>
            <p:ph type="sldNum" sz="quarter" idx="12"/>
          </p:nvPr>
        </p:nvSpPr>
        <p:spPr>
          <a:xfrm>
            <a:off x="8610600" y="6356350"/>
            <a:ext cx="3390900" cy="501650"/>
          </a:xfrm>
        </p:spPr>
        <p:txBody>
          <a:bodyPr/>
          <a:lstStyle/>
          <a:p>
            <a:fld id="{0B555D82-D20F-4DB7-B3E9-7B7EAC2F87A9}" type="slidenum">
              <a:rPr lang="en-US" sz="1600" smtClean="0">
                <a:solidFill>
                  <a:schemeClr val="tx1"/>
                </a:solidFill>
              </a:rPr>
              <a:t>26</a:t>
            </a:fld>
            <a:endParaRPr lang="en-US" dirty="0">
              <a:solidFill>
                <a:schemeClr val="tx1"/>
              </a:solidFill>
            </a:endParaRPr>
          </a:p>
        </p:txBody>
      </p:sp>
      <p:sp>
        <p:nvSpPr>
          <p:cNvPr id="3" name="Explosion: 14 Points 2">
            <a:extLst>
              <a:ext uri="{FF2B5EF4-FFF2-40B4-BE49-F238E27FC236}">
                <a16:creationId xmlns:a16="http://schemas.microsoft.com/office/drawing/2014/main" id="{EEDD9F04-5212-25F8-59E7-5491D66267A8}"/>
              </a:ext>
            </a:extLst>
          </p:cNvPr>
          <p:cNvSpPr/>
          <p:nvPr/>
        </p:nvSpPr>
        <p:spPr>
          <a:xfrm rot="1380000">
            <a:off x="-137372" y="-2283054"/>
            <a:ext cx="12148043" cy="11246067"/>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210 w 21600"/>
              <a:gd name="connsiteY2" fmla="*/ 4074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866 w 21600"/>
              <a:gd name="connsiteY19" fmla="*/ 17606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19310"/>
              <a:gd name="connsiteY0" fmla="*/ 4173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126 w 19310"/>
              <a:gd name="connsiteY8" fmla="*/ 12841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330 w 19310"/>
              <a:gd name="connsiteY20" fmla="*/ 15370 h 21600"/>
              <a:gd name="connsiteX21" fmla="*/ 0 w 19310"/>
              <a:gd name="connsiteY21" fmla="*/ 12877 h 21600"/>
              <a:gd name="connsiteX22" fmla="*/ 2624 w 19310"/>
              <a:gd name="connsiteY22" fmla="*/ 11231 h 21600"/>
              <a:gd name="connsiteX23" fmla="*/ 1172 w 19310"/>
              <a:gd name="connsiteY23" fmla="*/ 8270 h 21600"/>
              <a:gd name="connsiteX24" fmla="*/ 5372 w 19310"/>
              <a:gd name="connsiteY24" fmla="*/ 7817 h 21600"/>
              <a:gd name="connsiteX25" fmla="*/ 4502 w 19310"/>
              <a:gd name="connsiteY25" fmla="*/ 3625 h 21600"/>
              <a:gd name="connsiteX26" fmla="*/ 8703 w 19310"/>
              <a:gd name="connsiteY26" fmla="*/ 5787 h 21600"/>
              <a:gd name="connsiteX27" fmla="*/ 9722 w 19310"/>
              <a:gd name="connsiteY27" fmla="*/ 1887 h 21600"/>
              <a:gd name="connsiteX28" fmla="*/ 12488 w 19310"/>
              <a:gd name="connsiteY28" fmla="*/ 4173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10" h="21600">
                <a:moveTo>
                  <a:pt x="12488" y="4173"/>
                </a:moveTo>
                <a:lnTo>
                  <a:pt x="14790" y="0"/>
                </a:lnTo>
                <a:cubicBezTo>
                  <a:pt x="14702" y="1926"/>
                  <a:pt x="15910" y="2112"/>
                  <a:pt x="15822" y="4038"/>
                </a:cubicBezTo>
                <a:lnTo>
                  <a:pt x="18007" y="3172"/>
                </a:lnTo>
                <a:lnTo>
                  <a:pt x="16380" y="6532"/>
                </a:lnTo>
                <a:lnTo>
                  <a:pt x="19132" y="7672"/>
                </a:lnTo>
                <a:lnTo>
                  <a:pt x="17830" y="10121"/>
                </a:lnTo>
                <a:lnTo>
                  <a:pt x="19310" y="11909"/>
                </a:lnTo>
                <a:lnTo>
                  <a:pt x="17126" y="12841"/>
                </a:lnTo>
                <a:lnTo>
                  <a:pt x="18877" y="15632"/>
                </a:lnTo>
                <a:lnTo>
                  <a:pt x="14640" y="14350"/>
                </a:lnTo>
                <a:cubicBezTo>
                  <a:pt x="14741" y="15357"/>
                  <a:pt x="14841" y="16363"/>
                  <a:pt x="14942" y="17370"/>
                </a:cubicBezTo>
                <a:lnTo>
                  <a:pt x="12180" y="15935"/>
                </a:lnTo>
                <a:lnTo>
                  <a:pt x="11612" y="18842"/>
                </a:lnTo>
                <a:lnTo>
                  <a:pt x="9715" y="16735"/>
                </a:lnTo>
                <a:lnTo>
                  <a:pt x="8700" y="19712"/>
                </a:lnTo>
                <a:lnTo>
                  <a:pt x="7164" y="17278"/>
                </a:lnTo>
                <a:lnTo>
                  <a:pt x="4917" y="21600"/>
                </a:lnTo>
                <a:cubicBezTo>
                  <a:pt x="4880" y="20480"/>
                  <a:pt x="4842" y="19360"/>
                  <a:pt x="4805" y="18240"/>
                </a:cubicBezTo>
                <a:lnTo>
                  <a:pt x="1866" y="17606"/>
                </a:lnTo>
                <a:lnTo>
                  <a:pt x="3330" y="15370"/>
                </a:lnTo>
                <a:lnTo>
                  <a:pt x="0" y="12877"/>
                </a:lnTo>
                <a:lnTo>
                  <a:pt x="2624" y="11231"/>
                </a:lnTo>
                <a:lnTo>
                  <a:pt x="1172" y="8270"/>
                </a:lnTo>
                <a:lnTo>
                  <a:pt x="5372" y="7817"/>
                </a:lnTo>
                <a:lnTo>
                  <a:pt x="4502" y="3625"/>
                </a:lnTo>
                <a:lnTo>
                  <a:pt x="8703" y="5787"/>
                </a:lnTo>
                <a:lnTo>
                  <a:pt x="9722" y="1887"/>
                </a:lnTo>
                <a:lnTo>
                  <a:pt x="12488" y="4173"/>
                </a:lnTo>
                <a:close/>
              </a:path>
            </a:pathLst>
          </a:cu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813F31-6B94-2B03-064D-CDA9C8B4594E}"/>
              </a:ext>
            </a:extLst>
          </p:cNvPr>
          <p:cNvSpPr txBox="1"/>
          <p:nvPr/>
        </p:nvSpPr>
        <p:spPr>
          <a:xfrm>
            <a:off x="1924050" y="1009561"/>
            <a:ext cx="9124950" cy="1754326"/>
          </a:xfrm>
          <a:prstGeom prst="rect">
            <a:avLst/>
          </a:prstGeom>
          <a:noFill/>
        </p:spPr>
        <p:txBody>
          <a:bodyPr wrap="square">
            <a:spAutoFit/>
            <a:scene3d>
              <a:camera prst="orthographicFront"/>
              <a:lightRig rig="threePt" dir="t"/>
            </a:scene3d>
            <a:sp3d extrusionH="57150">
              <a:bevelT w="38100" h="38100" prst="angle"/>
            </a:sp3d>
          </a:bodyPr>
          <a:lstStyle/>
          <a:p>
            <a:pPr algn="ctr"/>
            <a:r>
              <a:rPr lang="en-US" sz="3600" b="1" dirty="0">
                <a:solidFill>
                  <a:srgbClr val="500050"/>
                </a:solidFill>
              </a:rPr>
              <a:t>Amos 3:7   </a:t>
            </a:r>
            <a:r>
              <a:rPr lang="en-US" sz="3600" b="1" dirty="0">
                <a:solidFill>
                  <a:srgbClr val="0070C0"/>
                </a:solidFill>
              </a:rPr>
              <a:t>Surely </a:t>
            </a:r>
            <a:r>
              <a:rPr lang="en-US" sz="3600" b="1" dirty="0" err="1">
                <a:solidFill>
                  <a:srgbClr val="00B0F0"/>
                </a:solidFill>
              </a:rPr>
              <a:t>Yahuah</a:t>
            </a:r>
            <a:r>
              <a:rPr lang="en-US" sz="3600" b="1" dirty="0">
                <a:solidFill>
                  <a:srgbClr val="0070C0"/>
                </a:solidFill>
              </a:rPr>
              <a:t> our Elohim will </a:t>
            </a:r>
            <a:br>
              <a:rPr lang="en-US" sz="3600" b="1" dirty="0">
                <a:solidFill>
                  <a:srgbClr val="0070C0"/>
                </a:solidFill>
              </a:rPr>
            </a:br>
            <a:r>
              <a:rPr lang="en-US" sz="3600" b="1" dirty="0">
                <a:solidFill>
                  <a:srgbClr val="0070C0"/>
                </a:solidFill>
              </a:rPr>
              <a:t>do nothing, but he </a:t>
            </a:r>
            <a:r>
              <a:rPr lang="en-US" sz="3600" b="1" dirty="0" err="1">
                <a:solidFill>
                  <a:srgbClr val="0070C0"/>
                </a:solidFill>
              </a:rPr>
              <a:t>revealeth</a:t>
            </a:r>
            <a:r>
              <a:rPr lang="en-US" sz="3600" b="1" dirty="0">
                <a:solidFill>
                  <a:srgbClr val="0070C0"/>
                </a:solidFill>
              </a:rPr>
              <a:t> his secret </a:t>
            </a:r>
            <a:br>
              <a:rPr lang="en-US" sz="3600" b="1" dirty="0">
                <a:solidFill>
                  <a:srgbClr val="0070C0"/>
                </a:solidFill>
              </a:rPr>
            </a:br>
            <a:r>
              <a:rPr lang="en-US" sz="3600" b="1" dirty="0">
                <a:solidFill>
                  <a:srgbClr val="0070C0"/>
                </a:solidFill>
              </a:rPr>
              <a:t>unto his servants the prophets.  </a:t>
            </a:r>
            <a:r>
              <a:rPr lang="en-US" sz="2800" i="1" dirty="0"/>
              <a:t>KJV</a:t>
            </a:r>
            <a:endParaRPr lang="en-US" sz="3600" i="1" dirty="0"/>
          </a:p>
        </p:txBody>
      </p:sp>
      <p:sp>
        <p:nvSpPr>
          <p:cNvPr id="12" name="Rectangle: Rounded Corners 11">
            <a:extLst>
              <a:ext uri="{FF2B5EF4-FFF2-40B4-BE49-F238E27FC236}">
                <a16:creationId xmlns:a16="http://schemas.microsoft.com/office/drawing/2014/main" id="{45083B9F-F68F-48C5-ABB5-23BD3D97F9BB}"/>
              </a:ext>
            </a:extLst>
          </p:cNvPr>
          <p:cNvSpPr/>
          <p:nvPr/>
        </p:nvSpPr>
        <p:spPr>
          <a:xfrm>
            <a:off x="290330" y="7705905"/>
            <a:ext cx="11292638" cy="4845486"/>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 think the ALTERATION PATTERN CHARATERISTIC OF SATAN needs to be brought out.  It’s the TWIST characteristic that reveals the power behind the system. </a:t>
            </a:r>
          </a:p>
          <a:p>
            <a:pPr algn="ctr"/>
            <a:r>
              <a:rPr lang="en-CA" sz="2400" dirty="0">
                <a:solidFill>
                  <a:schemeClr val="tx1"/>
                </a:solidFill>
              </a:rPr>
              <a:t>Alter the PATTERN of the circuit!</a:t>
            </a:r>
            <a:br>
              <a:rPr lang="en-CA" sz="2400" dirty="0">
                <a:solidFill>
                  <a:schemeClr val="tx1"/>
                </a:solidFill>
              </a:rPr>
            </a:br>
            <a:r>
              <a:rPr lang="en-CA" sz="2400" dirty="0">
                <a:solidFill>
                  <a:schemeClr val="tx1"/>
                </a:solidFill>
              </a:rPr>
              <a:t>Alter the Pattern OF THE FESTAL SCHEDULE! </a:t>
            </a:r>
          </a:p>
          <a:p>
            <a:pPr algn="ctr"/>
            <a:r>
              <a:rPr lang="en-CA" sz="2400" dirty="0">
                <a:solidFill>
                  <a:schemeClr val="tx1"/>
                </a:solidFill>
              </a:rPr>
              <a:t>You shall NOT SURELY DIE! (Eden)</a:t>
            </a:r>
          </a:p>
          <a:p>
            <a:pPr algn="ctr"/>
            <a:r>
              <a:rPr lang="en-CA" sz="2400" dirty="0">
                <a:solidFill>
                  <a:schemeClr val="tx1"/>
                </a:solidFill>
              </a:rPr>
              <a:t>The snake retains his skin.</a:t>
            </a:r>
          </a:p>
          <a:p>
            <a:pPr algn="ctr"/>
            <a:endParaRPr lang="en-CA" sz="2400" dirty="0">
              <a:solidFill>
                <a:schemeClr val="tx1"/>
              </a:solidFill>
            </a:endParaRPr>
          </a:p>
          <a:p>
            <a:pPr algn="ctr"/>
            <a:r>
              <a:rPr lang="en-CA" sz="2400" dirty="0">
                <a:solidFill>
                  <a:srgbClr val="0070C0"/>
                </a:solidFill>
              </a:rPr>
              <a:t>Yahuah declared He will do NOTHING , BUT He will tell His people! </a:t>
            </a:r>
            <a:br>
              <a:rPr lang="en-CA" sz="2400" dirty="0">
                <a:solidFill>
                  <a:srgbClr val="0070C0"/>
                </a:solidFill>
              </a:rPr>
            </a:br>
            <a:r>
              <a:rPr lang="en-CA" sz="2400" dirty="0">
                <a:solidFill>
                  <a:srgbClr val="0070C0"/>
                </a:solidFill>
              </a:rPr>
              <a:t>WHERE IS THE COMMAND TO ADD 6 INTERCALARY DAYS ON MONTH SIX?  Or was Yahuah joking when He said that? </a:t>
            </a:r>
          </a:p>
          <a:p>
            <a:pPr algn="ctr"/>
            <a:r>
              <a:rPr lang="en-CA" sz="2400" dirty="0" err="1">
                <a:solidFill>
                  <a:schemeClr val="tx1"/>
                </a:solidFill>
              </a:rPr>
              <a:t>Yahusha</a:t>
            </a:r>
            <a:r>
              <a:rPr lang="en-CA" sz="2400" dirty="0">
                <a:solidFill>
                  <a:schemeClr val="tx1"/>
                </a:solidFill>
              </a:rPr>
              <a:t> forgive me for writing that, even in the light that it needs to be said. </a:t>
            </a:r>
          </a:p>
        </p:txBody>
      </p:sp>
      <p:pic>
        <p:nvPicPr>
          <p:cNvPr id="13" name="Picture 12">
            <a:extLst>
              <a:ext uri="{FF2B5EF4-FFF2-40B4-BE49-F238E27FC236}">
                <a16:creationId xmlns:a16="http://schemas.microsoft.com/office/drawing/2014/main" id="{B12F395F-E865-9BB3-2591-7D888FC12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71" y="2554265"/>
            <a:ext cx="3194625" cy="15714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TextBox 13">
            <a:extLst>
              <a:ext uri="{FF2B5EF4-FFF2-40B4-BE49-F238E27FC236}">
                <a16:creationId xmlns:a16="http://schemas.microsoft.com/office/drawing/2014/main" id="{691DFE65-7726-9558-8686-37004593459D}"/>
              </a:ext>
            </a:extLst>
          </p:cNvPr>
          <p:cNvSpPr txBox="1"/>
          <p:nvPr/>
        </p:nvSpPr>
        <p:spPr>
          <a:xfrm>
            <a:off x="4391410" y="2827456"/>
            <a:ext cx="6625388" cy="1754326"/>
          </a:xfrm>
          <a:prstGeom prst="rect">
            <a:avLst/>
          </a:prstGeom>
          <a:noFill/>
        </p:spPr>
        <p:txBody>
          <a:bodyPr wrap="square">
            <a:spAutoFit/>
            <a:scene3d>
              <a:camera prst="orthographicFront"/>
              <a:lightRig rig="threePt" dir="t"/>
            </a:scene3d>
            <a:sp3d extrusionH="57150">
              <a:bevelT w="38100" h="38100" prst="angle"/>
            </a:sp3d>
          </a:bodyPr>
          <a:lstStyle/>
          <a:p>
            <a:pPr algn="ctr"/>
            <a:r>
              <a:rPr lang="en-US" sz="3600" b="1" u="sng" dirty="0">
                <a:solidFill>
                  <a:srgbClr val="500050"/>
                </a:solidFill>
                <a:latin typeface="Arial Black" panose="020B0A04020102020204" pitchFamily="34" charset="0"/>
              </a:rPr>
              <a:t>Where</a:t>
            </a:r>
            <a:r>
              <a:rPr lang="en-US" sz="3600" b="1" dirty="0">
                <a:solidFill>
                  <a:srgbClr val="500050"/>
                </a:solidFill>
              </a:rPr>
              <a:t> in the Scriptures does </a:t>
            </a:r>
            <a:r>
              <a:rPr lang="en-US" sz="3600" b="1" dirty="0" err="1">
                <a:solidFill>
                  <a:srgbClr val="0070C0"/>
                </a:solidFill>
              </a:rPr>
              <a:t>Yahuah</a:t>
            </a:r>
            <a:r>
              <a:rPr lang="en-US" sz="3600" b="1" dirty="0">
                <a:solidFill>
                  <a:srgbClr val="500050"/>
                </a:solidFill>
              </a:rPr>
              <a:t> declare the moon is part of His festal calendar?</a:t>
            </a:r>
            <a:endParaRPr lang="en-US" sz="3600" i="1" dirty="0"/>
          </a:p>
        </p:txBody>
      </p:sp>
      <p:sp>
        <p:nvSpPr>
          <p:cNvPr id="15" name="TextBox 14">
            <a:extLst>
              <a:ext uri="{FF2B5EF4-FFF2-40B4-BE49-F238E27FC236}">
                <a16:creationId xmlns:a16="http://schemas.microsoft.com/office/drawing/2014/main" id="{06527877-128F-8614-B71F-5AB7AF9714E1}"/>
              </a:ext>
            </a:extLst>
          </p:cNvPr>
          <p:cNvSpPr txBox="1"/>
          <p:nvPr/>
        </p:nvSpPr>
        <p:spPr>
          <a:xfrm>
            <a:off x="2387599" y="4525000"/>
            <a:ext cx="7778667" cy="1323439"/>
          </a:xfrm>
          <a:prstGeom prst="rect">
            <a:avLst/>
          </a:prstGeom>
          <a:noFill/>
        </p:spPr>
        <p:txBody>
          <a:bodyPr wrap="square">
            <a:spAutoFit/>
            <a:scene3d>
              <a:camera prst="orthographicFront"/>
              <a:lightRig rig="threePt" dir="t"/>
            </a:scene3d>
            <a:sp3d extrusionH="57150">
              <a:bevelT w="38100" h="38100" prst="angle"/>
            </a:sp3d>
          </a:bodyPr>
          <a:lstStyle/>
          <a:p>
            <a:pPr algn="ctr"/>
            <a:r>
              <a:rPr lang="en-US" sz="4000" b="1" dirty="0">
                <a:ln>
                  <a:solidFill>
                    <a:schemeClr val="accent2">
                      <a:lumMod val="50000"/>
                    </a:schemeClr>
                  </a:solidFill>
                </a:ln>
                <a:solidFill>
                  <a:srgbClr val="AB5959"/>
                </a:solidFill>
                <a:latin typeface="Arial Rounded MT Bold" panose="020F0704030504030204" pitchFamily="34" charset="0"/>
              </a:rPr>
              <a:t>Did He forget to reveal the </a:t>
            </a:r>
            <a:br>
              <a:rPr lang="en-US" sz="4000" b="1" dirty="0">
                <a:ln>
                  <a:solidFill>
                    <a:schemeClr val="accent2">
                      <a:lumMod val="50000"/>
                    </a:schemeClr>
                  </a:solidFill>
                </a:ln>
                <a:solidFill>
                  <a:srgbClr val="AB5959"/>
                </a:solidFill>
                <a:latin typeface="Arial Rounded MT Bold" panose="020F0704030504030204" pitchFamily="34" charset="0"/>
              </a:rPr>
            </a:br>
            <a:r>
              <a:rPr lang="en-US" sz="4000" b="1" dirty="0">
                <a:ln>
                  <a:solidFill>
                    <a:schemeClr val="accent2">
                      <a:lumMod val="50000"/>
                    </a:schemeClr>
                  </a:solidFill>
                </a:ln>
                <a:solidFill>
                  <a:srgbClr val="AB5959"/>
                </a:solidFill>
                <a:latin typeface="Arial Rounded MT Bold" panose="020F0704030504030204" pitchFamily="34" charset="0"/>
              </a:rPr>
              <a:t>moon secret to His People?</a:t>
            </a:r>
            <a:endParaRPr lang="en-US" sz="4000" i="1" dirty="0">
              <a:ln>
                <a:solidFill>
                  <a:schemeClr val="accent2">
                    <a:lumMod val="50000"/>
                  </a:schemeClr>
                </a:solidFill>
              </a:ln>
              <a:solidFill>
                <a:srgbClr val="AB5959"/>
              </a:solidFill>
              <a:latin typeface="Arial Rounded MT Bold" panose="020F0704030504030204" pitchFamily="34" charset="0"/>
            </a:endParaRPr>
          </a:p>
        </p:txBody>
      </p:sp>
    </p:spTree>
    <p:extLst>
      <p:ext uri="{BB962C8B-B14F-4D97-AF65-F5344CB8AC3E}">
        <p14:creationId xmlns:p14="http://schemas.microsoft.com/office/powerpoint/2010/main" val="1244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xplosion: 14 Points 2">
            <a:extLst>
              <a:ext uri="{FF2B5EF4-FFF2-40B4-BE49-F238E27FC236}">
                <a16:creationId xmlns:a16="http://schemas.microsoft.com/office/drawing/2014/main" id="{7A551893-BEFD-F3B7-4BD5-11079AF1289A}"/>
              </a:ext>
            </a:extLst>
          </p:cNvPr>
          <p:cNvSpPr/>
          <p:nvPr/>
        </p:nvSpPr>
        <p:spPr>
          <a:xfrm>
            <a:off x="197427" y="136525"/>
            <a:ext cx="11793682" cy="6584950"/>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712197" y="6472462"/>
            <a:ext cx="3407229" cy="365125"/>
          </a:xfrm>
        </p:spPr>
        <p:txBody>
          <a:bodyPr/>
          <a:lstStyle/>
          <a:p>
            <a:fld id="{0B555D82-D20F-4DB7-B3E9-7B7EAC2F87A9}" type="slidenum">
              <a:rPr lang="en-US" sz="1400" b="1" smtClean="0">
                <a:solidFill>
                  <a:schemeClr val="tx1">
                    <a:lumMod val="75000"/>
                    <a:lumOff val="25000"/>
                  </a:schemeClr>
                </a:solidFill>
              </a:rPr>
              <a:t>27</a:t>
            </a:fld>
            <a:endParaRPr lang="en-US" b="1" dirty="0">
              <a:solidFill>
                <a:schemeClr val="tx1">
                  <a:lumMod val="75000"/>
                  <a:lumOff val="25000"/>
                </a:schemeClr>
              </a:solidFill>
            </a:endParaRPr>
          </a:p>
        </p:txBody>
      </p:sp>
      <p:pic>
        <p:nvPicPr>
          <p:cNvPr id="11" name="Picture 10">
            <a:extLst>
              <a:ext uri="{FF2B5EF4-FFF2-40B4-BE49-F238E27FC236}">
                <a16:creationId xmlns:a16="http://schemas.microsoft.com/office/drawing/2014/main" id="{F4D304FE-A165-E26D-92F8-289175196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52419" y="2727670"/>
            <a:ext cx="1915308" cy="2258768"/>
          </a:xfrm>
          <a:prstGeom prst="rect">
            <a:avLst/>
          </a:prstGeom>
          <a:ln>
            <a:noFill/>
          </a:ln>
          <a:effectLst>
            <a:glow rad="114300">
              <a:srgbClr val="E5D2A6"/>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Rectangle 11">
            <a:extLst>
              <a:ext uri="{FF2B5EF4-FFF2-40B4-BE49-F238E27FC236}">
                <a16:creationId xmlns:a16="http://schemas.microsoft.com/office/drawing/2014/main" id="{274F176F-3919-64A9-DCAC-CA88613C0B83}"/>
              </a:ext>
            </a:extLst>
          </p:cNvPr>
          <p:cNvSpPr/>
          <p:nvPr/>
        </p:nvSpPr>
        <p:spPr>
          <a:xfrm>
            <a:off x="580736" y="446402"/>
            <a:ext cx="11030528" cy="255454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8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  </a:t>
            </a:r>
            <a:r>
              <a:rPr lang="en-US" sz="8000" b="1" dirty="0">
                <a:ln w="28575">
                  <a:solidFill>
                    <a:srgbClr val="500050"/>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What About These</a:t>
            </a:r>
          </a:p>
          <a:p>
            <a:pPr algn="ctr"/>
            <a:r>
              <a:rPr lang="en-US" sz="8000" b="1" cap="none" spc="0" dirty="0">
                <a:ln w="28575">
                  <a:solidFill>
                    <a:srgbClr val="500050"/>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Other Festal Calendars?</a:t>
            </a:r>
          </a:p>
        </p:txBody>
      </p:sp>
      <p:pic>
        <p:nvPicPr>
          <p:cNvPr id="13" name="Picture 12">
            <a:extLst>
              <a:ext uri="{FF2B5EF4-FFF2-40B4-BE49-F238E27FC236}">
                <a16:creationId xmlns:a16="http://schemas.microsoft.com/office/drawing/2014/main" id="{D4A6BDBD-F44F-04BC-8CCD-97535038DB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2705" y="0"/>
            <a:ext cx="2799295" cy="2005987"/>
          </a:xfrm>
          <a:prstGeom prst="rect">
            <a:avLst/>
          </a:prstGeom>
          <a:effectLst>
            <a:softEdge rad="228600"/>
          </a:effectLst>
        </p:spPr>
      </p:pic>
      <p:pic>
        <p:nvPicPr>
          <p:cNvPr id="9" name="Picture 8">
            <a:extLst>
              <a:ext uri="{FF2B5EF4-FFF2-40B4-BE49-F238E27FC236}">
                <a16:creationId xmlns:a16="http://schemas.microsoft.com/office/drawing/2014/main" id="{31FA63E4-CC7E-1E01-2514-D774BC2A19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6310" y="4774997"/>
            <a:ext cx="2754799" cy="1795404"/>
          </a:xfrm>
          <a:prstGeom prst="ellipse">
            <a:avLst/>
          </a:prstGeom>
          <a:ln>
            <a:noFill/>
          </a:ln>
          <a:effectLst>
            <a:softEdge rad="112500"/>
          </a:effectLst>
        </p:spPr>
      </p:pic>
      <p:sp>
        <p:nvSpPr>
          <p:cNvPr id="8" name="Title 1">
            <a:extLst>
              <a:ext uri="{FF2B5EF4-FFF2-40B4-BE49-F238E27FC236}">
                <a16:creationId xmlns:a16="http://schemas.microsoft.com/office/drawing/2014/main" id="{4FD09677-7D7D-859D-5A2C-A5646F9A1F00}"/>
              </a:ext>
            </a:extLst>
          </p:cNvPr>
          <p:cNvSpPr txBox="1">
            <a:spLocks/>
          </p:cNvSpPr>
          <p:nvPr/>
        </p:nvSpPr>
        <p:spPr>
          <a:xfrm>
            <a:off x="1748873" y="3037200"/>
            <a:ext cx="7924800" cy="3496948"/>
          </a:xfrm>
          <a:prstGeom prst="rect">
            <a:avLst/>
          </a:prstGeom>
        </p:spPr>
        <p:txBody>
          <a:bodyPr vert="horz" lIns="91440" tIns="45720" rIns="91440" bIns="45720" rtlCol="0" anchor="ctr">
            <a:normAutofit fontScale="90000" lnSpcReduction="100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600" b="1" dirty="0">
                <a:ln>
                  <a:solidFill>
                    <a:srgbClr val="500050"/>
                  </a:solidFill>
                </a:ln>
                <a:solidFill>
                  <a:srgbClr val="FF0000"/>
                </a:solidFill>
                <a:latin typeface="Comic Sans MS" panose="030F0702030302020204" pitchFamily="66" charset="0"/>
              </a:rPr>
              <a:t>When the</a:t>
            </a:r>
            <a:r>
              <a:rPr lang="en-US" sz="3600" b="1" dirty="0">
                <a:ln>
                  <a:solidFill>
                    <a:srgbClr val="500050"/>
                  </a:solidFill>
                </a:ln>
                <a:solidFill>
                  <a:srgbClr val="FF0000"/>
                </a:solidFill>
                <a:effectLst/>
                <a:latin typeface="Comic Sans MS" panose="030F0702030302020204" pitchFamily="66" charset="0"/>
              </a:rPr>
              <a:t> </a:t>
            </a:r>
            <a:r>
              <a:rPr lang="en-US" sz="3600" b="1" dirty="0">
                <a:ln>
                  <a:solidFill>
                    <a:srgbClr val="002060"/>
                  </a:solidFill>
                </a:ln>
                <a:solidFill>
                  <a:srgbClr val="0070C0"/>
                </a:solidFill>
                <a:latin typeface="Comic Sans MS" panose="030F0702030302020204" pitchFamily="66" charset="0"/>
              </a:rPr>
              <a:t>Scriptures</a:t>
            </a:r>
            <a:r>
              <a:rPr lang="en-US" sz="3600" b="1" dirty="0">
                <a:ln>
                  <a:solidFill>
                    <a:srgbClr val="500050"/>
                  </a:solidFill>
                </a:ln>
                <a:solidFill>
                  <a:srgbClr val="FF0000"/>
                </a:solidFill>
                <a:latin typeface="Comic Sans MS" panose="030F0702030302020204" pitchFamily="66" charset="0"/>
              </a:rPr>
              <a:t> expose counterfeit festal calendars, </a:t>
            </a:r>
            <a:br>
              <a:rPr lang="en-US" sz="3600" b="1" dirty="0">
                <a:ln>
                  <a:solidFill>
                    <a:srgbClr val="500050"/>
                  </a:solidFill>
                </a:ln>
                <a:solidFill>
                  <a:srgbClr val="FF0000"/>
                </a:solidFill>
                <a:latin typeface="Comic Sans MS" panose="030F0702030302020204" pitchFamily="66" charset="0"/>
              </a:rPr>
            </a:br>
            <a:r>
              <a:rPr lang="en-US" sz="3600" b="1" u="sng" dirty="0">
                <a:ln>
                  <a:solidFill>
                    <a:srgbClr val="500050"/>
                  </a:solidFill>
                </a:ln>
                <a:solidFill>
                  <a:srgbClr val="FF0000"/>
                </a:solidFill>
                <a:latin typeface="Comic Sans MS" panose="030F0702030302020204" pitchFamily="66" charset="0"/>
              </a:rPr>
              <a:t>IT IS</a:t>
            </a:r>
            <a:r>
              <a:rPr lang="en-US" sz="3600" b="1" dirty="0">
                <a:ln>
                  <a:solidFill>
                    <a:srgbClr val="500050"/>
                  </a:solidFill>
                </a:ln>
                <a:solidFill>
                  <a:srgbClr val="FF0000"/>
                </a:solidFill>
                <a:latin typeface="Comic Sans MS" panose="030F0702030302020204" pitchFamily="66" charset="0"/>
              </a:rPr>
              <a:t> the duty of </a:t>
            </a:r>
            <a:r>
              <a:rPr lang="en-US" sz="3600" b="1" dirty="0">
                <a:ln>
                  <a:solidFill>
                    <a:srgbClr val="002060"/>
                  </a:solidFill>
                </a:ln>
                <a:solidFill>
                  <a:srgbClr val="0070C0"/>
                </a:solidFill>
                <a:latin typeface="Comic Sans MS" panose="030F0702030302020204" pitchFamily="66" charset="0"/>
              </a:rPr>
              <a:t>Yahuah’s Covenant Calendar</a:t>
            </a:r>
            <a:r>
              <a:rPr lang="en-US" sz="3600" b="1" dirty="0">
                <a:ln>
                  <a:solidFill>
                    <a:srgbClr val="500050"/>
                  </a:solidFill>
                </a:ln>
                <a:solidFill>
                  <a:srgbClr val="FF0000"/>
                </a:solidFill>
                <a:latin typeface="Comic Sans MS" panose="030F0702030302020204" pitchFamily="66" charset="0"/>
              </a:rPr>
              <a:t> to expose the deceptions! (Eph 5:11)</a:t>
            </a:r>
            <a:endParaRPr lang="en-CA" sz="3600" b="1" dirty="0">
              <a:ln>
                <a:solidFill>
                  <a:srgbClr val="500050"/>
                </a:solidFill>
              </a:ln>
              <a:solidFill>
                <a:srgbClr val="0070C0"/>
              </a:solidFill>
              <a:effectLst/>
              <a:latin typeface="Comic Sans MS" panose="030F0702030302020204" pitchFamily="66" charset="0"/>
            </a:endParaRPr>
          </a:p>
        </p:txBody>
      </p:sp>
    </p:spTree>
    <p:extLst>
      <p:ext uri="{BB962C8B-B14F-4D97-AF65-F5344CB8AC3E}">
        <p14:creationId xmlns:p14="http://schemas.microsoft.com/office/powerpoint/2010/main" val="66670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3500"/>
                            </p:stCondLst>
                            <p:childTnLst>
                              <p:par>
                                <p:cTn id="9" presetID="6" presetClass="entr" presetSubtype="16"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9B53FD-CB3B-7D67-8374-10ADB4104DAD}"/>
              </a:ext>
            </a:extLst>
          </p:cNvPr>
          <p:cNvSpPr/>
          <p:nvPr/>
        </p:nvSpPr>
        <p:spPr>
          <a:xfrm>
            <a:off x="1625599" y="1561751"/>
            <a:ext cx="10375901" cy="1559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endParaRPr lang="en-US" b="1" dirty="0">
              <a:solidFill>
                <a:srgbClr val="00B0F0"/>
              </a:solidFill>
              <a:effectLst>
                <a:glow rad="177800">
                  <a:prstClr val="white">
                    <a:alpha val="80000"/>
                  </a:prstClr>
                </a:glow>
              </a:effectLst>
              <a:latin typeface="Comic Sans MS" panose="030F0702030302020204" pitchFamily="66" charset="0"/>
            </a:endParaRPr>
          </a:p>
          <a:p>
            <a:pPr lvl="0" algn="ctr"/>
            <a:r>
              <a:rPr lang="en-US" sz="5400" b="1" dirty="0">
                <a:ln>
                  <a:solidFill>
                    <a:schemeClr val="accent6">
                      <a:lumMod val="50000"/>
                    </a:schemeClr>
                  </a:solidFill>
                </a:ln>
                <a:solidFill>
                  <a:schemeClr val="accent6"/>
                </a:solidFill>
                <a:effectLst>
                  <a:glow rad="177800">
                    <a:prstClr val="white">
                      <a:alpha val="80000"/>
                    </a:prstClr>
                  </a:glow>
                </a:effectLst>
                <a:latin typeface="Blackadder ITC" panose="04020505051007020D02" pitchFamily="82" charset="0"/>
              </a:rPr>
              <a:t>And have no fellowship with the unfruitful </a:t>
            </a:r>
            <a:br>
              <a:rPr lang="en-US" sz="5400" b="1" dirty="0">
                <a:ln>
                  <a:solidFill>
                    <a:schemeClr val="accent6">
                      <a:lumMod val="50000"/>
                    </a:schemeClr>
                  </a:solidFill>
                </a:ln>
                <a:solidFill>
                  <a:schemeClr val="accent6"/>
                </a:solidFill>
                <a:effectLst>
                  <a:glow rad="177800">
                    <a:prstClr val="white">
                      <a:alpha val="80000"/>
                    </a:prstClr>
                  </a:glow>
                </a:effectLst>
                <a:latin typeface="Blackadder ITC" panose="04020505051007020D02" pitchFamily="82" charset="0"/>
              </a:rPr>
            </a:br>
            <a:r>
              <a:rPr lang="en-US" sz="5400" b="1" dirty="0">
                <a:ln>
                  <a:solidFill>
                    <a:schemeClr val="accent6">
                      <a:lumMod val="50000"/>
                    </a:schemeClr>
                  </a:solidFill>
                </a:ln>
                <a:solidFill>
                  <a:schemeClr val="accent6"/>
                </a:solidFill>
                <a:effectLst>
                  <a:glow rad="177800">
                    <a:prstClr val="white">
                      <a:alpha val="80000"/>
                    </a:prstClr>
                  </a:glow>
                </a:effectLst>
                <a:latin typeface="Blackadder ITC" panose="04020505051007020D02" pitchFamily="82" charset="0"/>
              </a:rPr>
              <a:t>works of darkness, but rather reprove them.             </a:t>
            </a:r>
          </a:p>
          <a:p>
            <a:pPr lvl="0" algn="ctr"/>
            <a:endParaRPr lang="en-US" sz="2000" b="1" dirty="0">
              <a:solidFill>
                <a:srgbClr val="4472C4">
                  <a:lumMod val="50000"/>
                </a:srgbClr>
              </a:solidFill>
              <a:effectLst>
                <a:glow rad="177800">
                  <a:prstClr val="white">
                    <a:alpha val="80000"/>
                  </a:prstClr>
                </a:glo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464D812F-FF15-FF90-BE05-CFD0E4006C2A}"/>
              </a:ext>
            </a:extLst>
          </p:cNvPr>
          <p:cNvSpPr>
            <a:spLocks noGrp="1"/>
          </p:cNvSpPr>
          <p:nvPr>
            <p:ph type="sldNum" sz="quarter" idx="12"/>
          </p:nvPr>
        </p:nvSpPr>
        <p:spPr>
          <a:xfrm>
            <a:off x="8610600" y="6356350"/>
            <a:ext cx="3390900" cy="501650"/>
          </a:xfrm>
        </p:spPr>
        <p:txBody>
          <a:bodyPr/>
          <a:lstStyle/>
          <a:p>
            <a:fld id="{0B555D82-D20F-4DB7-B3E9-7B7EAC2F87A9}" type="slidenum">
              <a:rPr lang="en-US" sz="1600" b="1" smtClean="0">
                <a:solidFill>
                  <a:schemeClr val="bg1"/>
                </a:solidFill>
              </a:rPr>
              <a:t>28</a:t>
            </a:fld>
            <a:endParaRPr lang="en-US" b="1" dirty="0">
              <a:solidFill>
                <a:schemeClr val="bg1"/>
              </a:solidFill>
            </a:endParaRPr>
          </a:p>
        </p:txBody>
      </p:sp>
      <p:sp>
        <p:nvSpPr>
          <p:cNvPr id="8" name="Rectangle 7">
            <a:extLst>
              <a:ext uri="{FF2B5EF4-FFF2-40B4-BE49-F238E27FC236}">
                <a16:creationId xmlns:a16="http://schemas.microsoft.com/office/drawing/2014/main" id="{42D22C30-A4B4-0BC6-37BB-662B7690CAD2}"/>
              </a:ext>
            </a:extLst>
          </p:cNvPr>
          <p:cNvSpPr/>
          <p:nvPr/>
        </p:nvSpPr>
        <p:spPr>
          <a:xfrm>
            <a:off x="4545583" y="148315"/>
            <a:ext cx="5760467" cy="1449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US" sz="3600" b="1" dirty="0">
                <a:solidFill>
                  <a:srgbClr val="FF0000"/>
                </a:solidFill>
                <a:effectLst>
                  <a:glow rad="177800">
                    <a:prstClr val="white">
                      <a:alpha val="80000"/>
                    </a:prstClr>
                  </a:glow>
                </a:effectLst>
                <a:latin typeface="Comic Sans MS" panose="030F0702030302020204" pitchFamily="66" charset="0"/>
              </a:rPr>
              <a:t>about a reminder of the command in Eph 5:11?</a:t>
            </a:r>
          </a:p>
        </p:txBody>
      </p:sp>
      <p:sp>
        <p:nvSpPr>
          <p:cNvPr id="3" name="Rectangle 2">
            <a:extLst>
              <a:ext uri="{FF2B5EF4-FFF2-40B4-BE49-F238E27FC236}">
                <a16:creationId xmlns:a16="http://schemas.microsoft.com/office/drawing/2014/main" id="{7D2FDC82-41EF-EC3C-7672-F8E1C899F835}"/>
              </a:ext>
            </a:extLst>
          </p:cNvPr>
          <p:cNvSpPr/>
          <p:nvPr/>
        </p:nvSpPr>
        <p:spPr>
          <a:xfrm>
            <a:off x="3104707" y="4319873"/>
            <a:ext cx="8733760" cy="2483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r>
              <a:rPr lang="en-US" sz="2400" b="1" dirty="0">
                <a:solidFill>
                  <a:srgbClr val="4472C4">
                    <a:lumMod val="50000"/>
                  </a:srgbClr>
                </a:solidFill>
                <a:effectLst>
                  <a:glow rad="177800">
                    <a:prstClr val="white">
                      <a:alpha val="80000"/>
                    </a:prstClr>
                  </a:glow>
                </a:effectLst>
                <a:latin typeface="Comic Sans MS" panose="030F0702030302020204" pitchFamily="66" charset="0"/>
              </a:rPr>
              <a:t>Rom 13:12  </a:t>
            </a:r>
            <a:r>
              <a:rPr lang="en-US" sz="3600" b="1" dirty="0">
                <a:solidFill>
                  <a:srgbClr val="4472C4">
                    <a:lumMod val="50000"/>
                  </a:srgbClr>
                </a:solidFill>
                <a:effectLst>
                  <a:glow rad="177800">
                    <a:prstClr val="white">
                      <a:alpha val="80000"/>
                    </a:prstClr>
                  </a:glow>
                </a:effectLst>
                <a:latin typeface="Comic Sans MS" panose="030F0702030302020204" pitchFamily="66" charset="0"/>
              </a:rPr>
              <a:t>The night is far spent, </a:t>
            </a:r>
            <a:br>
              <a:rPr lang="en-US" sz="3600" b="1" dirty="0">
                <a:solidFill>
                  <a:srgbClr val="4472C4">
                    <a:lumMod val="50000"/>
                  </a:srgbClr>
                </a:solidFill>
                <a:effectLst>
                  <a:glow rad="177800">
                    <a:prstClr val="white">
                      <a:alpha val="80000"/>
                    </a:prstClr>
                  </a:glow>
                </a:effectLst>
                <a:latin typeface="Comic Sans MS" panose="030F0702030302020204" pitchFamily="66" charset="0"/>
              </a:rPr>
            </a:br>
            <a:r>
              <a:rPr lang="en-US" sz="3600" b="1" dirty="0">
                <a:solidFill>
                  <a:srgbClr val="4472C4">
                    <a:lumMod val="50000"/>
                  </a:srgbClr>
                </a:solidFill>
                <a:effectLst>
                  <a:glow rad="177800">
                    <a:prstClr val="white">
                      <a:alpha val="80000"/>
                    </a:prstClr>
                  </a:glow>
                </a:effectLst>
                <a:latin typeface="Comic Sans MS" panose="030F0702030302020204" pitchFamily="66" charset="0"/>
              </a:rPr>
              <a:t>the day is at hand: let us therefore cast off the works of darkness, and let us put on the </a:t>
            </a:r>
            <a:r>
              <a:rPr lang="en-US" sz="3600" b="1" u="sng" dirty="0" err="1">
                <a:solidFill>
                  <a:srgbClr val="4472C4">
                    <a:lumMod val="50000"/>
                  </a:srgbClr>
                </a:solidFill>
                <a:effectLst>
                  <a:glow rad="177800">
                    <a:prstClr val="white">
                      <a:alpha val="80000"/>
                    </a:prstClr>
                  </a:glow>
                </a:effectLst>
                <a:latin typeface="Comic Sans MS" panose="030F0702030302020204" pitchFamily="66" charset="0"/>
              </a:rPr>
              <a:t>armour</a:t>
            </a:r>
            <a:r>
              <a:rPr lang="en-US" sz="3600" b="1" u="sng" dirty="0">
                <a:solidFill>
                  <a:srgbClr val="4472C4">
                    <a:lumMod val="50000"/>
                  </a:srgbClr>
                </a:solidFill>
                <a:effectLst>
                  <a:glow rad="177800">
                    <a:prstClr val="white">
                      <a:alpha val="80000"/>
                    </a:prstClr>
                  </a:glow>
                </a:effectLst>
                <a:latin typeface="Comic Sans MS" panose="030F0702030302020204" pitchFamily="66" charset="0"/>
              </a:rPr>
              <a:t> of li</a:t>
            </a:r>
            <a:r>
              <a:rPr lang="en-US" sz="3600" b="1" dirty="0">
                <a:solidFill>
                  <a:srgbClr val="4472C4">
                    <a:lumMod val="50000"/>
                  </a:srgbClr>
                </a:solidFill>
                <a:effectLst>
                  <a:glow rad="177800">
                    <a:prstClr val="white">
                      <a:alpha val="80000"/>
                    </a:prstClr>
                  </a:glow>
                </a:effectLst>
                <a:latin typeface="Comic Sans MS" panose="030F0702030302020204" pitchFamily="66" charset="0"/>
              </a:rPr>
              <a:t>g</a:t>
            </a:r>
            <a:r>
              <a:rPr lang="en-US" sz="3600" b="1" u="sng" dirty="0">
                <a:solidFill>
                  <a:srgbClr val="4472C4">
                    <a:lumMod val="50000"/>
                  </a:srgbClr>
                </a:solidFill>
                <a:effectLst>
                  <a:glow rad="177800">
                    <a:prstClr val="white">
                      <a:alpha val="80000"/>
                    </a:prstClr>
                  </a:glow>
                </a:effectLst>
                <a:latin typeface="Comic Sans MS" panose="030F0702030302020204" pitchFamily="66" charset="0"/>
              </a:rPr>
              <a:t>ht</a:t>
            </a:r>
            <a:r>
              <a:rPr lang="en-US" sz="3600" b="1" dirty="0">
                <a:solidFill>
                  <a:srgbClr val="4472C4">
                    <a:lumMod val="50000"/>
                  </a:srgbClr>
                </a:solidFill>
                <a:effectLst>
                  <a:glow rad="177800">
                    <a:prstClr val="white">
                      <a:alpha val="80000"/>
                    </a:prstClr>
                  </a:glow>
                </a:effectLst>
                <a:latin typeface="Comic Sans MS" panose="030F0702030302020204" pitchFamily="66" charset="0"/>
              </a:rPr>
              <a:t>.</a:t>
            </a:r>
          </a:p>
          <a:p>
            <a:pPr lvl="0" algn="ctr"/>
            <a:endParaRPr lang="en-US" sz="1600" b="1" dirty="0">
              <a:solidFill>
                <a:srgbClr val="4472C4">
                  <a:lumMod val="50000"/>
                </a:srgbClr>
              </a:solidFill>
              <a:effectLst>
                <a:glow rad="177800">
                  <a:prstClr val="white">
                    <a:alpha val="80000"/>
                  </a:prstClr>
                </a:glow>
              </a:effectLst>
              <a:latin typeface="Comic Sans MS" panose="030F0702030302020204" pitchFamily="66" charset="0"/>
            </a:endParaRPr>
          </a:p>
        </p:txBody>
      </p:sp>
      <p:sp>
        <p:nvSpPr>
          <p:cNvPr id="4" name="Title 1">
            <a:extLst>
              <a:ext uri="{FF2B5EF4-FFF2-40B4-BE49-F238E27FC236}">
                <a16:creationId xmlns:a16="http://schemas.microsoft.com/office/drawing/2014/main" id="{29278A70-E0C8-C1DA-85A3-BD63E3E07CB1}"/>
              </a:ext>
            </a:extLst>
          </p:cNvPr>
          <p:cNvSpPr txBox="1">
            <a:spLocks/>
          </p:cNvSpPr>
          <p:nvPr/>
        </p:nvSpPr>
        <p:spPr>
          <a:xfrm>
            <a:off x="-613228" y="-67670"/>
            <a:ext cx="6709228" cy="2148862"/>
          </a:xfrm>
          <a:prstGeom prst="rect">
            <a:avLst/>
          </a:prstGeom>
        </p:spPr>
        <p:txBody>
          <a:bodyPr vert="horz" lIns="91440" tIns="45720" rIns="91440" bIns="45720" rtlCol="0" anchor="ctr">
            <a:noAutofit/>
            <a:scene3d>
              <a:camera prst="perspectiveHeroicExtremeRightFacing"/>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a:ln>
                  <a:solidFill>
                    <a:schemeClr val="accent1">
                      <a:lumMod val="60000"/>
                      <a:lumOff val="40000"/>
                    </a:schemeClr>
                  </a:solidFill>
                </a:ln>
                <a:solidFill>
                  <a:srgbClr val="7E475E"/>
                </a:solidFill>
                <a:effectLst>
                  <a:glow rad="228600">
                    <a:srgbClr val="FBF0D5"/>
                  </a:glow>
                  <a:outerShdw blurRad="60007" dist="310007" dir="7680000" sy="30000" kx="1300200" algn="ctr" rotWithShape="0">
                    <a:prstClr val="black">
                      <a:alpha val="32000"/>
                    </a:prstClr>
                  </a:outerShdw>
                </a:effectLst>
                <a:latin typeface="Lucida Calligraphy" panose="03010101010101010101" pitchFamily="66" charset="0"/>
              </a:rPr>
              <a:t>What …</a:t>
            </a:r>
            <a:endParaRPr lang="en-CA"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endParaRPr>
          </a:p>
        </p:txBody>
      </p:sp>
      <p:sp>
        <p:nvSpPr>
          <p:cNvPr id="7" name="Title 1">
            <a:extLst>
              <a:ext uri="{FF2B5EF4-FFF2-40B4-BE49-F238E27FC236}">
                <a16:creationId xmlns:a16="http://schemas.microsoft.com/office/drawing/2014/main" id="{7A2366F5-1AF4-2959-E3FC-2D1104167577}"/>
              </a:ext>
            </a:extLst>
          </p:cNvPr>
          <p:cNvSpPr txBox="1">
            <a:spLocks/>
          </p:cNvSpPr>
          <p:nvPr/>
        </p:nvSpPr>
        <p:spPr>
          <a:xfrm>
            <a:off x="-1034141" y="4571849"/>
            <a:ext cx="5295901" cy="2148862"/>
          </a:xfrm>
          <a:prstGeom prst="rect">
            <a:avLst/>
          </a:prstGeom>
        </p:spPr>
        <p:txBody>
          <a:bodyPr vert="horz" lIns="91440" tIns="45720" rIns="91440" bIns="45720" rtlCol="0" anchor="ctr">
            <a:noAutofit/>
            <a:scene3d>
              <a:camera prst="perspectiveHeroicExtremeRightFacing"/>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a:ln>
                  <a:solidFill>
                    <a:schemeClr val="accent1">
                      <a:lumMod val="60000"/>
                      <a:lumOff val="40000"/>
                    </a:schemeClr>
                  </a:solidFill>
                </a:ln>
                <a:solidFill>
                  <a:srgbClr val="7E475E"/>
                </a:solidFill>
                <a:effectLst>
                  <a:glow rad="228600">
                    <a:srgbClr val="FBF0D5"/>
                  </a:glow>
                  <a:outerShdw blurRad="60007" dist="310007" dir="7680000" sy="30000" kx="1300200" algn="ctr" rotWithShape="0">
                    <a:prstClr val="black">
                      <a:alpha val="32000"/>
                    </a:prstClr>
                  </a:outerShdw>
                </a:effectLst>
                <a:latin typeface="Lucida Calligraphy" panose="03010101010101010101" pitchFamily="66" charset="0"/>
              </a:rPr>
              <a:t>Also!</a:t>
            </a:r>
            <a:endParaRPr lang="en-CA" sz="9600" b="1" dirty="0">
              <a:ln>
                <a:solidFill>
                  <a:schemeClr val="bg2">
                    <a:lumMod val="25000"/>
                  </a:schemeClr>
                </a:solidFill>
              </a:ln>
              <a:solidFill>
                <a:srgbClr val="895C43"/>
              </a:solidFill>
              <a:effectLst>
                <a:glow rad="228600">
                  <a:srgbClr val="FBF0D5"/>
                </a:glow>
              </a:effectLst>
              <a:latin typeface="Lucida Calligraphy" panose="03010101010101010101" pitchFamily="66" charset="0"/>
            </a:endParaRPr>
          </a:p>
        </p:txBody>
      </p:sp>
      <p:pic>
        <p:nvPicPr>
          <p:cNvPr id="10" name="Picture 9">
            <a:extLst>
              <a:ext uri="{FF2B5EF4-FFF2-40B4-BE49-F238E27FC236}">
                <a16:creationId xmlns:a16="http://schemas.microsoft.com/office/drawing/2014/main" id="{E3EB21E5-C9E8-42FF-7B27-75C6FBFA3C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123" y="3104575"/>
            <a:ext cx="4114460" cy="737555"/>
          </a:xfrm>
          <a:prstGeom prst="rect">
            <a:avLst/>
          </a:prstGeom>
          <a:effectLst>
            <a:glow rad="127000">
              <a:schemeClr val="tx1">
                <a:lumMod val="85000"/>
                <a:lumOff val="15000"/>
              </a:schemeClr>
            </a:glow>
          </a:effectLst>
        </p:spPr>
      </p:pic>
      <p:sp>
        <p:nvSpPr>
          <p:cNvPr id="11" name="Rectangle 10">
            <a:extLst>
              <a:ext uri="{FF2B5EF4-FFF2-40B4-BE49-F238E27FC236}">
                <a16:creationId xmlns:a16="http://schemas.microsoft.com/office/drawing/2014/main" id="{08BE82CD-0D57-1B18-8568-F33CED251948}"/>
              </a:ext>
            </a:extLst>
          </p:cNvPr>
          <p:cNvSpPr/>
          <p:nvPr/>
        </p:nvSpPr>
        <p:spPr>
          <a:xfrm>
            <a:off x="4355252" y="3403631"/>
            <a:ext cx="6229349" cy="503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US" sz="5400" b="1" dirty="0">
                <a:ln>
                  <a:solidFill>
                    <a:schemeClr val="accent6">
                      <a:lumMod val="50000"/>
                    </a:schemeClr>
                  </a:solidFill>
                </a:ln>
                <a:solidFill>
                  <a:srgbClr val="FF0000"/>
                </a:solidFill>
                <a:effectLst>
                  <a:glow rad="177800">
                    <a:prstClr val="white">
                      <a:alpha val="80000"/>
                    </a:prstClr>
                  </a:glow>
                </a:effectLst>
                <a:latin typeface="Blackadder ITC" panose="04020505051007020D02" pitchFamily="82" charset="0"/>
              </a:rPr>
              <a:t>Expose this darkness!</a:t>
            </a:r>
            <a:endParaRPr lang="en-US" sz="2000" b="1" dirty="0">
              <a:solidFill>
                <a:srgbClr val="4472C4">
                  <a:lumMod val="50000"/>
                </a:srgbClr>
              </a:solidFill>
              <a:effectLst>
                <a:glow rad="177800">
                  <a:prstClr val="white">
                    <a:alpha val="80000"/>
                  </a:prstClr>
                </a:glow>
              </a:effectLst>
              <a:latin typeface="Comic Sans MS" panose="030F0702030302020204" pitchFamily="66" charset="0"/>
            </a:endParaRPr>
          </a:p>
        </p:txBody>
      </p:sp>
      <p:sp>
        <p:nvSpPr>
          <p:cNvPr id="5" name="Rectangle: Rounded Corners 4">
            <a:extLst>
              <a:ext uri="{FF2B5EF4-FFF2-40B4-BE49-F238E27FC236}">
                <a16:creationId xmlns:a16="http://schemas.microsoft.com/office/drawing/2014/main" id="{8E9CF6DE-8A42-4A40-870D-5755B5EC1D99}"/>
              </a:ext>
            </a:extLst>
          </p:cNvPr>
          <p:cNvSpPr/>
          <p:nvPr/>
        </p:nvSpPr>
        <p:spPr>
          <a:xfrm rot="20277014">
            <a:off x="10081058" y="3530612"/>
            <a:ext cx="2012919" cy="914400"/>
          </a:xfrm>
          <a:prstGeom prst="roundRect">
            <a:avLst/>
          </a:prstGeom>
          <a:solidFill>
            <a:schemeClr val="accent2">
              <a:lumMod val="20000"/>
              <a:lumOff val="80000"/>
            </a:schemeClr>
          </a:solidFill>
          <a:ln w="5715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400" b="1" dirty="0">
                <a:solidFill>
                  <a:srgbClr val="0070C0"/>
                </a:solidFill>
              </a:rPr>
              <a:t>Isa 58:1 -</a:t>
            </a:r>
          </a:p>
          <a:p>
            <a:pPr algn="ctr"/>
            <a:r>
              <a:rPr lang="en-CA" sz="2400" b="1" dirty="0">
                <a:ln>
                  <a:solidFill>
                    <a:srgbClr val="CC00FF"/>
                  </a:solidFill>
                </a:ln>
                <a:solidFill>
                  <a:srgbClr val="00FF00"/>
                </a:solidFill>
                <a:latin typeface="Arial Black" panose="020B0A04020102020204" pitchFamily="34" charset="0"/>
              </a:rPr>
              <a:t>Cry Aloud</a:t>
            </a:r>
          </a:p>
        </p:txBody>
      </p:sp>
      <p:sp>
        <p:nvSpPr>
          <p:cNvPr id="9" name="Sun 8">
            <a:extLst>
              <a:ext uri="{FF2B5EF4-FFF2-40B4-BE49-F238E27FC236}">
                <a16:creationId xmlns:a16="http://schemas.microsoft.com/office/drawing/2014/main" id="{989622FC-25AC-F8D5-5168-60E049F38999}"/>
              </a:ext>
            </a:extLst>
          </p:cNvPr>
          <p:cNvSpPr/>
          <p:nvPr/>
        </p:nvSpPr>
        <p:spPr>
          <a:xfrm>
            <a:off x="11582401" y="128518"/>
            <a:ext cx="537029" cy="522514"/>
          </a:xfrm>
          <a:prstGeom prst="sun">
            <a:avLst/>
          </a:prstGeom>
          <a:solidFill>
            <a:schemeClr val="accent4"/>
          </a:solidFill>
          <a:ln w="3175">
            <a:solidFill>
              <a:schemeClr val="accent4">
                <a:lumMod val="5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7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1">
                                            <p:txEl>
                                              <p:pRg st="0" end="0"/>
                                            </p:txEl>
                                          </p:spTgt>
                                        </p:tgtEl>
                                      </p:cBhvr>
                                    </p:animEffect>
                                  </p:childTnLst>
                                </p:cTn>
                              </p:par>
                            </p:childTnLst>
                          </p:cTn>
                        </p:par>
                        <p:par>
                          <p:cTn id="28" fill="hold">
                            <p:stCondLst>
                              <p:cond delay="1000"/>
                            </p:stCondLst>
                            <p:childTnLst>
                              <p:par>
                                <p:cTn id="29" presetID="5"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Effect transition="in" filter="fade">
                                      <p:cBhvr>
                                        <p:cTn id="38" dur="1000"/>
                                        <p:tgtEl>
                                          <p:spTgt spid="7"/>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42BC09-B8C9-8554-0EA7-7D1C186057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61401" cy="7105650"/>
          </a:xfrm>
          <a:prstGeom prst="rect">
            <a:avLst/>
          </a:prstGeom>
        </p:spPr>
      </p:pic>
      <p:sp>
        <p:nvSpPr>
          <p:cNvPr id="2" name="Slide Number Placeholder 1">
            <a:extLst>
              <a:ext uri="{FF2B5EF4-FFF2-40B4-BE49-F238E27FC236}">
                <a16:creationId xmlns:a16="http://schemas.microsoft.com/office/drawing/2014/main" id="{464D812F-FF15-FF90-BE05-CFD0E4006C2A}"/>
              </a:ext>
            </a:extLst>
          </p:cNvPr>
          <p:cNvSpPr>
            <a:spLocks noGrp="1"/>
          </p:cNvSpPr>
          <p:nvPr>
            <p:ph type="sldNum" sz="quarter" idx="12"/>
          </p:nvPr>
        </p:nvSpPr>
        <p:spPr>
          <a:xfrm>
            <a:off x="8610600" y="6356350"/>
            <a:ext cx="3390900" cy="501650"/>
          </a:xfrm>
        </p:spPr>
        <p:txBody>
          <a:bodyPr/>
          <a:lstStyle/>
          <a:p>
            <a:fld id="{0B555D82-D20F-4DB7-B3E9-7B7EAC2F87A9}" type="slidenum">
              <a:rPr lang="en-US" sz="1600" smtClean="0">
                <a:solidFill>
                  <a:schemeClr val="bg1"/>
                </a:solidFill>
              </a:rPr>
              <a:t>29</a:t>
            </a:fld>
            <a:endParaRPr lang="en-US" dirty="0">
              <a:solidFill>
                <a:schemeClr val="bg1"/>
              </a:solidFill>
            </a:endParaRPr>
          </a:p>
        </p:txBody>
      </p:sp>
      <p:sp>
        <p:nvSpPr>
          <p:cNvPr id="3" name="Explosion: 14 Points 2">
            <a:extLst>
              <a:ext uri="{FF2B5EF4-FFF2-40B4-BE49-F238E27FC236}">
                <a16:creationId xmlns:a16="http://schemas.microsoft.com/office/drawing/2014/main" id="{EEDD9F04-5212-25F8-59E7-5491D66267A8}"/>
              </a:ext>
            </a:extLst>
          </p:cNvPr>
          <p:cNvSpPr/>
          <p:nvPr/>
        </p:nvSpPr>
        <p:spPr>
          <a:xfrm rot="1380000">
            <a:off x="-137372" y="-2283054"/>
            <a:ext cx="12148043" cy="11246067"/>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210 w 21600"/>
              <a:gd name="connsiteY2" fmla="*/ 4074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866 w 21600"/>
              <a:gd name="connsiteY19" fmla="*/ 17606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19310"/>
              <a:gd name="connsiteY0" fmla="*/ 4173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126 w 19310"/>
              <a:gd name="connsiteY8" fmla="*/ 12841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330 w 19310"/>
              <a:gd name="connsiteY20" fmla="*/ 15370 h 21600"/>
              <a:gd name="connsiteX21" fmla="*/ 0 w 19310"/>
              <a:gd name="connsiteY21" fmla="*/ 12877 h 21600"/>
              <a:gd name="connsiteX22" fmla="*/ 2624 w 19310"/>
              <a:gd name="connsiteY22" fmla="*/ 11231 h 21600"/>
              <a:gd name="connsiteX23" fmla="*/ 1172 w 19310"/>
              <a:gd name="connsiteY23" fmla="*/ 8270 h 21600"/>
              <a:gd name="connsiteX24" fmla="*/ 5372 w 19310"/>
              <a:gd name="connsiteY24" fmla="*/ 7817 h 21600"/>
              <a:gd name="connsiteX25" fmla="*/ 4502 w 19310"/>
              <a:gd name="connsiteY25" fmla="*/ 3625 h 21600"/>
              <a:gd name="connsiteX26" fmla="*/ 8703 w 19310"/>
              <a:gd name="connsiteY26" fmla="*/ 5787 h 21600"/>
              <a:gd name="connsiteX27" fmla="*/ 9722 w 19310"/>
              <a:gd name="connsiteY27" fmla="*/ 1887 h 21600"/>
              <a:gd name="connsiteX28" fmla="*/ 12488 w 19310"/>
              <a:gd name="connsiteY28" fmla="*/ 4173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10" h="21600">
                <a:moveTo>
                  <a:pt x="12488" y="4173"/>
                </a:moveTo>
                <a:lnTo>
                  <a:pt x="14790" y="0"/>
                </a:lnTo>
                <a:cubicBezTo>
                  <a:pt x="14702" y="1926"/>
                  <a:pt x="15910" y="2112"/>
                  <a:pt x="15822" y="4038"/>
                </a:cubicBezTo>
                <a:lnTo>
                  <a:pt x="18007" y="3172"/>
                </a:lnTo>
                <a:lnTo>
                  <a:pt x="16380" y="6532"/>
                </a:lnTo>
                <a:lnTo>
                  <a:pt x="19132" y="7672"/>
                </a:lnTo>
                <a:lnTo>
                  <a:pt x="17830" y="10121"/>
                </a:lnTo>
                <a:lnTo>
                  <a:pt x="19310" y="11909"/>
                </a:lnTo>
                <a:lnTo>
                  <a:pt x="17126" y="12841"/>
                </a:lnTo>
                <a:lnTo>
                  <a:pt x="18877" y="15632"/>
                </a:lnTo>
                <a:lnTo>
                  <a:pt x="14640" y="14350"/>
                </a:lnTo>
                <a:cubicBezTo>
                  <a:pt x="14741" y="15357"/>
                  <a:pt x="14841" y="16363"/>
                  <a:pt x="14942" y="17370"/>
                </a:cubicBezTo>
                <a:lnTo>
                  <a:pt x="12180" y="15935"/>
                </a:lnTo>
                <a:lnTo>
                  <a:pt x="11612" y="18842"/>
                </a:lnTo>
                <a:lnTo>
                  <a:pt x="9715" y="16735"/>
                </a:lnTo>
                <a:lnTo>
                  <a:pt x="8700" y="19712"/>
                </a:lnTo>
                <a:lnTo>
                  <a:pt x="7164" y="17278"/>
                </a:lnTo>
                <a:lnTo>
                  <a:pt x="4917" y="21600"/>
                </a:lnTo>
                <a:cubicBezTo>
                  <a:pt x="4880" y="20480"/>
                  <a:pt x="4842" y="19360"/>
                  <a:pt x="4805" y="18240"/>
                </a:cubicBezTo>
                <a:lnTo>
                  <a:pt x="1866" y="17606"/>
                </a:lnTo>
                <a:lnTo>
                  <a:pt x="3330" y="15370"/>
                </a:lnTo>
                <a:lnTo>
                  <a:pt x="0" y="12877"/>
                </a:lnTo>
                <a:lnTo>
                  <a:pt x="2624" y="11231"/>
                </a:lnTo>
                <a:lnTo>
                  <a:pt x="1172" y="8270"/>
                </a:lnTo>
                <a:lnTo>
                  <a:pt x="5372" y="7817"/>
                </a:lnTo>
                <a:lnTo>
                  <a:pt x="4502" y="3625"/>
                </a:lnTo>
                <a:lnTo>
                  <a:pt x="8703" y="5787"/>
                </a:lnTo>
                <a:lnTo>
                  <a:pt x="9722" y="1887"/>
                </a:lnTo>
                <a:lnTo>
                  <a:pt x="12488" y="4173"/>
                </a:lnTo>
                <a:close/>
              </a:path>
            </a:pathLst>
          </a:cu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E7526D8-A601-91C2-ECB2-932528E29233}"/>
              </a:ext>
            </a:extLst>
          </p:cNvPr>
          <p:cNvSpPr/>
          <p:nvPr/>
        </p:nvSpPr>
        <p:spPr bwMode="auto">
          <a:xfrm>
            <a:off x="8328911" y="1192214"/>
            <a:ext cx="1061158" cy="1047465"/>
          </a:xfrm>
          <a:prstGeom prst="ellipse">
            <a:avLst/>
          </a:prstGeom>
          <a:solidFill>
            <a:schemeClr val="accent4">
              <a:lumMod val="40000"/>
              <a:lumOff val="60000"/>
            </a:schemeClr>
          </a:solidFill>
          <a:ln>
            <a:solidFill>
              <a:schemeClr val="accent1">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none"/>
        </p:style>
        <p:txBody>
          <a:bodyPr anchor="ctr"/>
          <a:lstStyle/>
          <a:p>
            <a:pPr algn="ctr" eaLnBrk="1" latinLnBrk="0" hangingPunct="1"/>
            <a:endParaRPr kumimoji="0" lang="en-US" dirty="0">
              <a:solidFill>
                <a:srgbClr val="00B0F0"/>
              </a:solidFill>
            </a:endParaRPr>
          </a:p>
        </p:txBody>
      </p:sp>
      <p:sp>
        <p:nvSpPr>
          <p:cNvPr id="5" name="Rectangle 4">
            <a:extLst>
              <a:ext uri="{FF2B5EF4-FFF2-40B4-BE49-F238E27FC236}">
                <a16:creationId xmlns:a16="http://schemas.microsoft.com/office/drawing/2014/main" id="{F5D9D337-7601-8F87-DA69-ED01B2766AD5}"/>
              </a:ext>
            </a:extLst>
          </p:cNvPr>
          <p:cNvSpPr/>
          <p:nvPr/>
        </p:nvSpPr>
        <p:spPr>
          <a:xfrm>
            <a:off x="1739518" y="1168399"/>
            <a:ext cx="10090532" cy="501675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8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  </a:t>
            </a:r>
            <a: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Let’s go</a:t>
            </a:r>
            <a:b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snooping on the</a:t>
            </a:r>
            <a:b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internet to see what</a:t>
            </a:r>
            <a:b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we can find!</a:t>
            </a:r>
            <a:endParaRPr lang="en-US" sz="8000" b="1" cap="none" spc="0"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endParaRPr>
          </a:p>
        </p:txBody>
      </p:sp>
      <p:pic>
        <p:nvPicPr>
          <p:cNvPr id="7" name="Picture 6">
            <a:extLst>
              <a:ext uri="{FF2B5EF4-FFF2-40B4-BE49-F238E27FC236}">
                <a16:creationId xmlns:a16="http://schemas.microsoft.com/office/drawing/2014/main" id="{B8FFFB44-ECF1-26A9-FC5F-0858669993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5291" y="4803710"/>
            <a:ext cx="3206160" cy="1803465"/>
          </a:xfrm>
          <a:prstGeom prst="ellipse">
            <a:avLst/>
          </a:prstGeom>
          <a:ln>
            <a:noFill/>
          </a:ln>
          <a:effectLst>
            <a:softEdge rad="112500"/>
          </a:effectLst>
        </p:spPr>
      </p:pic>
    </p:spTree>
    <p:extLst>
      <p:ext uri="{BB962C8B-B14F-4D97-AF65-F5344CB8AC3E}">
        <p14:creationId xmlns:p14="http://schemas.microsoft.com/office/powerpoint/2010/main" val="153244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40419-8BC7-3F56-3BCA-CA480049B1A7}"/>
              </a:ext>
            </a:extLst>
          </p:cNvPr>
          <p:cNvSpPr>
            <a:spLocks noGrp="1"/>
          </p:cNvSpPr>
          <p:nvPr>
            <p:ph type="title"/>
          </p:nvPr>
        </p:nvSpPr>
        <p:spPr>
          <a:xfrm>
            <a:off x="-85725" y="-9233"/>
            <a:ext cx="12277725" cy="894251"/>
          </a:xfrm>
        </p:spPr>
        <p:txBody>
          <a:bodyPr>
            <a:normAutofit/>
            <a:scene3d>
              <a:camera prst="orthographicFront"/>
              <a:lightRig rig="threePt" dir="t"/>
            </a:scene3d>
            <a:sp3d extrusionH="57150">
              <a:bevelT h="25400" prst="softRound"/>
            </a:sp3d>
          </a:bodyPr>
          <a:lstStyle/>
          <a:p>
            <a:pPr algn="ctr"/>
            <a:r>
              <a:rPr lang="en-US" sz="4000" dirty="0">
                <a:solidFill>
                  <a:schemeClr val="accent5">
                    <a:lumMod val="50000"/>
                  </a:schemeClr>
                </a:solidFill>
                <a:effectLst>
                  <a:outerShdw blurRad="60007" dist="310007" dir="7680000" sy="30000" kx="1300200" algn="ctr" rotWithShape="0">
                    <a:prstClr val="black">
                      <a:alpha val="32000"/>
                    </a:prstClr>
                  </a:outerShdw>
                </a:effectLst>
                <a:latin typeface="Bodoni MT Black" panose="02070A03080606020203" pitchFamily="18" charset="0"/>
              </a:rPr>
              <a:t>John 7 started out with 3 important parts!</a:t>
            </a:r>
          </a:p>
        </p:txBody>
      </p:sp>
      <p:sp>
        <p:nvSpPr>
          <p:cNvPr id="3" name="Content Placeholder 2">
            <a:extLst>
              <a:ext uri="{FF2B5EF4-FFF2-40B4-BE49-F238E27FC236}">
                <a16:creationId xmlns:a16="http://schemas.microsoft.com/office/drawing/2014/main" id="{46C1719F-233A-DE94-9463-FF4A4A1CD0D0}"/>
              </a:ext>
            </a:extLst>
          </p:cNvPr>
          <p:cNvSpPr>
            <a:spLocks noGrp="1"/>
          </p:cNvSpPr>
          <p:nvPr>
            <p:ph idx="1"/>
          </p:nvPr>
        </p:nvSpPr>
        <p:spPr>
          <a:xfrm>
            <a:off x="3876677" y="2499519"/>
            <a:ext cx="4571996" cy="4221956"/>
          </a:xfrm>
        </p:spPr>
        <p:txBody>
          <a:bodyPr>
            <a:scene3d>
              <a:camera prst="orthographicFront"/>
              <a:lightRig rig="threePt" dir="t"/>
            </a:scene3d>
            <a:sp3d extrusionH="57150">
              <a:bevelT w="38100" h="38100"/>
            </a:sp3d>
          </a:bodyPr>
          <a:lstStyle/>
          <a:p>
            <a:pPr marL="0" indent="0" algn="ctr">
              <a:buNone/>
            </a:pPr>
            <a:r>
              <a:rPr lang="en-US" dirty="0">
                <a:solidFill>
                  <a:srgbClr val="78A45A"/>
                </a:solidFill>
                <a:latin typeface="Berlin Sans FB" panose="020E0602020502020306" pitchFamily="34" charset="0"/>
              </a:rPr>
              <a:t>John 7 was definitely addressing the </a:t>
            </a:r>
            <a:br>
              <a:rPr lang="en-US" dirty="0">
                <a:solidFill>
                  <a:srgbClr val="78A45A"/>
                </a:solidFill>
                <a:latin typeface="Berlin Sans FB" panose="020E0602020502020306" pitchFamily="34" charset="0"/>
              </a:rPr>
            </a:br>
            <a:r>
              <a:rPr lang="en-US" dirty="0">
                <a:solidFill>
                  <a:srgbClr val="78A45A"/>
                </a:solidFill>
                <a:latin typeface="Berlin Sans FB" panose="020E0602020502020306" pitchFamily="34" charset="0"/>
              </a:rPr>
              <a:t>sunset/lunar calendar </a:t>
            </a:r>
            <a:br>
              <a:rPr lang="en-US" dirty="0">
                <a:solidFill>
                  <a:srgbClr val="78A45A"/>
                </a:solidFill>
                <a:latin typeface="Berlin Sans FB" panose="020E0602020502020306" pitchFamily="34" charset="0"/>
              </a:rPr>
            </a:br>
            <a:r>
              <a:rPr lang="en-US" dirty="0">
                <a:solidFill>
                  <a:srgbClr val="78A45A"/>
                </a:solidFill>
                <a:latin typeface="Berlin Sans FB" panose="020E0602020502020306" pitchFamily="34" charset="0"/>
              </a:rPr>
              <a:t>of the unbelieving Jews.</a:t>
            </a:r>
          </a:p>
          <a:p>
            <a:pPr marL="0" indent="0" algn="ctr">
              <a:buNone/>
            </a:pPr>
            <a:r>
              <a:rPr lang="en-US" dirty="0">
                <a:solidFill>
                  <a:srgbClr val="0070C0"/>
                </a:solidFill>
                <a:latin typeface="Berlin Sans FB" panose="020E0602020502020306" pitchFamily="34" charset="0"/>
              </a:rPr>
              <a:t>Could there be more </a:t>
            </a:r>
            <a:br>
              <a:rPr lang="en-US" dirty="0">
                <a:solidFill>
                  <a:srgbClr val="0070C0"/>
                </a:solidFill>
                <a:latin typeface="Berlin Sans FB" panose="020E0602020502020306" pitchFamily="34" charset="0"/>
              </a:rPr>
            </a:br>
            <a:r>
              <a:rPr lang="en-US" dirty="0">
                <a:solidFill>
                  <a:srgbClr val="0070C0"/>
                </a:solidFill>
                <a:latin typeface="Berlin Sans FB" panose="020E0602020502020306" pitchFamily="34" charset="0"/>
              </a:rPr>
              <a:t>to search for?  </a:t>
            </a:r>
            <a:br>
              <a:rPr lang="en-US" dirty="0">
                <a:solidFill>
                  <a:srgbClr val="0070C0"/>
                </a:solidFill>
                <a:latin typeface="Berlin Sans FB" panose="020E0602020502020306" pitchFamily="34" charset="0"/>
              </a:rPr>
            </a:br>
            <a:r>
              <a:rPr lang="en-US" dirty="0">
                <a:solidFill>
                  <a:srgbClr val="0070C0"/>
                </a:solidFill>
                <a:latin typeface="Berlin Sans FB" panose="020E0602020502020306" pitchFamily="34" charset="0"/>
              </a:rPr>
              <a:t>Could it be laying </a:t>
            </a:r>
            <a:br>
              <a:rPr lang="en-US" dirty="0">
                <a:solidFill>
                  <a:srgbClr val="0070C0"/>
                </a:solidFill>
                <a:latin typeface="Berlin Sans FB" panose="020E0602020502020306" pitchFamily="34" charset="0"/>
              </a:rPr>
            </a:br>
            <a:r>
              <a:rPr lang="en-US" dirty="0">
                <a:solidFill>
                  <a:srgbClr val="0070C0"/>
                </a:solidFill>
                <a:latin typeface="Berlin Sans FB" panose="020E0602020502020306" pitchFamily="34" charset="0"/>
              </a:rPr>
              <a:t>just beneath the surface?</a:t>
            </a:r>
          </a:p>
          <a:p>
            <a:pPr marL="0" indent="0" algn="ctr">
              <a:buNone/>
            </a:pPr>
            <a:r>
              <a:rPr lang="en-US" dirty="0">
                <a:solidFill>
                  <a:srgbClr val="F47F33"/>
                </a:solidFill>
                <a:latin typeface="Berlin Sans FB" panose="020E0602020502020306" pitchFamily="34" charset="0"/>
              </a:rPr>
              <a:t>Might this be something </a:t>
            </a:r>
            <a:br>
              <a:rPr lang="en-US" dirty="0">
                <a:solidFill>
                  <a:srgbClr val="F47F33"/>
                </a:solidFill>
                <a:latin typeface="Berlin Sans FB" panose="020E0602020502020306" pitchFamily="34" charset="0"/>
              </a:rPr>
            </a:br>
            <a:r>
              <a:rPr lang="en-US" dirty="0">
                <a:solidFill>
                  <a:srgbClr val="F47F33"/>
                </a:solidFill>
                <a:latin typeface="Berlin Sans FB" panose="020E0602020502020306" pitchFamily="34" charset="0"/>
              </a:rPr>
              <a:t>even more important?</a:t>
            </a:r>
          </a:p>
        </p:txBody>
      </p:sp>
      <p:sp>
        <p:nvSpPr>
          <p:cNvPr id="4" name="Slide Number Placeholder 3">
            <a:extLst>
              <a:ext uri="{FF2B5EF4-FFF2-40B4-BE49-F238E27FC236}">
                <a16:creationId xmlns:a16="http://schemas.microsoft.com/office/drawing/2014/main" id="{BEFEF05A-BC09-7509-72BA-C6D201551BE2}"/>
              </a:ext>
            </a:extLst>
          </p:cNvPr>
          <p:cNvSpPr>
            <a:spLocks noGrp="1"/>
          </p:cNvSpPr>
          <p:nvPr>
            <p:ph type="sldNum" sz="quarter" idx="12"/>
          </p:nvPr>
        </p:nvSpPr>
        <p:spPr/>
        <p:txBody>
          <a:bodyPr/>
          <a:lstStyle/>
          <a:p>
            <a:fld id="{0B555D82-D20F-4DB7-B3E9-7B7EAC2F87A9}" type="slidenum">
              <a:rPr lang="en-US" smtClean="0"/>
              <a:t>3</a:t>
            </a:fld>
            <a:endParaRPr lang="en-US" dirty="0"/>
          </a:p>
        </p:txBody>
      </p:sp>
      <p:sp>
        <p:nvSpPr>
          <p:cNvPr id="7" name="Rectangle 6">
            <a:extLst>
              <a:ext uri="{FF2B5EF4-FFF2-40B4-BE49-F238E27FC236}">
                <a16:creationId xmlns:a16="http://schemas.microsoft.com/office/drawing/2014/main" id="{B627DFDD-E3D0-1E13-41E7-6DCAD4595A4C}"/>
              </a:ext>
            </a:extLst>
          </p:cNvPr>
          <p:cNvSpPr/>
          <p:nvPr/>
        </p:nvSpPr>
        <p:spPr>
          <a:xfrm>
            <a:off x="233365" y="695326"/>
            <a:ext cx="5205410" cy="1748624"/>
          </a:xfrm>
          <a:prstGeom prst="rect">
            <a:avLst/>
          </a:prstGeom>
          <a:solidFill>
            <a:srgbClr val="8DBE76"/>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accent6">
                      <a:lumMod val="50000"/>
                    </a:schemeClr>
                  </a:solidFill>
                </a:ln>
              </a:rPr>
              <a:t>WE LEARNED THAT </a:t>
            </a:r>
            <a:r>
              <a:rPr lang="en-US" sz="3200" b="1" u="sng" dirty="0">
                <a:ln>
                  <a:solidFill>
                    <a:schemeClr val="accent6">
                      <a:lumMod val="50000"/>
                    </a:schemeClr>
                  </a:solidFill>
                </a:ln>
              </a:rPr>
              <a:t>HIS TIME</a:t>
            </a:r>
            <a:r>
              <a:rPr lang="en-US" sz="3200" b="1" dirty="0">
                <a:ln>
                  <a:solidFill>
                    <a:schemeClr val="accent6">
                      <a:lumMod val="50000"/>
                    </a:schemeClr>
                  </a:solidFill>
                </a:ln>
              </a:rPr>
              <a:t> WAS </a:t>
            </a:r>
            <a:r>
              <a:rPr lang="en-US" sz="3200" b="1" u="sng" dirty="0">
                <a:ln>
                  <a:solidFill>
                    <a:schemeClr val="accent6">
                      <a:lumMod val="50000"/>
                    </a:schemeClr>
                  </a:solidFill>
                </a:ln>
              </a:rPr>
              <a:t>HIS PASSOVER</a:t>
            </a:r>
            <a:r>
              <a:rPr lang="en-US" sz="3200" b="1" dirty="0">
                <a:ln>
                  <a:solidFill>
                    <a:schemeClr val="accent6">
                      <a:lumMod val="50000"/>
                    </a:schemeClr>
                  </a:solidFill>
                </a:ln>
              </a:rPr>
              <a:t> – NOT THE JEWS’ SUKKOT!</a:t>
            </a:r>
            <a:endParaRPr lang="en-US" b="1" dirty="0">
              <a:ln>
                <a:solidFill>
                  <a:schemeClr val="accent6">
                    <a:lumMod val="50000"/>
                  </a:schemeClr>
                </a:solidFill>
              </a:ln>
            </a:endParaRPr>
          </a:p>
        </p:txBody>
      </p:sp>
      <p:sp>
        <p:nvSpPr>
          <p:cNvPr id="8" name="Rectangle 7">
            <a:extLst>
              <a:ext uri="{FF2B5EF4-FFF2-40B4-BE49-F238E27FC236}">
                <a16:creationId xmlns:a16="http://schemas.microsoft.com/office/drawing/2014/main" id="{150DFBE2-0036-0B6F-2E8D-8AC63239EF29}"/>
              </a:ext>
            </a:extLst>
          </p:cNvPr>
          <p:cNvSpPr/>
          <p:nvPr/>
        </p:nvSpPr>
        <p:spPr>
          <a:xfrm>
            <a:off x="6700840" y="670516"/>
            <a:ext cx="5205410" cy="1748624"/>
          </a:xfrm>
          <a:prstGeom prst="rect">
            <a:avLst/>
          </a:prstGeom>
          <a:solidFill>
            <a:srgbClr val="5677B3"/>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accent6">
                      <a:lumMod val="50000"/>
                    </a:schemeClr>
                  </a:solidFill>
                </a:ln>
              </a:rPr>
              <a:t>IT APPEARS JOHN 7 ALSO HAS SOMETHING VERY </a:t>
            </a:r>
            <a:br>
              <a:rPr lang="en-US" sz="3200" b="1" dirty="0">
                <a:ln>
                  <a:solidFill>
                    <a:schemeClr val="accent6">
                      <a:lumMod val="50000"/>
                    </a:schemeClr>
                  </a:solidFill>
                </a:ln>
              </a:rPr>
            </a:br>
            <a:r>
              <a:rPr lang="en-US" sz="3200" b="1" dirty="0">
                <a:ln>
                  <a:solidFill>
                    <a:schemeClr val="accent6">
                      <a:lumMod val="50000"/>
                    </a:schemeClr>
                  </a:solidFill>
                </a:ln>
              </a:rPr>
              <a:t>DIFFERENT TO ADDRESS!</a:t>
            </a:r>
            <a:endParaRPr lang="en-US" b="1" dirty="0">
              <a:ln>
                <a:solidFill>
                  <a:schemeClr val="accent6">
                    <a:lumMod val="50000"/>
                  </a:schemeClr>
                </a:solidFill>
              </a:ln>
            </a:endParaRPr>
          </a:p>
        </p:txBody>
      </p:sp>
    </p:spTree>
    <p:extLst>
      <p:ext uri="{BB962C8B-B14F-4D97-AF65-F5344CB8AC3E}">
        <p14:creationId xmlns:p14="http://schemas.microsoft.com/office/powerpoint/2010/main" val="29232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D047D-8B8F-B1F9-9D75-1F3A326943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427" y="639978"/>
            <a:ext cx="5693731" cy="5370224"/>
          </a:xfrm>
          <a:prstGeom prst="rect">
            <a:avLst/>
          </a:prstGeom>
        </p:spPr>
      </p:pic>
      <p:sp>
        <p:nvSpPr>
          <p:cNvPr id="9" name="Explosion: 14 Points 2">
            <a:extLst>
              <a:ext uri="{FF2B5EF4-FFF2-40B4-BE49-F238E27FC236}">
                <a16:creationId xmlns:a16="http://schemas.microsoft.com/office/drawing/2014/main" id="{9F059E59-253B-21FC-6E8F-3752CE733ADE}"/>
              </a:ext>
            </a:extLst>
          </p:cNvPr>
          <p:cNvSpPr/>
          <p:nvPr/>
        </p:nvSpPr>
        <p:spPr>
          <a:xfrm>
            <a:off x="197427" y="136525"/>
            <a:ext cx="11793682" cy="6584950"/>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68197"/>
            <a:ext cx="2743200" cy="365125"/>
          </a:xfrm>
        </p:spPr>
        <p:txBody>
          <a:bodyPr/>
          <a:lstStyle/>
          <a:p>
            <a:fld id="{0B555D82-D20F-4DB7-B3E9-7B7EAC2F87A9}" type="slidenum">
              <a:rPr lang="en-US" sz="1400" b="1" smtClean="0">
                <a:solidFill>
                  <a:schemeClr val="tx1"/>
                </a:solidFill>
              </a:rPr>
              <a:t>30</a:t>
            </a:fld>
            <a:endParaRPr lang="en-US" b="1" dirty="0">
              <a:solidFill>
                <a:schemeClr val="tx1"/>
              </a:solidFill>
            </a:endParaRPr>
          </a:p>
        </p:txBody>
      </p:sp>
      <p:sp>
        <p:nvSpPr>
          <p:cNvPr id="10" name="Title 1">
            <a:extLst>
              <a:ext uri="{FF2B5EF4-FFF2-40B4-BE49-F238E27FC236}">
                <a16:creationId xmlns:a16="http://schemas.microsoft.com/office/drawing/2014/main" id="{BF1D33AD-BCCE-1F42-B019-F02CE89FE8F6}"/>
              </a:ext>
            </a:extLst>
          </p:cNvPr>
          <p:cNvSpPr>
            <a:spLocks noGrp="1"/>
          </p:cNvSpPr>
          <p:nvPr>
            <p:ph type="title"/>
          </p:nvPr>
        </p:nvSpPr>
        <p:spPr>
          <a:xfrm>
            <a:off x="4790210" y="365125"/>
            <a:ext cx="6920345" cy="915988"/>
          </a:xfrm>
        </p:spPr>
        <p:txBody>
          <a:bodyPr>
            <a:scene3d>
              <a:camera prst="orthographicFront"/>
              <a:lightRig rig="threePt" dir="t"/>
            </a:scene3d>
            <a:sp3d extrusionH="57150">
              <a:bevelT w="38100" h="38100"/>
            </a:sp3d>
          </a:bodyPr>
          <a:lstStyle/>
          <a:p>
            <a:r>
              <a:rPr lang="en-US" dirty="0">
                <a:ln>
                  <a:solidFill>
                    <a:srgbClr val="500050"/>
                  </a:solidFill>
                </a:ln>
                <a:solidFill>
                  <a:srgbClr val="AB5959"/>
                </a:solidFill>
                <a:latin typeface="Ravie" panose="04040805050809020602" pitchFamily="82" charset="0"/>
              </a:rPr>
              <a:t>Internet Snooping</a:t>
            </a:r>
          </a:p>
        </p:txBody>
      </p:sp>
      <p:sp>
        <p:nvSpPr>
          <p:cNvPr id="11" name="Content Placeholder 2">
            <a:extLst>
              <a:ext uri="{FF2B5EF4-FFF2-40B4-BE49-F238E27FC236}">
                <a16:creationId xmlns:a16="http://schemas.microsoft.com/office/drawing/2014/main" id="{5F683AD3-F7AC-1258-0C78-2D1E30A1D42E}"/>
              </a:ext>
            </a:extLst>
          </p:cNvPr>
          <p:cNvSpPr>
            <a:spLocks noGrp="1"/>
          </p:cNvSpPr>
          <p:nvPr>
            <p:ph idx="1"/>
          </p:nvPr>
        </p:nvSpPr>
        <p:spPr>
          <a:xfrm>
            <a:off x="5663045" y="1281113"/>
            <a:ext cx="6047509" cy="4579360"/>
          </a:xfrm>
        </p:spPr>
        <p:txBody>
          <a:bodyPr>
            <a:normAutofit fontScale="70000" lnSpcReduction="20000"/>
          </a:bodyPr>
          <a:lstStyle/>
          <a:p>
            <a:pPr marL="0" indent="0" algn="l">
              <a:buNone/>
            </a:pPr>
            <a:r>
              <a:rPr lang="en-US" b="1" i="0" dirty="0">
                <a:solidFill>
                  <a:srgbClr val="202124"/>
                </a:solidFill>
                <a:effectLst/>
                <a:latin typeface="arial" panose="020B0604020202020204" pitchFamily="34" charset="0"/>
              </a:rPr>
              <a:t>What calendar does Israel use?</a:t>
            </a:r>
          </a:p>
          <a:p>
            <a:pPr algn="l"/>
            <a:r>
              <a:rPr lang="en-US" b="0" i="0" dirty="0">
                <a:solidFill>
                  <a:srgbClr val="202124"/>
                </a:solidFill>
                <a:effectLst/>
                <a:latin typeface="arial" panose="020B0604020202020204" pitchFamily="34" charset="0"/>
              </a:rPr>
              <a:t>The Jewish calendar, derived from the ancient Hebrew calendar, has remained unchanged since about AD 900. It is the official calendar of the modern state of Israel and is used by Jewish people throughout the world as a religious calendar.  </a:t>
            </a:r>
            <a:r>
              <a:rPr lang="en-US" b="0" i="0" dirty="0">
                <a:solidFill>
                  <a:srgbClr val="FF0000"/>
                </a:solidFill>
                <a:effectLst/>
                <a:latin typeface="arial" panose="020B0604020202020204" pitchFamily="34" charset="0"/>
              </a:rPr>
              <a:t>[This may be true since 900 CE, but what happened before that?  We shall see!]</a:t>
            </a:r>
            <a:endParaRPr lang="en-US" b="0" i="0" dirty="0">
              <a:solidFill>
                <a:srgbClr val="202124"/>
              </a:solidFill>
              <a:effectLst/>
              <a:latin typeface="arial" panose="020B0604020202020204" pitchFamily="34" charset="0"/>
            </a:endParaRPr>
          </a:p>
          <a:p>
            <a:pPr algn="l"/>
            <a:endParaRPr lang="en-US" b="0" i="0" dirty="0">
              <a:solidFill>
                <a:srgbClr val="202124"/>
              </a:solidFill>
              <a:effectLst/>
              <a:latin typeface="arial" panose="020B0604020202020204" pitchFamily="34" charset="0"/>
            </a:endParaRPr>
          </a:p>
          <a:p>
            <a:pPr marL="0" indent="0" algn="l">
              <a:buNone/>
            </a:pPr>
            <a:r>
              <a:rPr lang="en-US" b="1" i="0" dirty="0">
                <a:solidFill>
                  <a:srgbClr val="202124"/>
                </a:solidFill>
                <a:effectLst/>
                <a:latin typeface="arial" panose="020B0604020202020204" pitchFamily="34" charset="0"/>
              </a:rPr>
              <a:t>Do Jews have different calendars?</a:t>
            </a:r>
          </a:p>
          <a:p>
            <a:pPr algn="l"/>
            <a:r>
              <a:rPr lang="en-US" b="0" i="0" dirty="0">
                <a:solidFill>
                  <a:srgbClr val="202124"/>
                </a:solidFill>
                <a:effectLst/>
                <a:latin typeface="arial" panose="020B0604020202020204" pitchFamily="34" charset="0"/>
              </a:rPr>
              <a:t>The Jewish calendar is lunisolar—i.e., regulated by the positions of both the moon and the sun. </a:t>
            </a:r>
            <a:br>
              <a:rPr lang="en-US" b="0" i="0" dirty="0">
                <a:solidFill>
                  <a:srgbClr val="202124"/>
                </a:solidFill>
                <a:effectLst/>
                <a:latin typeface="arial" panose="020B0604020202020204" pitchFamily="34" charset="0"/>
              </a:rPr>
            </a:br>
            <a:r>
              <a:rPr lang="en-US" b="0" i="0" dirty="0">
                <a:solidFill>
                  <a:srgbClr val="202124"/>
                </a:solidFill>
                <a:effectLst/>
                <a:latin typeface="arial" panose="020B0604020202020204" pitchFamily="34" charset="0"/>
              </a:rPr>
              <a:t>It consists usually of 12 alternating lunar months of 29 and 30 days each (except for </a:t>
            </a:r>
            <a:r>
              <a:rPr lang="en-US" b="0" i="0" dirty="0" err="1">
                <a:solidFill>
                  <a:srgbClr val="202124"/>
                </a:solidFill>
                <a:effectLst/>
                <a:latin typeface="arial" panose="020B0604020202020204" pitchFamily="34" charset="0"/>
              </a:rPr>
              <a:t>Ḥeshvan</a:t>
            </a:r>
            <a:r>
              <a:rPr lang="en-US" b="0" i="0" dirty="0">
                <a:solidFill>
                  <a:srgbClr val="202124"/>
                </a:solidFill>
                <a:effectLst/>
                <a:latin typeface="arial" panose="020B0604020202020204" pitchFamily="34" charset="0"/>
              </a:rPr>
              <a:t> and Kislev, which sometimes have either 29 or 30 days), and totals 353, 354, or 355 days per year. </a:t>
            </a:r>
            <a:r>
              <a:rPr lang="en-US" b="0" i="0" dirty="0">
                <a:solidFill>
                  <a:srgbClr val="FF0000"/>
                </a:solidFill>
                <a:effectLst/>
                <a:latin typeface="arial" panose="020B0604020202020204" pitchFamily="34" charset="0"/>
              </a:rPr>
              <a:t>[This is partly true.  Internet forgot to mention the intercalation of the moon month every 3 years.]</a:t>
            </a:r>
          </a:p>
        </p:txBody>
      </p:sp>
      <p:sp>
        <p:nvSpPr>
          <p:cNvPr id="12" name="Title 1">
            <a:extLst>
              <a:ext uri="{FF2B5EF4-FFF2-40B4-BE49-F238E27FC236}">
                <a16:creationId xmlns:a16="http://schemas.microsoft.com/office/drawing/2014/main" id="{5D3D8FFE-EFAA-92D2-8D11-2E383810F66A}"/>
              </a:ext>
            </a:extLst>
          </p:cNvPr>
          <p:cNvSpPr txBox="1">
            <a:spLocks/>
          </p:cNvSpPr>
          <p:nvPr/>
        </p:nvSpPr>
        <p:spPr>
          <a:xfrm>
            <a:off x="455225" y="5860473"/>
            <a:ext cx="11255329" cy="915988"/>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n>
                  <a:solidFill>
                    <a:srgbClr val="500050"/>
                  </a:solidFill>
                </a:ln>
                <a:solidFill>
                  <a:srgbClr val="AB5959"/>
                </a:solidFill>
                <a:latin typeface="Ravie" panose="04040805050809020602" pitchFamily="82" charset="0"/>
              </a:rPr>
              <a:t>Study from the </a:t>
            </a:r>
            <a:r>
              <a:rPr lang="en-US" sz="2800" dirty="0">
                <a:ln>
                  <a:solidFill>
                    <a:srgbClr val="002060"/>
                  </a:solidFill>
                </a:ln>
                <a:solidFill>
                  <a:srgbClr val="00B0F0"/>
                </a:solidFill>
                <a:latin typeface="Ravie" panose="04040805050809020602" pitchFamily="82" charset="0"/>
              </a:rPr>
              <a:t>Scriptures,</a:t>
            </a:r>
            <a:r>
              <a:rPr lang="en-US" sz="2800" dirty="0">
                <a:ln>
                  <a:solidFill>
                    <a:srgbClr val="500050"/>
                  </a:solidFill>
                </a:ln>
                <a:solidFill>
                  <a:srgbClr val="AB5959"/>
                </a:solidFill>
                <a:latin typeface="Ravie" panose="04040805050809020602" pitchFamily="82" charset="0"/>
              </a:rPr>
              <a:t> not the internet!</a:t>
            </a:r>
          </a:p>
        </p:txBody>
      </p:sp>
      <p:sp>
        <p:nvSpPr>
          <p:cNvPr id="13" name="TextBox 12">
            <a:extLst>
              <a:ext uri="{FF2B5EF4-FFF2-40B4-BE49-F238E27FC236}">
                <a16:creationId xmlns:a16="http://schemas.microsoft.com/office/drawing/2014/main" id="{080F316B-D252-045A-B7D3-1CF60FEB37E1}"/>
              </a:ext>
            </a:extLst>
          </p:cNvPr>
          <p:cNvSpPr txBox="1"/>
          <p:nvPr/>
        </p:nvSpPr>
        <p:spPr>
          <a:xfrm>
            <a:off x="500743" y="-3139321"/>
            <a:ext cx="11691257" cy="3139321"/>
          </a:xfrm>
          <a:prstGeom prst="rect">
            <a:avLst/>
          </a:prstGeom>
          <a:noFill/>
        </p:spPr>
        <p:txBody>
          <a:bodyPr wrap="square">
            <a:spAutoFit/>
          </a:bodyPr>
          <a:lstStyle/>
          <a:p>
            <a:pPr algn="l"/>
            <a:r>
              <a:rPr lang="en-US" b="0" i="0" dirty="0">
                <a:solidFill>
                  <a:srgbClr val="202124"/>
                </a:solidFill>
                <a:effectLst/>
                <a:latin typeface="arial" panose="020B0604020202020204" pitchFamily="34" charset="0"/>
              </a:rPr>
              <a:t>Why did the calendar change when Jesus was born?</a:t>
            </a:r>
          </a:p>
          <a:p>
            <a:pPr algn="l"/>
            <a:r>
              <a:rPr lang="en-US" b="0" i="0" dirty="0">
                <a:solidFill>
                  <a:srgbClr val="202124"/>
                </a:solidFill>
                <a:effectLst/>
                <a:latin typeface="arial" panose="020B0604020202020204" pitchFamily="34" charset="0"/>
              </a:rPr>
              <a:t>Bede found himself with several calculations he did not approve of, and decided Christ must have actually been born on Dec. 25, 1 B.C.. By his reasoning, in other words, the A.D. system began a year after Jesus' purported birth.</a:t>
            </a:r>
          </a:p>
          <a:p>
            <a:pPr algn="l"/>
            <a:endParaRPr lang="en-US" b="0" i="0" dirty="0">
              <a:solidFill>
                <a:srgbClr val="202124"/>
              </a:solidFill>
              <a:effectLst/>
              <a:latin typeface="arial" panose="020B0604020202020204" pitchFamily="34" charset="0"/>
            </a:endParaRPr>
          </a:p>
          <a:p>
            <a:pPr algn="l"/>
            <a:r>
              <a:rPr lang="en-US" b="1" dirty="0">
                <a:solidFill>
                  <a:srgbClr val="FF0000"/>
                </a:solidFill>
                <a:latin typeface="arial" panose="020B0604020202020204" pitchFamily="34" charset="0"/>
              </a:rPr>
              <a:t>Here’s a surprise from the internet today: </a:t>
            </a:r>
          </a:p>
          <a:p>
            <a:pPr algn="l"/>
            <a:r>
              <a:rPr lang="en-US" b="0" i="0" dirty="0">
                <a:solidFill>
                  <a:srgbClr val="202124"/>
                </a:solidFill>
                <a:effectLst/>
                <a:latin typeface="arial" panose="020B0604020202020204" pitchFamily="34" charset="0"/>
              </a:rPr>
              <a:t>What is the first hour of the day in the Bible?</a:t>
            </a:r>
          </a:p>
          <a:p>
            <a:pPr algn="l"/>
            <a:r>
              <a:rPr lang="en-US" b="0" i="0" dirty="0">
                <a:solidFill>
                  <a:srgbClr val="202124"/>
                </a:solidFill>
                <a:effectLst/>
                <a:latin typeface="arial" panose="020B0604020202020204" pitchFamily="34" charset="0"/>
              </a:rPr>
              <a:t>Jews begin their religious holidays in the evening,1 and the biblical text mandates that the two most important religious feasts, the Passover2 and the Day of Atonement,3 begin at sunset. However, in recent years, many scholars have begun to favor a different view: </a:t>
            </a:r>
            <a:r>
              <a:rPr lang="en-US" b="1" i="0" dirty="0">
                <a:solidFill>
                  <a:srgbClr val="202124"/>
                </a:solidFill>
                <a:effectLst/>
                <a:latin typeface="arial" panose="020B0604020202020204" pitchFamily="34" charset="0"/>
              </a:rPr>
              <a:t>the day begins in the morning at sunrise</a:t>
            </a:r>
            <a:r>
              <a:rPr lang="en-US" b="0" i="0" dirty="0">
                <a:solidFill>
                  <a:srgbClr val="202124"/>
                </a:solidFill>
                <a:effectLst/>
                <a:latin typeface="arial" panose="020B0604020202020204" pitchFamily="34" charset="0"/>
              </a:rPr>
              <a:t>.</a:t>
            </a:r>
          </a:p>
          <a:p>
            <a:pPr algn="l"/>
            <a:endParaRPr lang="en-US"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89066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791949" y="65156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400" b="1" smtClean="0">
                <a:solidFill>
                  <a:schemeClr val="tx1"/>
                </a:solidFill>
              </a:rPr>
              <a:pPr algn="ctr"/>
              <a:t>31</a:t>
            </a:fld>
            <a:endParaRPr lang="en-US" b="1" dirty="0">
              <a:solidFill>
                <a:schemeClr val="tx1"/>
              </a:solidFill>
            </a:endParaRPr>
          </a:p>
        </p:txBody>
      </p:sp>
      <p:sp>
        <p:nvSpPr>
          <p:cNvPr id="34" name="Content Placeholder 2"/>
          <p:cNvSpPr txBox="1">
            <a:spLocks/>
          </p:cNvSpPr>
          <p:nvPr/>
        </p:nvSpPr>
        <p:spPr>
          <a:xfrm>
            <a:off x="4089746" y="2803779"/>
            <a:ext cx="8102253" cy="3538634"/>
          </a:xfrm>
          <a:prstGeom prst="rect">
            <a:avLst/>
          </a:prstGeom>
          <a:noFill/>
          <a:effectLst>
            <a:glow rad="127000">
              <a:srgbClr val="F5CCC2"/>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solidFill>
                  <a:schemeClr val="accent2">
                    <a:lumMod val="50000"/>
                  </a:schemeClr>
                </a:solidFill>
                <a:effectLst>
                  <a:glow rad="215900">
                    <a:srgbClr val="F5CCC2">
                      <a:alpha val="78000"/>
                    </a:srgbClr>
                  </a:glow>
                </a:effectLst>
                <a:latin typeface="Comic Sans MS" panose="030F0702030302020204" pitchFamily="66" charset="0"/>
              </a:rPr>
              <a:t>This lunar calendar, </a:t>
            </a:r>
            <a:r>
              <a:rPr lang="en-US" sz="2000" b="1" dirty="0">
                <a:solidFill>
                  <a:srgbClr val="C00000"/>
                </a:solidFill>
                <a:effectLst>
                  <a:glow rad="215900">
                    <a:srgbClr val="F5CCC2">
                      <a:alpha val="78000"/>
                    </a:srgbClr>
                  </a:glow>
                </a:effectLst>
                <a:latin typeface="Comic Sans MS" panose="030F0702030302020204" pitchFamily="66" charset="0"/>
              </a:rPr>
              <a:t>(held in high regard by Hebrew Roots and Jewish communities), </a:t>
            </a:r>
            <a:r>
              <a:rPr lang="en-US" b="1" dirty="0">
                <a:solidFill>
                  <a:schemeClr val="accent2">
                    <a:lumMod val="50000"/>
                  </a:schemeClr>
                </a:solidFill>
                <a:effectLst>
                  <a:glow rad="215900">
                    <a:srgbClr val="F5CCC2">
                      <a:alpha val="78000"/>
                    </a:srgbClr>
                  </a:glow>
                </a:effectLst>
                <a:latin typeface="Comic Sans MS" panose="030F0702030302020204" pitchFamily="66" charset="0"/>
              </a:rPr>
              <a:t>must add an extra month to the calendar about every 3 years to stay in alignment with the seasons.  </a:t>
            </a:r>
            <a:r>
              <a:rPr lang="en-US" sz="2400" b="1" dirty="0">
                <a:solidFill>
                  <a:schemeClr val="accent2">
                    <a:lumMod val="50000"/>
                  </a:schemeClr>
                </a:solidFill>
                <a:effectLst>
                  <a:glow rad="215900">
                    <a:srgbClr val="F5CCC2">
                      <a:alpha val="78000"/>
                    </a:srgbClr>
                  </a:glow>
                </a:effectLst>
                <a:latin typeface="Comic Sans MS" panose="030F0702030302020204" pitchFamily="66" charset="0"/>
              </a:rPr>
              <a:t> </a:t>
            </a:r>
            <a:r>
              <a:rPr lang="en-US" sz="2400" b="1" dirty="0" err="1">
                <a:solidFill>
                  <a:schemeClr val="accent2">
                    <a:lumMod val="50000"/>
                  </a:schemeClr>
                </a:solidFill>
                <a:effectLst>
                  <a:glow rad="215900">
                    <a:srgbClr val="F5CCC2">
                      <a:alpha val="78000"/>
                    </a:srgbClr>
                  </a:glow>
                </a:effectLst>
                <a:latin typeface="Comic Sans MS" panose="030F0702030302020204" pitchFamily="66" charset="0"/>
              </a:rPr>
              <a:t>Meton</a:t>
            </a:r>
            <a:r>
              <a:rPr lang="en-US" sz="2400" b="1" dirty="0">
                <a:solidFill>
                  <a:schemeClr val="accent2">
                    <a:lumMod val="50000"/>
                  </a:schemeClr>
                </a:solidFill>
                <a:effectLst>
                  <a:glow rad="215900">
                    <a:srgbClr val="F5CCC2">
                      <a:alpha val="78000"/>
                    </a:srgbClr>
                  </a:glow>
                </a:effectLst>
                <a:latin typeface="Comic Sans MS" panose="030F0702030302020204" pitchFamily="66" charset="0"/>
              </a:rPr>
              <a:t> fine-tuned this Babylonian idea.</a:t>
            </a:r>
          </a:p>
          <a:p>
            <a:pPr marL="0" indent="0" algn="ctr">
              <a:lnSpc>
                <a:spcPct val="120000"/>
              </a:lnSpc>
              <a:buNone/>
            </a:pPr>
            <a:r>
              <a:rPr lang="en-US" b="1" dirty="0">
                <a:solidFill>
                  <a:schemeClr val="accent2">
                    <a:lumMod val="50000"/>
                  </a:schemeClr>
                </a:solidFill>
                <a:effectLst>
                  <a:glow rad="215900">
                    <a:srgbClr val="F5CCC2">
                      <a:alpha val="78000"/>
                    </a:srgbClr>
                  </a:glow>
                </a:effectLst>
                <a:latin typeface="Comic Sans MS" panose="030F0702030302020204" pitchFamily="66" charset="0"/>
              </a:rPr>
              <a:t>Every 3</a:t>
            </a:r>
            <a:r>
              <a:rPr lang="en-US" b="1" baseline="30000" dirty="0">
                <a:solidFill>
                  <a:schemeClr val="accent2">
                    <a:lumMod val="50000"/>
                  </a:schemeClr>
                </a:solidFill>
                <a:effectLst>
                  <a:glow rad="215900">
                    <a:srgbClr val="F5CCC2">
                      <a:alpha val="78000"/>
                    </a:srgbClr>
                  </a:glow>
                </a:effectLst>
                <a:latin typeface="Comic Sans MS" panose="030F0702030302020204" pitchFamily="66" charset="0"/>
              </a:rPr>
              <a:t>rd</a:t>
            </a:r>
            <a:r>
              <a:rPr lang="en-US" b="1" dirty="0">
                <a:solidFill>
                  <a:schemeClr val="accent2">
                    <a:lumMod val="50000"/>
                  </a:schemeClr>
                </a:solidFill>
                <a:effectLst>
                  <a:glow rad="215900">
                    <a:srgbClr val="F5CCC2">
                      <a:alpha val="78000"/>
                    </a:srgbClr>
                  </a:glow>
                </a:effectLst>
                <a:latin typeface="Comic Sans MS" panose="030F0702030302020204" pitchFamily="66" charset="0"/>
              </a:rPr>
              <a:t> year, Adar II is added.</a:t>
            </a: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03559" y="386697"/>
            <a:ext cx="3786188" cy="6181725"/>
          </a:xfrm>
          <a:prstGeom prst="rect">
            <a:avLst/>
          </a:prstGeom>
          <a:ln w="76200">
            <a:solidFill>
              <a:srgbClr val="7030A0"/>
            </a:solidFill>
          </a:ln>
        </p:spPr>
      </p:pic>
      <p:sp>
        <p:nvSpPr>
          <p:cNvPr id="14" name="Title 1"/>
          <p:cNvSpPr txBox="1">
            <a:spLocks/>
          </p:cNvSpPr>
          <p:nvPr/>
        </p:nvSpPr>
        <p:spPr>
          <a:xfrm rot="2066722">
            <a:off x="3009287" y="-1326524"/>
            <a:ext cx="9938424" cy="5474978"/>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5400" b="1" dirty="0">
                <a:ln>
                  <a:solidFill>
                    <a:schemeClr val="bg2">
                      <a:lumMod val="25000"/>
                    </a:schemeClr>
                  </a:solidFill>
                </a:ln>
                <a:solidFill>
                  <a:srgbClr val="7030A0"/>
                </a:solidFill>
                <a:effectLst>
                  <a:glow rad="228600">
                    <a:srgbClr val="FBF0D5"/>
                  </a:glow>
                </a:effectLst>
                <a:latin typeface="Lucida Calligraphy" panose="03010101010101010101" pitchFamily="66" charset="0"/>
              </a:rPr>
              <a:t>#1 Lunar Intercalation ~</a:t>
            </a:r>
            <a:br>
              <a:rPr lang="en-US" sz="5400" b="1" dirty="0">
                <a:ln>
                  <a:solidFill>
                    <a:schemeClr val="bg2">
                      <a:lumMod val="25000"/>
                    </a:schemeClr>
                  </a:solidFill>
                </a:ln>
                <a:solidFill>
                  <a:srgbClr val="7030A0"/>
                </a:solidFill>
                <a:effectLst>
                  <a:glow rad="228600">
                    <a:srgbClr val="FBF0D5"/>
                  </a:glow>
                </a:effectLst>
                <a:latin typeface="Lucida Calligraphy" panose="03010101010101010101" pitchFamily="66" charset="0"/>
              </a:rPr>
            </a:br>
            <a:r>
              <a:rPr lang="en-US" sz="5400" b="1" dirty="0">
                <a:ln>
                  <a:solidFill>
                    <a:schemeClr val="bg2">
                      <a:lumMod val="25000"/>
                    </a:schemeClr>
                  </a:solidFill>
                </a:ln>
                <a:solidFill>
                  <a:srgbClr val="7030A0"/>
                </a:solidFill>
                <a:effectLst>
                  <a:glow rad="228600">
                    <a:srgbClr val="FBF0D5"/>
                  </a:glow>
                </a:effectLst>
                <a:latin typeface="Lucida Calligraphy" panose="03010101010101010101" pitchFamily="66" charset="0"/>
              </a:rPr>
              <a:t>adding an extra month  </a:t>
            </a:r>
            <a:br>
              <a:rPr lang="en-US" sz="5400" b="1" dirty="0">
                <a:ln>
                  <a:solidFill>
                    <a:schemeClr val="bg2">
                      <a:lumMod val="25000"/>
                    </a:schemeClr>
                  </a:solidFill>
                </a:ln>
                <a:solidFill>
                  <a:srgbClr val="7030A0"/>
                </a:solidFill>
                <a:effectLst>
                  <a:glow rad="228600">
                    <a:srgbClr val="FBF0D5"/>
                  </a:glow>
                </a:effectLst>
                <a:latin typeface="Lucida Calligraphy" panose="03010101010101010101" pitchFamily="66" charset="0"/>
              </a:rPr>
            </a:br>
            <a:r>
              <a:rPr lang="en-US" sz="5400" b="1" dirty="0">
                <a:ln>
                  <a:solidFill>
                    <a:schemeClr val="bg2">
                      <a:lumMod val="25000"/>
                    </a:schemeClr>
                  </a:solidFill>
                </a:ln>
                <a:solidFill>
                  <a:srgbClr val="7030A0"/>
                </a:solidFill>
                <a:effectLst>
                  <a:glow rad="228600">
                    <a:srgbClr val="FBF0D5"/>
                  </a:glow>
                </a:effectLst>
                <a:latin typeface="Lucida Calligraphy" panose="03010101010101010101" pitchFamily="66" charset="0"/>
              </a:rPr>
              <a:t>to every 3</a:t>
            </a:r>
            <a:r>
              <a:rPr lang="en-US" sz="5400" b="1" baseline="30000" dirty="0">
                <a:ln>
                  <a:solidFill>
                    <a:schemeClr val="bg2">
                      <a:lumMod val="25000"/>
                    </a:schemeClr>
                  </a:solidFill>
                </a:ln>
                <a:solidFill>
                  <a:srgbClr val="7030A0"/>
                </a:solidFill>
                <a:effectLst>
                  <a:glow rad="228600">
                    <a:srgbClr val="FBF0D5"/>
                  </a:glow>
                </a:effectLst>
                <a:latin typeface="Lucida Calligraphy" panose="03010101010101010101" pitchFamily="66" charset="0"/>
              </a:rPr>
              <a:t>rd</a:t>
            </a:r>
            <a:r>
              <a:rPr lang="en-US" sz="5400" b="1" dirty="0">
                <a:ln>
                  <a:solidFill>
                    <a:schemeClr val="bg2">
                      <a:lumMod val="25000"/>
                    </a:schemeClr>
                  </a:solidFill>
                </a:ln>
                <a:solidFill>
                  <a:srgbClr val="7030A0"/>
                </a:solidFill>
                <a:effectLst>
                  <a:glow rad="228600">
                    <a:srgbClr val="FBF0D5"/>
                  </a:glow>
                </a:effectLst>
                <a:latin typeface="Lucida Calligraphy" panose="03010101010101010101" pitchFamily="66" charset="0"/>
              </a:rPr>
              <a:t> year</a:t>
            </a:r>
            <a:endParaRPr lang="en-CA" sz="5400" b="1" dirty="0">
              <a:ln>
                <a:solidFill>
                  <a:schemeClr val="bg2">
                    <a:lumMod val="25000"/>
                  </a:schemeClr>
                </a:solidFill>
              </a:ln>
              <a:solidFill>
                <a:srgbClr val="7030A0"/>
              </a:solidFill>
              <a:effectLst>
                <a:glow rad="228600">
                  <a:srgbClr val="FBF0D5"/>
                </a:glow>
              </a:effectLst>
              <a:latin typeface="Lucida Calligraphy" panose="03010101010101010101" pitchFamily="66" charset="0"/>
            </a:endParaRPr>
          </a:p>
        </p:txBody>
      </p:sp>
      <p:sp>
        <p:nvSpPr>
          <p:cNvPr id="15" name="Rectangle 14"/>
          <p:cNvSpPr/>
          <p:nvPr/>
        </p:nvSpPr>
        <p:spPr>
          <a:xfrm>
            <a:off x="303559" y="5978525"/>
            <a:ext cx="3786188" cy="611393"/>
          </a:xfrm>
          <a:prstGeom prst="rect">
            <a:avLst/>
          </a:prstGeom>
          <a:solidFill>
            <a:srgbClr val="FF0000">
              <a:alpha val="20000"/>
            </a:srgbClr>
          </a:solidFill>
          <a:ln w="76200">
            <a:solidFill>
              <a:srgbClr val="C0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Content Placeholder 2"/>
          <p:cNvSpPr txBox="1">
            <a:spLocks/>
          </p:cNvSpPr>
          <p:nvPr/>
        </p:nvSpPr>
        <p:spPr>
          <a:xfrm>
            <a:off x="4326542" y="5932735"/>
            <a:ext cx="7685811" cy="927431"/>
          </a:xfrm>
          <a:prstGeom prst="rect">
            <a:avLst/>
          </a:prstGeom>
          <a:noFill/>
          <a:effectLst>
            <a:glow rad="127000">
              <a:srgbClr val="F5CCC2"/>
            </a:glow>
          </a:effectLst>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4400" b="1" dirty="0">
                <a:solidFill>
                  <a:schemeClr val="accent1">
                    <a:lumMod val="50000"/>
                  </a:schemeClr>
                </a:solidFill>
                <a:effectLst>
                  <a:glow rad="215900">
                    <a:srgbClr val="F5CCC2">
                      <a:alpha val="78000"/>
                    </a:srgbClr>
                  </a:glow>
                </a:effectLst>
                <a:latin typeface="Comic Sans MS" panose="030F0702030302020204" pitchFamily="66" charset="0"/>
              </a:rPr>
              <a:t>Scripture support: </a:t>
            </a:r>
            <a:r>
              <a:rPr lang="en-US" sz="4400" b="1" dirty="0">
                <a:solidFill>
                  <a:srgbClr val="C00000"/>
                </a:solidFill>
                <a:effectLst>
                  <a:glow rad="215900">
                    <a:srgbClr val="F5CCC2">
                      <a:alpha val="78000"/>
                    </a:srgbClr>
                  </a:glow>
                </a:effectLst>
                <a:latin typeface="Ravie" panose="04040805050809020602" pitchFamily="82" charset="0"/>
              </a:rPr>
              <a:t>None!</a:t>
            </a:r>
            <a:endParaRPr lang="en-US" sz="3200" b="1" dirty="0">
              <a:solidFill>
                <a:srgbClr val="C00000"/>
              </a:solidFill>
              <a:effectLst>
                <a:glow rad="215900">
                  <a:srgbClr val="F5CCC2">
                    <a:alpha val="78000"/>
                  </a:srgbClr>
                </a:glow>
              </a:effectLst>
              <a:latin typeface="Ravie" panose="04040805050809020602" pitchFamily="82" charset="0"/>
            </a:endParaRPr>
          </a:p>
        </p:txBody>
      </p:sp>
      <p:sp>
        <p:nvSpPr>
          <p:cNvPr id="3" name="Speech Bubble: Rectangle with Corners Rounded 2">
            <a:extLst>
              <a:ext uri="{FF2B5EF4-FFF2-40B4-BE49-F238E27FC236}">
                <a16:creationId xmlns:a16="http://schemas.microsoft.com/office/drawing/2014/main" id="{185322B6-4882-44A5-8587-BC97F8777E4E}"/>
              </a:ext>
            </a:extLst>
          </p:cNvPr>
          <p:cNvSpPr/>
          <p:nvPr/>
        </p:nvSpPr>
        <p:spPr>
          <a:xfrm>
            <a:off x="3066908" y="1272593"/>
            <a:ext cx="1259634" cy="407374"/>
          </a:xfrm>
          <a:prstGeom prst="wedgeRoundRectCallout">
            <a:avLst>
              <a:gd name="adj1" fmla="val -45277"/>
              <a:gd name="adj2" fmla="val 76243"/>
              <a:gd name="adj3" fmla="val 16667"/>
            </a:avLst>
          </a:prstGeom>
          <a:solidFill>
            <a:srgbClr val="FFFF00"/>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CC00FF"/>
                </a:solidFill>
              </a:rPr>
              <a:t>Noah??</a:t>
            </a:r>
          </a:p>
        </p:txBody>
      </p:sp>
    </p:spTree>
    <p:extLst>
      <p:ext uri="{BB962C8B-B14F-4D97-AF65-F5344CB8AC3E}">
        <p14:creationId xmlns:p14="http://schemas.microsoft.com/office/powerpoint/2010/main" val="25830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cTn>
                              </p:par>
                            </p:childTnLst>
                          </p:cTn>
                        </p:par>
                        <p:par>
                          <p:cTn id="8" fill="hold">
                            <p:stCondLst>
                              <p:cond delay="1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barn(inVertical)">
                                      <p:cBhvr>
                                        <p:cTn id="19" dur="500"/>
                                        <p:tgtEl>
                                          <p:spTgt spid="3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4">
                                            <p:txEl>
                                              <p:pRg st="1" end="1"/>
                                            </p:txEl>
                                          </p:spTgt>
                                        </p:tgtEl>
                                        <p:attrNameLst>
                                          <p:attrName>style.visibility</p:attrName>
                                        </p:attrNameLst>
                                      </p:cBhvr>
                                      <p:to>
                                        <p:strVal val="visible"/>
                                      </p:to>
                                    </p:set>
                                    <p:animEffect transition="in" filter="barn(inVertical)">
                                      <p:cBhvr>
                                        <p:cTn id="24" dur="500"/>
                                        <p:tgtEl>
                                          <p:spTgt spid="34">
                                            <p:txEl>
                                              <p:pRg st="1" end="1"/>
                                            </p:txEl>
                                          </p:spTgt>
                                        </p:tgtEl>
                                      </p:cBhvr>
                                    </p:animEffect>
                                  </p:childTnLst>
                                </p:cTn>
                              </p:par>
                            </p:childTnLst>
                          </p:cTn>
                        </p:par>
                        <p:par>
                          <p:cTn id="25" fill="hold">
                            <p:stCondLst>
                              <p:cond delay="500"/>
                            </p:stCondLst>
                            <p:childTnLst>
                              <p:par>
                                <p:cTn id="26" presetID="21" presetClass="entr" presetSubtype="1"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500" fill="hold"/>
                                        <p:tgtEl>
                                          <p:spTgt spid="16"/>
                                        </p:tgtEl>
                                        <p:attrNameLst>
                                          <p:attrName>ppt_w</p:attrName>
                                        </p:attrNameLst>
                                      </p:cBhvr>
                                      <p:tavLst>
                                        <p:tav tm="0">
                                          <p:val>
                                            <p:fltVal val="0"/>
                                          </p:val>
                                        </p:tav>
                                        <p:tav tm="100000">
                                          <p:val>
                                            <p:strVal val="#ppt_w"/>
                                          </p:val>
                                        </p:tav>
                                      </p:tavLst>
                                    </p:anim>
                                    <p:anim calcmode="lin" valueType="num">
                                      <p:cBhvr>
                                        <p:cTn id="33" dur="1500" fill="hold"/>
                                        <p:tgtEl>
                                          <p:spTgt spid="16"/>
                                        </p:tgtEl>
                                        <p:attrNameLst>
                                          <p:attrName>ppt_h</p:attrName>
                                        </p:attrNameLst>
                                      </p:cBhvr>
                                      <p:tavLst>
                                        <p:tav tm="0">
                                          <p:val>
                                            <p:fltVal val="0"/>
                                          </p:val>
                                        </p:tav>
                                        <p:tav tm="100000">
                                          <p:val>
                                            <p:strVal val="#ppt_h"/>
                                          </p:val>
                                        </p:tav>
                                      </p:tavLst>
                                    </p:anim>
                                    <p:animEffect transition="in" filter="fade">
                                      <p:cBhvr>
                                        <p:cTn id="34"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791949" y="6502401"/>
            <a:ext cx="436425" cy="391680"/>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400" b="1" smtClean="0">
                <a:solidFill>
                  <a:schemeClr val="tx1"/>
                </a:solidFill>
              </a:rPr>
              <a:pPr algn="ctr"/>
              <a:t>32</a:t>
            </a:fld>
            <a:endParaRPr lang="en-US" b="1" dirty="0">
              <a:solidFill>
                <a:schemeClr val="tx1"/>
              </a:solidFill>
            </a:endParaRPr>
          </a:p>
        </p:txBody>
      </p:sp>
      <p:pic>
        <p:nvPicPr>
          <p:cNvPr id="2" name="Picture 1">
            <a:extLst>
              <a:ext uri="{FF2B5EF4-FFF2-40B4-BE49-F238E27FC236}">
                <a16:creationId xmlns:a16="http://schemas.microsoft.com/office/drawing/2014/main" id="{66F10E32-A9E3-DD47-085A-3CF40A94E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23" y="407194"/>
            <a:ext cx="3736622" cy="30909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ontent Placeholder 2">
            <a:extLst>
              <a:ext uri="{FF2B5EF4-FFF2-40B4-BE49-F238E27FC236}">
                <a16:creationId xmlns:a16="http://schemas.microsoft.com/office/drawing/2014/main" id="{8746B8BF-21D0-0968-75CF-9C7841FB54DD}"/>
              </a:ext>
            </a:extLst>
          </p:cNvPr>
          <p:cNvSpPr txBox="1">
            <a:spLocks/>
          </p:cNvSpPr>
          <p:nvPr/>
        </p:nvSpPr>
        <p:spPr>
          <a:xfrm>
            <a:off x="2829478" y="2701702"/>
            <a:ext cx="9252447" cy="4156297"/>
          </a:xfrm>
          <a:prstGeom prst="rect">
            <a:avLst/>
          </a:prstGeom>
          <a:noFill/>
          <a:effectLst>
            <a:glow rad="127000">
              <a:srgbClr val="F5CCC2"/>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solidFill>
                  <a:schemeClr val="accent2">
                    <a:lumMod val="50000"/>
                  </a:schemeClr>
                </a:solidFill>
                <a:effectLst>
                  <a:glow rad="215900">
                    <a:srgbClr val="F5CCC2">
                      <a:alpha val="78000"/>
                    </a:srgbClr>
                  </a:glow>
                </a:effectLst>
                <a:latin typeface="Comic Sans MS" panose="030F0702030302020204" pitchFamily="66" charset="0"/>
              </a:rPr>
              <a:t>    All lunar-Shabbat calendars: </a:t>
            </a:r>
            <a:r>
              <a:rPr lang="en-US" b="1" dirty="0">
                <a:solidFill>
                  <a:srgbClr val="C00000"/>
                </a:solidFill>
                <a:effectLst>
                  <a:glow rad="215900">
                    <a:srgbClr val="F5CCC2">
                      <a:alpha val="78000"/>
                    </a:srgbClr>
                  </a:glow>
                </a:effectLst>
                <a:latin typeface="Comic Sans MS" panose="030F0702030302020204" pitchFamily="66" charset="0"/>
              </a:rPr>
              <a:t>1) do not count the 1</a:t>
            </a:r>
            <a:r>
              <a:rPr lang="en-US" b="1" baseline="30000" dirty="0">
                <a:solidFill>
                  <a:srgbClr val="C00000"/>
                </a:solidFill>
                <a:effectLst>
                  <a:glow rad="215900">
                    <a:srgbClr val="F5CCC2">
                      <a:alpha val="78000"/>
                    </a:srgbClr>
                  </a:glow>
                </a:effectLst>
                <a:latin typeface="Comic Sans MS" panose="030F0702030302020204" pitchFamily="66" charset="0"/>
              </a:rPr>
              <a:t>st</a:t>
            </a:r>
            <a:r>
              <a:rPr lang="en-US" b="1" dirty="0">
                <a:solidFill>
                  <a:srgbClr val="C00000"/>
                </a:solidFill>
                <a:effectLst>
                  <a:glow rad="215900">
                    <a:srgbClr val="F5CCC2">
                      <a:alpha val="78000"/>
                    </a:srgbClr>
                  </a:glow>
                </a:effectLst>
                <a:latin typeface="Comic Sans MS" panose="030F0702030302020204" pitchFamily="66" charset="0"/>
              </a:rPr>
              <a:t> day of the month;</a:t>
            </a:r>
            <a:r>
              <a:rPr lang="en-US" b="1" dirty="0">
                <a:solidFill>
                  <a:schemeClr val="accent2">
                    <a:lumMod val="50000"/>
                  </a:schemeClr>
                </a:solidFill>
                <a:effectLst>
                  <a:glow rad="215900">
                    <a:srgbClr val="F5CCC2">
                      <a:alpha val="78000"/>
                    </a:srgbClr>
                  </a:glow>
                </a:effectLst>
                <a:latin typeface="Comic Sans MS" panose="030F0702030302020204" pitchFamily="66" charset="0"/>
              </a:rPr>
              <a:t> 2) fix the weekly Sabbaths to the 8</a:t>
            </a:r>
            <a:r>
              <a:rPr lang="en-US" b="1" baseline="30000" dirty="0">
                <a:solidFill>
                  <a:schemeClr val="accent2">
                    <a:lumMod val="50000"/>
                  </a:schemeClr>
                </a:solidFill>
                <a:effectLst>
                  <a:glow rad="215900">
                    <a:srgbClr val="F5CCC2">
                      <a:alpha val="78000"/>
                    </a:srgbClr>
                  </a:glow>
                </a:effectLst>
                <a:latin typeface="Comic Sans MS" panose="030F0702030302020204" pitchFamily="66" charset="0"/>
              </a:rPr>
              <a:t>th</a:t>
            </a:r>
            <a:r>
              <a:rPr lang="en-US" b="1" dirty="0">
                <a:solidFill>
                  <a:schemeClr val="accent2">
                    <a:lumMod val="50000"/>
                  </a:schemeClr>
                </a:solidFill>
                <a:effectLst>
                  <a:glow rad="215900">
                    <a:srgbClr val="F5CCC2">
                      <a:alpha val="78000"/>
                    </a:srgbClr>
                  </a:glow>
                </a:effectLst>
                <a:latin typeface="Comic Sans MS" panose="030F0702030302020204" pitchFamily="66" charset="0"/>
              </a:rPr>
              <a:t>, 15</a:t>
            </a:r>
            <a:r>
              <a:rPr lang="en-US" b="1" baseline="30000" dirty="0">
                <a:solidFill>
                  <a:schemeClr val="accent2">
                    <a:lumMod val="50000"/>
                  </a:schemeClr>
                </a:solidFill>
                <a:effectLst>
                  <a:glow rad="215900">
                    <a:srgbClr val="F5CCC2">
                      <a:alpha val="78000"/>
                    </a:srgbClr>
                  </a:glow>
                </a:effectLst>
                <a:latin typeface="Comic Sans MS" panose="030F0702030302020204" pitchFamily="66" charset="0"/>
              </a:rPr>
              <a:t>th</a:t>
            </a:r>
            <a:r>
              <a:rPr lang="en-US" b="1" dirty="0">
                <a:solidFill>
                  <a:schemeClr val="accent2">
                    <a:lumMod val="50000"/>
                  </a:schemeClr>
                </a:solidFill>
                <a:effectLst>
                  <a:glow rad="215900">
                    <a:srgbClr val="F5CCC2">
                      <a:alpha val="78000"/>
                    </a:srgbClr>
                  </a:glow>
                </a:effectLst>
                <a:latin typeface="Comic Sans MS" panose="030F0702030302020204" pitchFamily="66" charset="0"/>
              </a:rPr>
              <a:t>, 22</a:t>
            </a:r>
            <a:r>
              <a:rPr lang="en-US" b="1" baseline="30000" dirty="0">
                <a:solidFill>
                  <a:schemeClr val="accent2">
                    <a:lumMod val="50000"/>
                  </a:schemeClr>
                </a:solidFill>
                <a:effectLst>
                  <a:glow rad="215900">
                    <a:srgbClr val="F5CCC2">
                      <a:alpha val="78000"/>
                    </a:srgbClr>
                  </a:glow>
                </a:effectLst>
                <a:latin typeface="Comic Sans MS" panose="030F0702030302020204" pitchFamily="66" charset="0"/>
              </a:rPr>
              <a:t>nd</a:t>
            </a:r>
            <a:r>
              <a:rPr lang="en-US" b="1" dirty="0">
                <a:solidFill>
                  <a:schemeClr val="accent2">
                    <a:lumMod val="50000"/>
                  </a:schemeClr>
                </a:solidFill>
                <a:effectLst>
                  <a:glow rad="215900">
                    <a:srgbClr val="F5CCC2">
                      <a:alpha val="78000"/>
                    </a:srgbClr>
                  </a:glow>
                </a:effectLst>
                <a:latin typeface="Comic Sans MS" panose="030F0702030302020204" pitchFamily="66" charset="0"/>
              </a:rPr>
              <a:t> &amp; 29</a:t>
            </a:r>
            <a:r>
              <a:rPr lang="en-US" b="1" baseline="30000" dirty="0">
                <a:solidFill>
                  <a:schemeClr val="accent2">
                    <a:lumMod val="50000"/>
                  </a:schemeClr>
                </a:solidFill>
                <a:effectLst>
                  <a:glow rad="215900">
                    <a:srgbClr val="F5CCC2">
                      <a:alpha val="78000"/>
                    </a:srgbClr>
                  </a:glow>
                </a:effectLst>
                <a:latin typeface="Comic Sans MS" panose="030F0702030302020204" pitchFamily="66" charset="0"/>
              </a:rPr>
              <a:t>th</a:t>
            </a:r>
            <a:r>
              <a:rPr lang="en-US" b="1" dirty="0">
                <a:solidFill>
                  <a:schemeClr val="accent2">
                    <a:lumMod val="50000"/>
                  </a:schemeClr>
                </a:solidFill>
                <a:effectLst>
                  <a:glow rad="215900">
                    <a:srgbClr val="F5CCC2">
                      <a:alpha val="78000"/>
                    </a:srgbClr>
                  </a:glow>
                </a:effectLst>
                <a:latin typeface="Comic Sans MS" panose="030F0702030302020204" pitchFamily="66" charset="0"/>
              </a:rPr>
              <a:t> cycles of </a:t>
            </a:r>
            <a:br>
              <a:rPr lang="en-US" b="1" dirty="0">
                <a:solidFill>
                  <a:schemeClr val="accent2">
                    <a:lumMod val="50000"/>
                  </a:schemeClr>
                </a:solidFill>
                <a:effectLst>
                  <a:glow rad="215900">
                    <a:srgbClr val="F5CCC2">
                      <a:alpha val="78000"/>
                    </a:srgbClr>
                  </a:glow>
                </a:effectLst>
                <a:latin typeface="Comic Sans MS" panose="030F0702030302020204" pitchFamily="66" charset="0"/>
              </a:rPr>
            </a:br>
            <a:r>
              <a:rPr lang="en-US" b="1" dirty="0">
                <a:solidFill>
                  <a:schemeClr val="accent2">
                    <a:lumMod val="50000"/>
                  </a:schemeClr>
                </a:solidFill>
                <a:effectLst>
                  <a:glow rad="215900">
                    <a:srgbClr val="F5CCC2">
                      <a:alpha val="78000"/>
                    </a:srgbClr>
                  </a:glow>
                </a:effectLst>
                <a:latin typeface="Comic Sans MS" panose="030F0702030302020204" pitchFamily="66" charset="0"/>
              </a:rPr>
              <a:t>the lunar month coinciding the 4 main lunar phases.  </a:t>
            </a:r>
            <a:br>
              <a:rPr lang="en-US" b="1" dirty="0">
                <a:solidFill>
                  <a:schemeClr val="accent2">
                    <a:lumMod val="50000"/>
                  </a:schemeClr>
                </a:solidFill>
                <a:effectLst>
                  <a:glow rad="215900">
                    <a:srgbClr val="F5CCC2">
                      <a:alpha val="78000"/>
                    </a:srgbClr>
                  </a:glow>
                </a:effectLst>
                <a:latin typeface="Comic Sans MS" panose="030F0702030302020204" pitchFamily="66" charset="0"/>
              </a:rPr>
            </a:br>
            <a:r>
              <a:rPr lang="en-US" b="1" dirty="0">
                <a:solidFill>
                  <a:srgbClr val="C00000"/>
                </a:solidFill>
                <a:effectLst>
                  <a:glow rad="215900">
                    <a:srgbClr val="F5CCC2">
                      <a:alpha val="78000"/>
                    </a:srgbClr>
                  </a:glow>
                </a:effectLst>
                <a:latin typeface="Comic Sans MS" panose="030F0702030302020204" pitchFamily="66" charset="0"/>
              </a:rPr>
              <a:t>One week each month will have </a:t>
            </a:r>
            <a:r>
              <a:rPr lang="en-US" b="1" u="sng" dirty="0">
                <a:solidFill>
                  <a:srgbClr val="C00000"/>
                </a:solidFill>
                <a:effectLst>
                  <a:glow rad="215900">
                    <a:srgbClr val="F5CCC2">
                      <a:alpha val="78000"/>
                    </a:srgbClr>
                  </a:glow>
                </a:effectLst>
                <a:latin typeface="Comic Sans MS" panose="030F0702030302020204" pitchFamily="66" charset="0"/>
              </a:rPr>
              <a:t>more than </a:t>
            </a:r>
            <a:br>
              <a:rPr lang="en-US" b="1" dirty="0">
                <a:solidFill>
                  <a:srgbClr val="C00000"/>
                </a:solidFill>
                <a:effectLst>
                  <a:glow rad="215900">
                    <a:srgbClr val="F5CCC2">
                      <a:alpha val="78000"/>
                    </a:srgbClr>
                  </a:glow>
                </a:effectLst>
                <a:latin typeface="Comic Sans MS" panose="030F0702030302020204" pitchFamily="66" charset="0"/>
              </a:rPr>
            </a:br>
            <a:r>
              <a:rPr lang="en-US" b="1" dirty="0">
                <a:solidFill>
                  <a:srgbClr val="C00000"/>
                </a:solidFill>
                <a:effectLst>
                  <a:glow rad="215900">
                    <a:srgbClr val="F5CCC2">
                      <a:alpha val="78000"/>
                    </a:srgbClr>
                  </a:glow>
                </a:effectLst>
                <a:latin typeface="Comic Sans MS" panose="030F0702030302020204" pitchFamily="66" charset="0"/>
              </a:rPr>
              <a:t>six working days before a Shabbat. </a:t>
            </a:r>
            <a:br>
              <a:rPr lang="en-US" b="1" dirty="0">
                <a:solidFill>
                  <a:schemeClr val="accent2">
                    <a:lumMod val="50000"/>
                  </a:schemeClr>
                </a:solidFill>
                <a:effectLst>
                  <a:glow rad="215900">
                    <a:srgbClr val="F5CCC2">
                      <a:alpha val="78000"/>
                    </a:srgbClr>
                  </a:glow>
                </a:effectLst>
                <a:latin typeface="Comic Sans MS" panose="030F0702030302020204" pitchFamily="66" charset="0"/>
              </a:rPr>
            </a:br>
            <a:r>
              <a:rPr lang="en-US" b="1" dirty="0">
                <a:solidFill>
                  <a:schemeClr val="accent2">
                    <a:lumMod val="50000"/>
                  </a:schemeClr>
                </a:solidFill>
                <a:effectLst>
                  <a:glow rad="215900">
                    <a:srgbClr val="F5CCC2">
                      <a:alpha val="78000"/>
                    </a:srgbClr>
                  </a:glow>
                </a:effectLst>
                <a:latin typeface="Comic Sans MS" panose="030F0702030302020204" pitchFamily="66" charset="0"/>
              </a:rPr>
              <a:t>No one can decide if the months begin with either the conjunction, 1</a:t>
            </a:r>
            <a:r>
              <a:rPr lang="en-US" b="1" baseline="30000" dirty="0">
                <a:solidFill>
                  <a:schemeClr val="accent2">
                    <a:lumMod val="50000"/>
                  </a:schemeClr>
                </a:solidFill>
                <a:effectLst>
                  <a:glow rad="215900">
                    <a:srgbClr val="F5CCC2">
                      <a:alpha val="78000"/>
                    </a:srgbClr>
                  </a:glow>
                </a:effectLst>
                <a:latin typeface="Comic Sans MS" panose="030F0702030302020204" pitchFamily="66" charset="0"/>
              </a:rPr>
              <a:t>st</a:t>
            </a:r>
            <a:r>
              <a:rPr lang="en-US" b="1" dirty="0">
                <a:solidFill>
                  <a:schemeClr val="accent2">
                    <a:lumMod val="50000"/>
                  </a:schemeClr>
                </a:solidFill>
                <a:effectLst>
                  <a:glow rad="215900">
                    <a:srgbClr val="F5CCC2">
                      <a:alpha val="78000"/>
                    </a:srgbClr>
                  </a:glow>
                </a:effectLst>
                <a:latin typeface="Comic Sans MS" panose="030F0702030302020204" pitchFamily="66" charset="0"/>
              </a:rPr>
              <a:t> crescent or full moon.  </a:t>
            </a:r>
          </a:p>
        </p:txBody>
      </p:sp>
      <p:sp>
        <p:nvSpPr>
          <p:cNvPr id="5" name="Title 1">
            <a:extLst>
              <a:ext uri="{FF2B5EF4-FFF2-40B4-BE49-F238E27FC236}">
                <a16:creationId xmlns:a16="http://schemas.microsoft.com/office/drawing/2014/main" id="{123B5D9A-1EFC-0450-8914-18732CA26CD6}"/>
              </a:ext>
            </a:extLst>
          </p:cNvPr>
          <p:cNvSpPr txBox="1">
            <a:spLocks/>
          </p:cNvSpPr>
          <p:nvPr/>
        </p:nvSpPr>
        <p:spPr>
          <a:xfrm rot="2066722">
            <a:off x="2486490" y="-1658766"/>
            <a:ext cx="9938424" cy="5873180"/>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5200" b="1" dirty="0">
                <a:ln>
                  <a:solidFill>
                    <a:schemeClr val="bg2">
                      <a:lumMod val="25000"/>
                    </a:schemeClr>
                  </a:solidFill>
                </a:ln>
                <a:solidFill>
                  <a:schemeClr val="accent1">
                    <a:lumMod val="75000"/>
                  </a:schemeClr>
                </a:solidFill>
                <a:effectLst>
                  <a:glow rad="228600">
                    <a:srgbClr val="FBF0D5"/>
                  </a:glow>
                </a:effectLst>
                <a:latin typeface="Lucida Calligraphy" panose="03010101010101010101" pitchFamily="66" charset="0"/>
              </a:rPr>
              <a:t>#2 </a:t>
            </a:r>
            <a:r>
              <a:rPr lang="en-US" sz="5200" b="1" dirty="0" err="1">
                <a:ln>
                  <a:solidFill>
                    <a:schemeClr val="bg2">
                      <a:lumMod val="25000"/>
                    </a:schemeClr>
                  </a:solidFill>
                </a:ln>
                <a:solidFill>
                  <a:schemeClr val="accent1">
                    <a:lumMod val="75000"/>
                  </a:schemeClr>
                </a:solidFill>
                <a:effectLst>
                  <a:glow rad="228600">
                    <a:srgbClr val="FBF0D5"/>
                  </a:glow>
                </a:effectLst>
                <a:latin typeface="Lucida Calligraphy" panose="03010101010101010101" pitchFamily="66" charset="0"/>
              </a:rPr>
              <a:t>Lunar~Sabbath</a:t>
            </a:r>
            <a:r>
              <a:rPr lang="en-US" sz="5200" b="1" dirty="0">
                <a:ln>
                  <a:solidFill>
                    <a:schemeClr val="bg2">
                      <a:lumMod val="25000"/>
                    </a:schemeClr>
                  </a:solidFill>
                </a:ln>
                <a:solidFill>
                  <a:schemeClr val="accent1">
                    <a:lumMod val="75000"/>
                  </a:schemeClr>
                </a:solidFill>
                <a:effectLst>
                  <a:glow rad="228600">
                    <a:srgbClr val="FBF0D5"/>
                  </a:glow>
                </a:effectLst>
                <a:latin typeface="Lucida Calligraphy" panose="03010101010101010101" pitchFamily="66" charset="0"/>
              </a:rPr>
              <a:t> </a:t>
            </a:r>
            <a:br>
              <a:rPr lang="en-US" sz="5200" b="1" dirty="0">
                <a:ln>
                  <a:solidFill>
                    <a:schemeClr val="bg2">
                      <a:lumMod val="25000"/>
                    </a:schemeClr>
                  </a:solidFill>
                </a:ln>
                <a:solidFill>
                  <a:schemeClr val="accent1">
                    <a:lumMod val="75000"/>
                  </a:schemeClr>
                </a:solidFill>
                <a:effectLst>
                  <a:glow rad="228600">
                    <a:srgbClr val="FBF0D5"/>
                  </a:glow>
                </a:effectLst>
                <a:latin typeface="Lucida Calligraphy" panose="03010101010101010101" pitchFamily="66" charset="0"/>
              </a:rPr>
            </a:br>
            <a:r>
              <a:rPr lang="en-US" sz="5200" b="1" dirty="0">
                <a:ln>
                  <a:solidFill>
                    <a:schemeClr val="bg2">
                      <a:lumMod val="25000"/>
                    </a:schemeClr>
                  </a:solidFill>
                </a:ln>
                <a:solidFill>
                  <a:schemeClr val="accent1">
                    <a:lumMod val="75000"/>
                  </a:schemeClr>
                </a:solidFill>
                <a:effectLst>
                  <a:glow rad="228600">
                    <a:srgbClr val="FBF0D5"/>
                  </a:glow>
                </a:effectLst>
                <a:latin typeface="Lucida Calligraphy" panose="03010101010101010101" pitchFamily="66" charset="0"/>
              </a:rPr>
              <a:t>Intercalation ~</a:t>
            </a:r>
            <a:br>
              <a:rPr lang="en-US" sz="5200" b="1" dirty="0">
                <a:ln>
                  <a:solidFill>
                    <a:schemeClr val="bg2">
                      <a:lumMod val="25000"/>
                    </a:schemeClr>
                  </a:solidFill>
                </a:ln>
                <a:solidFill>
                  <a:schemeClr val="accent1">
                    <a:lumMod val="75000"/>
                  </a:schemeClr>
                </a:solidFill>
                <a:effectLst>
                  <a:glow rad="228600">
                    <a:srgbClr val="FBF0D5"/>
                  </a:glow>
                </a:effectLst>
                <a:latin typeface="Lucida Calligraphy" panose="03010101010101010101" pitchFamily="66" charset="0"/>
              </a:rPr>
            </a:br>
            <a:r>
              <a:rPr lang="en-US" sz="5200" b="1" dirty="0">
                <a:ln>
                  <a:solidFill>
                    <a:schemeClr val="bg2">
                      <a:lumMod val="25000"/>
                    </a:schemeClr>
                  </a:solidFill>
                </a:ln>
                <a:solidFill>
                  <a:schemeClr val="accent1">
                    <a:lumMod val="75000"/>
                  </a:schemeClr>
                </a:solidFill>
                <a:effectLst>
                  <a:glow rad="228600">
                    <a:srgbClr val="FBF0D5"/>
                  </a:glow>
                </a:effectLst>
                <a:latin typeface="Lucida Calligraphy" panose="03010101010101010101" pitchFamily="66" charset="0"/>
              </a:rPr>
              <a:t>Sabbaths fixed to </a:t>
            </a:r>
            <a:r>
              <a:rPr lang="en-US" sz="5200" b="1" dirty="0">
                <a:ln>
                  <a:solidFill>
                    <a:schemeClr val="bg2">
                      <a:lumMod val="25000"/>
                    </a:schemeClr>
                  </a:solidFill>
                </a:ln>
                <a:solidFill>
                  <a:schemeClr val="accent1">
                    <a:lumMod val="75000"/>
                  </a:schemeClr>
                </a:solidFill>
                <a:effectLst>
                  <a:glow rad="228600">
                    <a:srgbClr val="00FF00"/>
                  </a:glow>
                </a:effectLst>
                <a:latin typeface="Lucida Calligraphy" panose="03010101010101010101" pitchFamily="66" charset="0"/>
              </a:rPr>
              <a:t>dates</a:t>
            </a:r>
            <a:endParaRPr lang="en-CA" sz="5200" b="1" dirty="0">
              <a:ln>
                <a:solidFill>
                  <a:schemeClr val="bg2">
                    <a:lumMod val="25000"/>
                  </a:schemeClr>
                </a:solidFill>
              </a:ln>
              <a:solidFill>
                <a:schemeClr val="accent1">
                  <a:lumMod val="75000"/>
                </a:schemeClr>
              </a:solidFill>
              <a:effectLst>
                <a:glow rad="228600">
                  <a:srgbClr val="00FF00"/>
                </a:glow>
              </a:effectLst>
              <a:latin typeface="Lucida Calligraphy" panose="03010101010101010101" pitchFamily="66" charset="0"/>
            </a:endParaRPr>
          </a:p>
        </p:txBody>
      </p:sp>
      <p:sp>
        <p:nvSpPr>
          <p:cNvPr id="7" name="Content Placeholder 2">
            <a:extLst>
              <a:ext uri="{FF2B5EF4-FFF2-40B4-BE49-F238E27FC236}">
                <a16:creationId xmlns:a16="http://schemas.microsoft.com/office/drawing/2014/main" id="{E31CDEAA-916A-D9FD-D47A-AE56E0852612}"/>
              </a:ext>
            </a:extLst>
          </p:cNvPr>
          <p:cNvSpPr txBox="1">
            <a:spLocks/>
          </p:cNvSpPr>
          <p:nvPr/>
        </p:nvSpPr>
        <p:spPr>
          <a:xfrm>
            <a:off x="-383335" y="3390763"/>
            <a:ext cx="3997389" cy="2180308"/>
          </a:xfrm>
          <a:prstGeom prst="rect">
            <a:avLst/>
          </a:prstGeom>
          <a:noFill/>
          <a:effectLst>
            <a:glow rad="127000">
              <a:srgbClr val="F5CCC2"/>
            </a:glow>
          </a:effectLst>
          <a:scene3d>
            <a:camera prst="isometricOffAxis1Righ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4800" b="1" dirty="0">
                <a:solidFill>
                  <a:schemeClr val="accent1">
                    <a:lumMod val="50000"/>
                  </a:schemeClr>
                </a:solidFill>
                <a:effectLst>
                  <a:glow rad="215900">
                    <a:srgbClr val="F5CCC2">
                      <a:alpha val="78000"/>
                    </a:srgbClr>
                  </a:glow>
                </a:effectLst>
                <a:latin typeface="Comic Sans MS" panose="030F0702030302020204" pitchFamily="66" charset="0"/>
              </a:rPr>
              <a:t>Scripture </a:t>
            </a:r>
            <a:br>
              <a:rPr lang="en-US" sz="4800" b="1" dirty="0">
                <a:solidFill>
                  <a:schemeClr val="accent1">
                    <a:lumMod val="50000"/>
                  </a:schemeClr>
                </a:solidFill>
                <a:effectLst>
                  <a:glow rad="215900">
                    <a:srgbClr val="F5CCC2">
                      <a:alpha val="78000"/>
                    </a:srgbClr>
                  </a:glow>
                </a:effectLst>
                <a:latin typeface="Comic Sans MS" panose="030F0702030302020204" pitchFamily="66" charset="0"/>
              </a:rPr>
            </a:br>
            <a:r>
              <a:rPr lang="en-US" sz="4800" b="1" dirty="0">
                <a:solidFill>
                  <a:schemeClr val="accent1">
                    <a:lumMod val="50000"/>
                  </a:schemeClr>
                </a:solidFill>
                <a:effectLst>
                  <a:glow rad="215900">
                    <a:srgbClr val="F5CCC2">
                      <a:alpha val="78000"/>
                    </a:srgbClr>
                  </a:glow>
                </a:effectLst>
                <a:latin typeface="Comic Sans MS" panose="030F0702030302020204" pitchFamily="66" charset="0"/>
              </a:rPr>
              <a:t>support: </a:t>
            </a:r>
            <a:br>
              <a:rPr lang="en-US" sz="4800" b="1" dirty="0">
                <a:solidFill>
                  <a:schemeClr val="accent1">
                    <a:lumMod val="50000"/>
                  </a:schemeClr>
                </a:solidFill>
                <a:effectLst>
                  <a:glow rad="215900">
                    <a:srgbClr val="F5CCC2">
                      <a:alpha val="78000"/>
                    </a:srgbClr>
                  </a:glow>
                </a:effectLst>
                <a:latin typeface="Comic Sans MS" panose="030F0702030302020204" pitchFamily="66" charset="0"/>
              </a:rPr>
            </a:br>
            <a:r>
              <a:rPr lang="en-US" sz="4800" b="1" dirty="0">
                <a:solidFill>
                  <a:srgbClr val="C00000"/>
                </a:solidFill>
                <a:effectLst>
                  <a:glow rad="215900">
                    <a:srgbClr val="F5CCC2">
                      <a:alpha val="78000"/>
                    </a:srgbClr>
                  </a:glow>
                </a:effectLst>
                <a:latin typeface="Ravie" panose="04040805050809020602" pitchFamily="82" charset="0"/>
              </a:rPr>
              <a:t>None!</a:t>
            </a:r>
            <a:endParaRPr lang="en-US" sz="3600" b="1" dirty="0">
              <a:solidFill>
                <a:srgbClr val="C00000"/>
              </a:solidFill>
              <a:effectLst>
                <a:glow rad="215900">
                  <a:srgbClr val="F5CCC2">
                    <a:alpha val="78000"/>
                  </a:srgbClr>
                </a:glow>
              </a:effectLst>
              <a:latin typeface="Ravie" panose="04040805050809020602" pitchFamily="82" charset="0"/>
            </a:endParaRPr>
          </a:p>
        </p:txBody>
      </p:sp>
    </p:spTree>
    <p:extLst>
      <p:ext uri="{BB962C8B-B14F-4D97-AF65-F5344CB8AC3E}">
        <p14:creationId xmlns:p14="http://schemas.microsoft.com/office/powerpoint/2010/main" val="35483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500" fill="hold"/>
                                        <p:tgtEl>
                                          <p:spTgt spid="7"/>
                                        </p:tgtEl>
                                        <p:attrNameLst>
                                          <p:attrName>ppt_w</p:attrName>
                                        </p:attrNameLst>
                                      </p:cBhvr>
                                      <p:tavLst>
                                        <p:tav tm="0">
                                          <p:val>
                                            <p:fltVal val="0"/>
                                          </p:val>
                                        </p:tav>
                                        <p:tav tm="100000">
                                          <p:val>
                                            <p:strVal val="#ppt_w"/>
                                          </p:val>
                                        </p:tav>
                                      </p:tavLst>
                                    </p:anim>
                                    <p:anim calcmode="lin" valueType="num">
                                      <p:cBhvr>
                                        <p:cTn id="17" dur="1500" fill="hold"/>
                                        <p:tgtEl>
                                          <p:spTgt spid="7"/>
                                        </p:tgtEl>
                                        <p:attrNameLst>
                                          <p:attrName>ppt_h</p:attrName>
                                        </p:attrNameLst>
                                      </p:cBhvr>
                                      <p:tavLst>
                                        <p:tav tm="0">
                                          <p:val>
                                            <p:fltVal val="0"/>
                                          </p:val>
                                        </p:tav>
                                        <p:tav tm="100000">
                                          <p:val>
                                            <p:strVal val="#ppt_h"/>
                                          </p:val>
                                        </p:tav>
                                      </p:tavLst>
                                    </p:anim>
                                    <p:animEffect transition="in" filter="fade">
                                      <p:cBhvr>
                                        <p:cTn id="1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42BC09-B8C9-8554-0EA7-7D1C1860570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654633" y="0"/>
            <a:ext cx="13840924" cy="6854709"/>
          </a:xfrm>
          <a:prstGeom prst="rect">
            <a:avLst/>
          </a:prstGeom>
        </p:spPr>
      </p:pic>
      <p:sp>
        <p:nvSpPr>
          <p:cNvPr id="2" name="Slide Number Placeholder 1">
            <a:extLst>
              <a:ext uri="{FF2B5EF4-FFF2-40B4-BE49-F238E27FC236}">
                <a16:creationId xmlns:a16="http://schemas.microsoft.com/office/drawing/2014/main" id="{464D812F-FF15-FF90-BE05-CFD0E4006C2A}"/>
              </a:ext>
            </a:extLst>
          </p:cNvPr>
          <p:cNvSpPr>
            <a:spLocks noGrp="1"/>
          </p:cNvSpPr>
          <p:nvPr>
            <p:ph type="sldNum" sz="quarter" idx="12"/>
          </p:nvPr>
        </p:nvSpPr>
        <p:spPr>
          <a:xfrm>
            <a:off x="8610600" y="6356350"/>
            <a:ext cx="3390900" cy="501650"/>
          </a:xfrm>
        </p:spPr>
        <p:txBody>
          <a:bodyPr/>
          <a:lstStyle/>
          <a:p>
            <a:fld id="{0B555D82-D20F-4DB7-B3E9-7B7EAC2F87A9}" type="slidenum">
              <a:rPr lang="en-US" sz="1600" smtClean="0">
                <a:solidFill>
                  <a:schemeClr val="bg1"/>
                </a:solidFill>
              </a:rPr>
              <a:t>33</a:t>
            </a:fld>
            <a:endParaRPr lang="en-US" dirty="0">
              <a:solidFill>
                <a:schemeClr val="bg1"/>
              </a:solidFill>
            </a:endParaRPr>
          </a:p>
        </p:txBody>
      </p:sp>
      <p:sp>
        <p:nvSpPr>
          <p:cNvPr id="3" name="Explosion: 14 Points 2">
            <a:extLst>
              <a:ext uri="{FF2B5EF4-FFF2-40B4-BE49-F238E27FC236}">
                <a16:creationId xmlns:a16="http://schemas.microsoft.com/office/drawing/2014/main" id="{EEDD9F04-5212-25F8-59E7-5491D66267A8}"/>
              </a:ext>
            </a:extLst>
          </p:cNvPr>
          <p:cNvSpPr/>
          <p:nvPr/>
        </p:nvSpPr>
        <p:spPr>
          <a:xfrm rot="20674666" flipH="1">
            <a:off x="-196928" y="-2368711"/>
            <a:ext cx="13174725" cy="12746982"/>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210 w 21600"/>
              <a:gd name="connsiteY2" fmla="*/ 4074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866 w 21600"/>
              <a:gd name="connsiteY19" fmla="*/ 17606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19310"/>
              <a:gd name="connsiteY0" fmla="*/ 4173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126 w 19310"/>
              <a:gd name="connsiteY8" fmla="*/ 12841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330 w 19310"/>
              <a:gd name="connsiteY20" fmla="*/ 15370 h 21600"/>
              <a:gd name="connsiteX21" fmla="*/ 0 w 19310"/>
              <a:gd name="connsiteY21" fmla="*/ 12877 h 21600"/>
              <a:gd name="connsiteX22" fmla="*/ 2624 w 19310"/>
              <a:gd name="connsiteY22" fmla="*/ 11231 h 21600"/>
              <a:gd name="connsiteX23" fmla="*/ 1172 w 19310"/>
              <a:gd name="connsiteY23" fmla="*/ 8270 h 21600"/>
              <a:gd name="connsiteX24" fmla="*/ 5372 w 19310"/>
              <a:gd name="connsiteY24" fmla="*/ 7817 h 21600"/>
              <a:gd name="connsiteX25" fmla="*/ 4502 w 19310"/>
              <a:gd name="connsiteY25" fmla="*/ 3625 h 21600"/>
              <a:gd name="connsiteX26" fmla="*/ 8703 w 19310"/>
              <a:gd name="connsiteY26" fmla="*/ 5787 h 21600"/>
              <a:gd name="connsiteX27" fmla="*/ 9722 w 19310"/>
              <a:gd name="connsiteY27" fmla="*/ 1887 h 21600"/>
              <a:gd name="connsiteX28" fmla="*/ 12488 w 19310"/>
              <a:gd name="connsiteY28" fmla="*/ 4173 h 21600"/>
              <a:gd name="connsiteX0" fmla="*/ 12488 w 19310"/>
              <a:gd name="connsiteY0" fmla="*/ 4173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126 w 19310"/>
              <a:gd name="connsiteY8" fmla="*/ 12841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330 w 19310"/>
              <a:gd name="connsiteY20" fmla="*/ 15370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703 w 19310"/>
              <a:gd name="connsiteY26" fmla="*/ 5787 h 21600"/>
              <a:gd name="connsiteX27" fmla="*/ 9722 w 19310"/>
              <a:gd name="connsiteY27" fmla="*/ 1887 h 21600"/>
              <a:gd name="connsiteX28" fmla="*/ 12488 w 19310"/>
              <a:gd name="connsiteY28" fmla="*/ 4173 h 21600"/>
              <a:gd name="connsiteX0" fmla="*/ 12488 w 19310"/>
              <a:gd name="connsiteY0" fmla="*/ 4173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252 w 19310"/>
              <a:gd name="connsiteY8" fmla="*/ 13370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330 w 19310"/>
              <a:gd name="connsiteY20" fmla="*/ 15370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703 w 19310"/>
              <a:gd name="connsiteY26" fmla="*/ 5787 h 21600"/>
              <a:gd name="connsiteX27" fmla="*/ 9722 w 19310"/>
              <a:gd name="connsiteY27" fmla="*/ 1887 h 21600"/>
              <a:gd name="connsiteX28" fmla="*/ 12488 w 19310"/>
              <a:gd name="connsiteY28" fmla="*/ 4173 h 21600"/>
              <a:gd name="connsiteX0" fmla="*/ 12488 w 19310"/>
              <a:gd name="connsiteY0" fmla="*/ 4173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252 w 19310"/>
              <a:gd name="connsiteY8" fmla="*/ 13370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207 w 19310"/>
              <a:gd name="connsiteY20" fmla="*/ 14371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703 w 19310"/>
              <a:gd name="connsiteY26" fmla="*/ 5787 h 21600"/>
              <a:gd name="connsiteX27" fmla="*/ 9722 w 19310"/>
              <a:gd name="connsiteY27" fmla="*/ 1887 h 21600"/>
              <a:gd name="connsiteX28" fmla="*/ 12488 w 19310"/>
              <a:gd name="connsiteY28" fmla="*/ 4173 h 21600"/>
              <a:gd name="connsiteX0" fmla="*/ 12637 w 19310"/>
              <a:gd name="connsiteY0" fmla="*/ 4795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252 w 19310"/>
              <a:gd name="connsiteY8" fmla="*/ 13370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207 w 19310"/>
              <a:gd name="connsiteY20" fmla="*/ 14371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703 w 19310"/>
              <a:gd name="connsiteY26" fmla="*/ 5787 h 21600"/>
              <a:gd name="connsiteX27" fmla="*/ 9722 w 19310"/>
              <a:gd name="connsiteY27" fmla="*/ 1887 h 21600"/>
              <a:gd name="connsiteX28" fmla="*/ 12637 w 19310"/>
              <a:gd name="connsiteY28" fmla="*/ 4795 h 21600"/>
              <a:gd name="connsiteX0" fmla="*/ 11883 w 19310"/>
              <a:gd name="connsiteY0" fmla="*/ 5035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252 w 19310"/>
              <a:gd name="connsiteY8" fmla="*/ 13370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207 w 19310"/>
              <a:gd name="connsiteY20" fmla="*/ 14371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703 w 19310"/>
              <a:gd name="connsiteY26" fmla="*/ 5787 h 21600"/>
              <a:gd name="connsiteX27" fmla="*/ 9722 w 19310"/>
              <a:gd name="connsiteY27" fmla="*/ 1887 h 21600"/>
              <a:gd name="connsiteX28" fmla="*/ 11883 w 19310"/>
              <a:gd name="connsiteY28" fmla="*/ 5035 h 21600"/>
              <a:gd name="connsiteX0" fmla="*/ 11883 w 19310"/>
              <a:gd name="connsiteY0" fmla="*/ 5035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252 w 19310"/>
              <a:gd name="connsiteY8" fmla="*/ 13370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207 w 19310"/>
              <a:gd name="connsiteY20" fmla="*/ 14371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405 w 19310"/>
              <a:gd name="connsiteY26" fmla="*/ 6116 h 21600"/>
              <a:gd name="connsiteX27" fmla="*/ 9722 w 19310"/>
              <a:gd name="connsiteY27" fmla="*/ 1887 h 21600"/>
              <a:gd name="connsiteX28" fmla="*/ 11883 w 19310"/>
              <a:gd name="connsiteY28" fmla="*/ 5035 h 21600"/>
              <a:gd name="connsiteX0" fmla="*/ 11724 w 19310"/>
              <a:gd name="connsiteY0" fmla="*/ 5220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252 w 19310"/>
              <a:gd name="connsiteY8" fmla="*/ 13370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207 w 19310"/>
              <a:gd name="connsiteY20" fmla="*/ 14371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405 w 19310"/>
              <a:gd name="connsiteY26" fmla="*/ 6116 h 21600"/>
              <a:gd name="connsiteX27" fmla="*/ 9722 w 19310"/>
              <a:gd name="connsiteY27" fmla="*/ 1887 h 21600"/>
              <a:gd name="connsiteX28" fmla="*/ 11724 w 19310"/>
              <a:gd name="connsiteY28" fmla="*/ 5220 h 21600"/>
              <a:gd name="connsiteX0" fmla="*/ 11747 w 19310"/>
              <a:gd name="connsiteY0" fmla="*/ 5012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252 w 19310"/>
              <a:gd name="connsiteY8" fmla="*/ 13370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207 w 19310"/>
              <a:gd name="connsiteY20" fmla="*/ 14371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405 w 19310"/>
              <a:gd name="connsiteY26" fmla="*/ 6116 h 21600"/>
              <a:gd name="connsiteX27" fmla="*/ 9722 w 19310"/>
              <a:gd name="connsiteY27" fmla="*/ 1887 h 21600"/>
              <a:gd name="connsiteX28" fmla="*/ 11747 w 19310"/>
              <a:gd name="connsiteY28" fmla="*/ 5012 h 21600"/>
              <a:gd name="connsiteX0" fmla="*/ 11750 w 19310"/>
              <a:gd name="connsiteY0" fmla="*/ 5145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252 w 19310"/>
              <a:gd name="connsiteY8" fmla="*/ 13370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207 w 19310"/>
              <a:gd name="connsiteY20" fmla="*/ 14371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405 w 19310"/>
              <a:gd name="connsiteY26" fmla="*/ 6116 h 21600"/>
              <a:gd name="connsiteX27" fmla="*/ 9722 w 19310"/>
              <a:gd name="connsiteY27" fmla="*/ 1887 h 21600"/>
              <a:gd name="connsiteX28" fmla="*/ 11750 w 19310"/>
              <a:gd name="connsiteY28" fmla="*/ 5145 h 21600"/>
              <a:gd name="connsiteX0" fmla="*/ 11750 w 19310"/>
              <a:gd name="connsiteY0" fmla="*/ 5145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274 w 19310"/>
              <a:gd name="connsiteY8" fmla="*/ 13463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207 w 19310"/>
              <a:gd name="connsiteY20" fmla="*/ 14371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405 w 19310"/>
              <a:gd name="connsiteY26" fmla="*/ 6116 h 21600"/>
              <a:gd name="connsiteX27" fmla="*/ 9722 w 19310"/>
              <a:gd name="connsiteY27" fmla="*/ 1887 h 21600"/>
              <a:gd name="connsiteX28" fmla="*/ 11750 w 19310"/>
              <a:gd name="connsiteY28" fmla="*/ 5145 h 21600"/>
              <a:gd name="connsiteX0" fmla="*/ 11750 w 19310"/>
              <a:gd name="connsiteY0" fmla="*/ 5145 h 21600"/>
              <a:gd name="connsiteX1" fmla="*/ 14790 w 19310"/>
              <a:gd name="connsiteY1" fmla="*/ 0 h 21600"/>
              <a:gd name="connsiteX2" fmla="*/ 15822 w 19310"/>
              <a:gd name="connsiteY2" fmla="*/ 4038 h 21600"/>
              <a:gd name="connsiteX3" fmla="*/ 18007 w 19310"/>
              <a:gd name="connsiteY3" fmla="*/ 3172 h 21600"/>
              <a:gd name="connsiteX4" fmla="*/ 16995 w 19310"/>
              <a:gd name="connsiteY4" fmla="*/ 6358 h 21600"/>
              <a:gd name="connsiteX5" fmla="*/ 19132 w 19310"/>
              <a:gd name="connsiteY5" fmla="*/ 7672 h 21600"/>
              <a:gd name="connsiteX6" fmla="*/ 17830 w 19310"/>
              <a:gd name="connsiteY6" fmla="*/ 10121 h 21600"/>
              <a:gd name="connsiteX7" fmla="*/ 19310 w 19310"/>
              <a:gd name="connsiteY7" fmla="*/ 11909 h 21600"/>
              <a:gd name="connsiteX8" fmla="*/ 17274 w 19310"/>
              <a:gd name="connsiteY8" fmla="*/ 13463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207 w 19310"/>
              <a:gd name="connsiteY20" fmla="*/ 14371 h 21600"/>
              <a:gd name="connsiteX21" fmla="*/ 0 w 19310"/>
              <a:gd name="connsiteY21" fmla="*/ 12877 h 21600"/>
              <a:gd name="connsiteX22" fmla="*/ 2624 w 19310"/>
              <a:gd name="connsiteY22" fmla="*/ 11231 h 21600"/>
              <a:gd name="connsiteX23" fmla="*/ 1172 w 19310"/>
              <a:gd name="connsiteY23" fmla="*/ 8270 h 21600"/>
              <a:gd name="connsiteX24" fmla="*/ 4387 w 19310"/>
              <a:gd name="connsiteY24" fmla="*/ 6725 h 21600"/>
              <a:gd name="connsiteX25" fmla="*/ 4502 w 19310"/>
              <a:gd name="connsiteY25" fmla="*/ 3625 h 21600"/>
              <a:gd name="connsiteX26" fmla="*/ 8405 w 19310"/>
              <a:gd name="connsiteY26" fmla="*/ 6116 h 21600"/>
              <a:gd name="connsiteX27" fmla="*/ 9722 w 19310"/>
              <a:gd name="connsiteY27" fmla="*/ 1887 h 21600"/>
              <a:gd name="connsiteX28" fmla="*/ 11750 w 19310"/>
              <a:gd name="connsiteY28" fmla="*/ 5145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10" h="21600">
                <a:moveTo>
                  <a:pt x="11750" y="5145"/>
                </a:moveTo>
                <a:lnTo>
                  <a:pt x="14790" y="0"/>
                </a:lnTo>
                <a:cubicBezTo>
                  <a:pt x="14702" y="1926"/>
                  <a:pt x="15910" y="2112"/>
                  <a:pt x="15822" y="4038"/>
                </a:cubicBezTo>
                <a:lnTo>
                  <a:pt x="18007" y="3172"/>
                </a:lnTo>
                <a:lnTo>
                  <a:pt x="16995" y="6358"/>
                </a:lnTo>
                <a:lnTo>
                  <a:pt x="19132" y="7672"/>
                </a:lnTo>
                <a:lnTo>
                  <a:pt x="17830" y="10121"/>
                </a:lnTo>
                <a:lnTo>
                  <a:pt x="19310" y="11909"/>
                </a:lnTo>
                <a:lnTo>
                  <a:pt x="17274" y="13463"/>
                </a:lnTo>
                <a:lnTo>
                  <a:pt x="18877" y="15632"/>
                </a:lnTo>
                <a:lnTo>
                  <a:pt x="14640" y="14350"/>
                </a:lnTo>
                <a:cubicBezTo>
                  <a:pt x="14741" y="15357"/>
                  <a:pt x="14841" y="16363"/>
                  <a:pt x="14942" y="17370"/>
                </a:cubicBezTo>
                <a:lnTo>
                  <a:pt x="12180" y="15935"/>
                </a:lnTo>
                <a:lnTo>
                  <a:pt x="11612" y="18842"/>
                </a:lnTo>
                <a:lnTo>
                  <a:pt x="9715" y="16735"/>
                </a:lnTo>
                <a:lnTo>
                  <a:pt x="8700" y="19712"/>
                </a:lnTo>
                <a:lnTo>
                  <a:pt x="7164" y="17278"/>
                </a:lnTo>
                <a:lnTo>
                  <a:pt x="4917" y="21600"/>
                </a:lnTo>
                <a:cubicBezTo>
                  <a:pt x="4880" y="20480"/>
                  <a:pt x="4842" y="19360"/>
                  <a:pt x="4805" y="18240"/>
                </a:cubicBezTo>
                <a:lnTo>
                  <a:pt x="1866" y="17606"/>
                </a:lnTo>
                <a:lnTo>
                  <a:pt x="3207" y="14371"/>
                </a:lnTo>
                <a:lnTo>
                  <a:pt x="0" y="12877"/>
                </a:lnTo>
                <a:lnTo>
                  <a:pt x="2624" y="11231"/>
                </a:lnTo>
                <a:lnTo>
                  <a:pt x="1172" y="8270"/>
                </a:lnTo>
                <a:lnTo>
                  <a:pt x="4387" y="6725"/>
                </a:lnTo>
                <a:cubicBezTo>
                  <a:pt x="4425" y="5692"/>
                  <a:pt x="4464" y="4658"/>
                  <a:pt x="4502" y="3625"/>
                </a:cubicBezTo>
                <a:lnTo>
                  <a:pt x="8405" y="6116"/>
                </a:lnTo>
                <a:lnTo>
                  <a:pt x="9722" y="1887"/>
                </a:lnTo>
                <a:lnTo>
                  <a:pt x="11750" y="5145"/>
                </a:lnTo>
                <a:close/>
              </a:path>
            </a:pathLst>
          </a:cu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D9D337-7601-8F87-DA69-ED01B2766AD5}"/>
              </a:ext>
            </a:extLst>
          </p:cNvPr>
          <p:cNvSpPr/>
          <p:nvPr/>
        </p:nvSpPr>
        <p:spPr>
          <a:xfrm>
            <a:off x="6606334" y="881457"/>
            <a:ext cx="5484066" cy="424731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When the</a:t>
            </a:r>
            <a:br>
              <a:rPr lang="en-US" sz="54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54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moon is </a:t>
            </a:r>
            <a:br>
              <a:rPr lang="en-US" sz="54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54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involved  </a:t>
            </a:r>
            <a:br>
              <a:rPr lang="en-US" sz="54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54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there is nothing  </a:t>
            </a:r>
            <a:br>
              <a:rPr lang="en-US" sz="54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54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but problems?</a:t>
            </a:r>
            <a:endParaRPr lang="en-US" sz="8000" b="1" cap="none" spc="0"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endParaRPr>
          </a:p>
        </p:txBody>
      </p:sp>
      <p:sp>
        <p:nvSpPr>
          <p:cNvPr id="6" name="Title 1">
            <a:extLst>
              <a:ext uri="{FF2B5EF4-FFF2-40B4-BE49-F238E27FC236}">
                <a16:creationId xmlns:a16="http://schemas.microsoft.com/office/drawing/2014/main" id="{D197E85C-25C7-5839-E1D9-6DB13ABF5473}"/>
              </a:ext>
            </a:extLst>
          </p:cNvPr>
          <p:cNvSpPr txBox="1">
            <a:spLocks/>
          </p:cNvSpPr>
          <p:nvPr/>
        </p:nvSpPr>
        <p:spPr>
          <a:xfrm rot="2066722">
            <a:off x="-87522" y="750360"/>
            <a:ext cx="9938424" cy="6812476"/>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dirty="0">
                <a:ln>
                  <a:solidFill>
                    <a:schemeClr val="bg2">
                      <a:lumMod val="25000"/>
                    </a:schemeClr>
                  </a:solidFill>
                </a:ln>
                <a:solidFill>
                  <a:srgbClr val="00B050"/>
                </a:solidFill>
                <a:effectLst>
                  <a:glow rad="228600">
                    <a:srgbClr val="FBF0D5"/>
                  </a:glow>
                </a:effectLst>
                <a:latin typeface="Lucida Calligraphy" panose="03010101010101010101" pitchFamily="66" charset="0"/>
              </a:rPr>
              <a:t>Have you </a:t>
            </a:r>
            <a:br>
              <a:rPr lang="en-US" sz="5400" b="1" dirty="0">
                <a:ln>
                  <a:solidFill>
                    <a:schemeClr val="bg2">
                      <a:lumMod val="25000"/>
                    </a:schemeClr>
                  </a:solidFill>
                </a:ln>
                <a:solidFill>
                  <a:srgbClr val="00B050"/>
                </a:solidFill>
                <a:effectLst>
                  <a:glow rad="228600">
                    <a:srgbClr val="FBF0D5"/>
                  </a:glow>
                </a:effectLst>
                <a:latin typeface="Lucida Calligraphy" panose="03010101010101010101" pitchFamily="66" charset="0"/>
              </a:rPr>
            </a:br>
            <a:r>
              <a:rPr lang="en-US" sz="5400" b="1" dirty="0">
                <a:ln>
                  <a:solidFill>
                    <a:schemeClr val="bg2">
                      <a:lumMod val="25000"/>
                    </a:schemeClr>
                  </a:solidFill>
                </a:ln>
                <a:solidFill>
                  <a:srgbClr val="00B050"/>
                </a:solidFill>
                <a:effectLst>
                  <a:glow rad="228600">
                    <a:srgbClr val="FBF0D5"/>
                  </a:glow>
                </a:effectLst>
                <a:latin typeface="Lucida Calligraphy" panose="03010101010101010101" pitchFamily="66" charset="0"/>
              </a:rPr>
              <a:t>noticed …</a:t>
            </a:r>
            <a:endParaRPr lang="en-CA" sz="5400" b="1" dirty="0">
              <a:ln>
                <a:solidFill>
                  <a:schemeClr val="bg2">
                    <a:lumMod val="25000"/>
                  </a:schemeClr>
                </a:solidFill>
              </a:ln>
              <a:solidFill>
                <a:srgbClr val="00B050"/>
              </a:solidFill>
              <a:effectLst>
                <a:glow rad="228600">
                  <a:srgbClr val="FBF0D5"/>
                </a:glow>
              </a:effectLst>
              <a:latin typeface="Lucida Calligraphy" panose="03010101010101010101" pitchFamily="66" charset="0"/>
            </a:endParaRPr>
          </a:p>
        </p:txBody>
      </p:sp>
    </p:spTree>
    <p:extLst>
      <p:ext uri="{BB962C8B-B14F-4D97-AF65-F5344CB8AC3E}">
        <p14:creationId xmlns:p14="http://schemas.microsoft.com/office/powerpoint/2010/main" val="1373008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42BC09-B8C9-8554-0EA7-7D1C186057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94358" cy="7010400"/>
          </a:xfrm>
          <a:prstGeom prst="rect">
            <a:avLst/>
          </a:prstGeom>
        </p:spPr>
      </p:pic>
      <p:sp>
        <p:nvSpPr>
          <p:cNvPr id="2" name="Slide Number Placeholder 1">
            <a:extLst>
              <a:ext uri="{FF2B5EF4-FFF2-40B4-BE49-F238E27FC236}">
                <a16:creationId xmlns:a16="http://schemas.microsoft.com/office/drawing/2014/main" id="{464D812F-FF15-FF90-BE05-CFD0E4006C2A}"/>
              </a:ext>
            </a:extLst>
          </p:cNvPr>
          <p:cNvSpPr>
            <a:spLocks noGrp="1"/>
          </p:cNvSpPr>
          <p:nvPr>
            <p:ph type="sldNum" sz="quarter" idx="12"/>
          </p:nvPr>
        </p:nvSpPr>
        <p:spPr>
          <a:xfrm>
            <a:off x="11582968" y="6356350"/>
            <a:ext cx="1294832" cy="501650"/>
          </a:xfrm>
        </p:spPr>
        <p:txBody>
          <a:bodyPr/>
          <a:lstStyle/>
          <a:p>
            <a:pPr algn="l"/>
            <a:fld id="{0B555D82-D20F-4DB7-B3E9-7B7EAC2F87A9}" type="slidenum">
              <a:rPr lang="en-US" sz="1600" smtClean="0">
                <a:solidFill>
                  <a:schemeClr val="bg1"/>
                </a:solidFill>
              </a:rPr>
              <a:pPr algn="l"/>
              <a:t>34</a:t>
            </a:fld>
            <a:endParaRPr lang="en-US" dirty="0">
              <a:solidFill>
                <a:schemeClr val="bg1"/>
              </a:solidFill>
            </a:endParaRPr>
          </a:p>
        </p:txBody>
      </p:sp>
      <p:sp>
        <p:nvSpPr>
          <p:cNvPr id="3" name="Explosion: 14 Points 2">
            <a:extLst>
              <a:ext uri="{FF2B5EF4-FFF2-40B4-BE49-F238E27FC236}">
                <a16:creationId xmlns:a16="http://schemas.microsoft.com/office/drawing/2014/main" id="{EEDD9F04-5212-25F8-59E7-5491D66267A8}"/>
              </a:ext>
            </a:extLst>
          </p:cNvPr>
          <p:cNvSpPr/>
          <p:nvPr/>
        </p:nvSpPr>
        <p:spPr>
          <a:xfrm rot="1380000">
            <a:off x="-191608" y="-2294088"/>
            <a:ext cx="12148043" cy="11523680"/>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210 w 21600"/>
              <a:gd name="connsiteY2" fmla="*/ 4074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866 w 21600"/>
              <a:gd name="connsiteY19" fmla="*/ 17606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19310"/>
              <a:gd name="connsiteY0" fmla="*/ 4173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126 w 19310"/>
              <a:gd name="connsiteY8" fmla="*/ 12841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330 w 19310"/>
              <a:gd name="connsiteY20" fmla="*/ 15370 h 21600"/>
              <a:gd name="connsiteX21" fmla="*/ 0 w 19310"/>
              <a:gd name="connsiteY21" fmla="*/ 12877 h 21600"/>
              <a:gd name="connsiteX22" fmla="*/ 2624 w 19310"/>
              <a:gd name="connsiteY22" fmla="*/ 11231 h 21600"/>
              <a:gd name="connsiteX23" fmla="*/ 1172 w 19310"/>
              <a:gd name="connsiteY23" fmla="*/ 8270 h 21600"/>
              <a:gd name="connsiteX24" fmla="*/ 5372 w 19310"/>
              <a:gd name="connsiteY24" fmla="*/ 7817 h 21600"/>
              <a:gd name="connsiteX25" fmla="*/ 4502 w 19310"/>
              <a:gd name="connsiteY25" fmla="*/ 3625 h 21600"/>
              <a:gd name="connsiteX26" fmla="*/ 8703 w 19310"/>
              <a:gd name="connsiteY26" fmla="*/ 5787 h 21600"/>
              <a:gd name="connsiteX27" fmla="*/ 9722 w 19310"/>
              <a:gd name="connsiteY27" fmla="*/ 1887 h 21600"/>
              <a:gd name="connsiteX28" fmla="*/ 12488 w 19310"/>
              <a:gd name="connsiteY28" fmla="*/ 4173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10" h="21600">
                <a:moveTo>
                  <a:pt x="12488" y="4173"/>
                </a:moveTo>
                <a:lnTo>
                  <a:pt x="14790" y="0"/>
                </a:lnTo>
                <a:cubicBezTo>
                  <a:pt x="14702" y="1926"/>
                  <a:pt x="15910" y="2112"/>
                  <a:pt x="15822" y="4038"/>
                </a:cubicBezTo>
                <a:lnTo>
                  <a:pt x="18007" y="3172"/>
                </a:lnTo>
                <a:lnTo>
                  <a:pt x="16380" y="6532"/>
                </a:lnTo>
                <a:lnTo>
                  <a:pt x="19132" y="7672"/>
                </a:lnTo>
                <a:lnTo>
                  <a:pt x="17830" y="10121"/>
                </a:lnTo>
                <a:lnTo>
                  <a:pt x="19310" y="11909"/>
                </a:lnTo>
                <a:lnTo>
                  <a:pt x="17126" y="12841"/>
                </a:lnTo>
                <a:lnTo>
                  <a:pt x="18877" y="15632"/>
                </a:lnTo>
                <a:lnTo>
                  <a:pt x="14640" y="14350"/>
                </a:lnTo>
                <a:cubicBezTo>
                  <a:pt x="14741" y="15357"/>
                  <a:pt x="14841" y="16363"/>
                  <a:pt x="14942" y="17370"/>
                </a:cubicBezTo>
                <a:lnTo>
                  <a:pt x="12180" y="15935"/>
                </a:lnTo>
                <a:lnTo>
                  <a:pt x="11612" y="18842"/>
                </a:lnTo>
                <a:lnTo>
                  <a:pt x="9715" y="16735"/>
                </a:lnTo>
                <a:lnTo>
                  <a:pt x="8700" y="19712"/>
                </a:lnTo>
                <a:lnTo>
                  <a:pt x="7164" y="17278"/>
                </a:lnTo>
                <a:lnTo>
                  <a:pt x="4917" y="21600"/>
                </a:lnTo>
                <a:cubicBezTo>
                  <a:pt x="4880" y="20480"/>
                  <a:pt x="4842" y="19360"/>
                  <a:pt x="4805" y="18240"/>
                </a:cubicBezTo>
                <a:lnTo>
                  <a:pt x="1866" y="17606"/>
                </a:lnTo>
                <a:lnTo>
                  <a:pt x="3330" y="15370"/>
                </a:lnTo>
                <a:lnTo>
                  <a:pt x="0" y="12877"/>
                </a:lnTo>
                <a:lnTo>
                  <a:pt x="2624" y="11231"/>
                </a:lnTo>
                <a:lnTo>
                  <a:pt x="1172" y="8270"/>
                </a:lnTo>
                <a:lnTo>
                  <a:pt x="5372" y="7817"/>
                </a:lnTo>
                <a:lnTo>
                  <a:pt x="4502" y="3625"/>
                </a:lnTo>
                <a:lnTo>
                  <a:pt x="8703" y="5787"/>
                </a:lnTo>
                <a:lnTo>
                  <a:pt x="9722" y="1887"/>
                </a:lnTo>
                <a:lnTo>
                  <a:pt x="12488" y="4173"/>
                </a:lnTo>
                <a:close/>
              </a:path>
            </a:pathLst>
          </a:cu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D16B6175-937A-EF69-E78F-4B590D5749C0}"/>
              </a:ext>
            </a:extLst>
          </p:cNvPr>
          <p:cNvSpPr/>
          <p:nvPr/>
        </p:nvSpPr>
        <p:spPr>
          <a:xfrm>
            <a:off x="8102600" y="1187450"/>
            <a:ext cx="1047750" cy="1003300"/>
          </a:xfrm>
          <a:prstGeom prst="flowChartConnector">
            <a:avLst/>
          </a:prstGeom>
          <a:solidFill>
            <a:srgbClr val="20275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AE5ED3-EC4A-7482-229B-746218EB5163}"/>
              </a:ext>
            </a:extLst>
          </p:cNvPr>
          <p:cNvSpPr/>
          <p:nvPr/>
        </p:nvSpPr>
        <p:spPr>
          <a:xfrm>
            <a:off x="904011" y="901700"/>
            <a:ext cx="10383978" cy="545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US" sz="3200" b="1" dirty="0">
                <a:solidFill>
                  <a:srgbClr val="4472C4">
                    <a:lumMod val="50000"/>
                  </a:srgbClr>
                </a:solidFill>
                <a:effectLst>
                  <a:glow rad="177800">
                    <a:prstClr val="white">
                      <a:alpha val="80000"/>
                    </a:prstClr>
                  </a:glow>
                </a:effectLst>
                <a:latin typeface="Comic Sans MS" panose="030F0702030302020204" pitchFamily="66" charset="0"/>
              </a:rPr>
              <a:t>In this next section we will examine</a:t>
            </a:r>
            <a:br>
              <a:rPr lang="en-US" sz="3200" b="1" dirty="0">
                <a:solidFill>
                  <a:srgbClr val="4472C4">
                    <a:lumMod val="50000"/>
                  </a:srgbClr>
                </a:solidFill>
                <a:effectLst>
                  <a:glow rad="177800">
                    <a:prstClr val="white">
                      <a:alpha val="80000"/>
                    </a:prstClr>
                  </a:glow>
                </a:effectLst>
                <a:latin typeface="Comic Sans MS" panose="030F0702030302020204" pitchFamily="66" charset="0"/>
              </a:rPr>
            </a:br>
            <a:r>
              <a:rPr lang="en-US" sz="3200" b="1" dirty="0">
                <a:solidFill>
                  <a:srgbClr val="4472C4">
                    <a:lumMod val="50000"/>
                  </a:srgbClr>
                </a:solidFill>
                <a:effectLst>
                  <a:glow rad="177800">
                    <a:prstClr val="white">
                      <a:alpha val="80000"/>
                    </a:prstClr>
                  </a:glow>
                </a:effectLst>
                <a:latin typeface="Comic Sans MS" panose="030F0702030302020204" pitchFamily="66" charset="0"/>
              </a:rPr>
              <a:t>the </a:t>
            </a:r>
            <a:r>
              <a:rPr lang="en-US" sz="3200" b="1" dirty="0">
                <a:solidFill>
                  <a:srgbClr val="C00000"/>
                </a:solidFill>
                <a:effectLst>
                  <a:glow rad="177800">
                    <a:prstClr val="white">
                      <a:alpha val="80000"/>
                    </a:prstClr>
                  </a:glow>
                </a:effectLst>
                <a:latin typeface="Comic Sans MS" panose="030F0702030302020204" pitchFamily="66" charset="0"/>
              </a:rPr>
              <a:t>Dead Sea Scroll calendars </a:t>
            </a:r>
            <a:r>
              <a:rPr lang="en-US" sz="3200" b="1" dirty="0">
                <a:solidFill>
                  <a:srgbClr val="4472C4">
                    <a:lumMod val="50000"/>
                  </a:srgbClr>
                </a:solidFill>
                <a:effectLst>
                  <a:glow rad="177800">
                    <a:prstClr val="white">
                      <a:alpha val="80000"/>
                    </a:prstClr>
                  </a:glow>
                </a:effectLst>
                <a:latin typeface="Comic Sans MS" panose="030F0702030302020204" pitchFamily="66" charset="0"/>
              </a:rPr>
              <a:t>that are</a:t>
            </a:r>
            <a:br>
              <a:rPr lang="en-US" sz="3200" b="1" dirty="0">
                <a:solidFill>
                  <a:srgbClr val="4472C4">
                    <a:lumMod val="50000"/>
                  </a:srgbClr>
                </a:solidFill>
                <a:effectLst>
                  <a:glow rad="177800">
                    <a:prstClr val="white">
                      <a:alpha val="80000"/>
                    </a:prstClr>
                  </a:glow>
                </a:effectLst>
                <a:latin typeface="Comic Sans MS" panose="030F0702030302020204" pitchFamily="66" charset="0"/>
              </a:rPr>
            </a:br>
            <a:r>
              <a:rPr lang="en-US" sz="3200" b="1" dirty="0">
                <a:solidFill>
                  <a:srgbClr val="4472C4">
                    <a:lumMod val="50000"/>
                  </a:srgbClr>
                </a:solidFill>
                <a:effectLst>
                  <a:glow rad="177800">
                    <a:prstClr val="white">
                      <a:alpha val="80000"/>
                    </a:prstClr>
                  </a:glow>
                </a:effectLst>
                <a:latin typeface="Comic Sans MS" panose="030F0702030302020204" pitchFamily="66" charset="0"/>
              </a:rPr>
              <a:t>considered “</a:t>
            </a:r>
            <a:r>
              <a:rPr lang="en-US" sz="3200" b="1" dirty="0">
                <a:solidFill>
                  <a:srgbClr val="C00000"/>
                </a:solidFill>
                <a:effectLst>
                  <a:glow rad="177800">
                    <a:prstClr val="white">
                      <a:alpha val="80000"/>
                    </a:prstClr>
                  </a:glow>
                </a:effectLst>
                <a:latin typeface="Comic Sans MS" panose="030F0702030302020204" pitchFamily="66" charset="0"/>
              </a:rPr>
              <a:t>solar</a:t>
            </a:r>
            <a:r>
              <a:rPr lang="en-US" sz="3200" b="1" dirty="0">
                <a:solidFill>
                  <a:srgbClr val="4472C4">
                    <a:lumMod val="50000"/>
                  </a:srgbClr>
                </a:solidFill>
                <a:effectLst>
                  <a:glow rad="177800">
                    <a:prstClr val="white">
                      <a:alpha val="80000"/>
                    </a:prstClr>
                  </a:glow>
                </a:effectLst>
                <a:latin typeface="Comic Sans MS" panose="030F0702030302020204" pitchFamily="66" charset="0"/>
              </a:rPr>
              <a:t>” – not “lunar.”</a:t>
            </a:r>
            <a:br>
              <a:rPr lang="en-US" sz="3200" b="1" dirty="0">
                <a:solidFill>
                  <a:srgbClr val="4472C4">
                    <a:lumMod val="50000"/>
                  </a:srgbClr>
                </a:solidFill>
                <a:effectLst>
                  <a:glow rad="177800">
                    <a:prstClr val="white">
                      <a:alpha val="80000"/>
                    </a:prstClr>
                  </a:glow>
                </a:effectLst>
                <a:latin typeface="Comic Sans MS" panose="030F0702030302020204" pitchFamily="66" charset="0"/>
              </a:rPr>
            </a:br>
            <a:r>
              <a:rPr lang="en-US" sz="3200" b="1" dirty="0">
                <a:solidFill>
                  <a:srgbClr val="00FF00"/>
                </a:solidFill>
                <a:effectLst>
                  <a:glow rad="177800">
                    <a:prstClr val="white">
                      <a:alpha val="80000"/>
                    </a:prstClr>
                  </a:glow>
                </a:effectLst>
                <a:latin typeface="Comic Sans MS" panose="030F0702030302020204" pitchFamily="66" charset="0"/>
              </a:rPr>
              <a:t>All of them intercalate:</a:t>
            </a:r>
          </a:p>
          <a:p>
            <a:pPr marL="742950" lvl="0" indent="-742950" algn="ctr">
              <a:buAutoNum type="arabicPeriod"/>
            </a:pPr>
            <a:r>
              <a:rPr lang="en-US" sz="3200" b="1" dirty="0">
                <a:solidFill>
                  <a:schemeClr val="accent4"/>
                </a:solidFill>
                <a:effectLst>
                  <a:glow rad="177800">
                    <a:prstClr val="white">
                      <a:alpha val="80000"/>
                    </a:prstClr>
                  </a:glow>
                </a:effectLst>
                <a:latin typeface="Comic Sans MS" panose="030F0702030302020204" pitchFamily="66" charset="0"/>
              </a:rPr>
              <a:t>Extra days </a:t>
            </a:r>
            <a:r>
              <a:rPr lang="en-US" sz="3200" b="1" dirty="0">
                <a:solidFill>
                  <a:srgbClr val="4472C4">
                    <a:lumMod val="50000"/>
                  </a:srgbClr>
                </a:solidFill>
                <a:effectLst>
                  <a:glow rad="177800">
                    <a:prstClr val="white">
                      <a:alpha val="80000"/>
                    </a:prstClr>
                  </a:glow>
                </a:effectLst>
                <a:latin typeface="Comic Sans MS" panose="030F0702030302020204" pitchFamily="66" charset="0"/>
              </a:rPr>
              <a:t>during the year</a:t>
            </a:r>
          </a:p>
          <a:p>
            <a:pPr marL="742950" lvl="0" indent="-742950" algn="ctr">
              <a:buAutoNum type="arabicPeriod"/>
            </a:pPr>
            <a:r>
              <a:rPr lang="en-US" sz="3200" b="1" dirty="0">
                <a:solidFill>
                  <a:srgbClr val="00FFFF"/>
                </a:solidFill>
                <a:effectLst>
                  <a:glow rad="177800">
                    <a:prstClr val="white">
                      <a:alpha val="80000"/>
                    </a:prstClr>
                  </a:glow>
                </a:effectLst>
                <a:latin typeface="Comic Sans MS" panose="030F0702030302020204" pitchFamily="66" charset="0"/>
              </a:rPr>
              <a:t>An extra week </a:t>
            </a:r>
            <a:r>
              <a:rPr lang="en-US" sz="3200" b="1" dirty="0">
                <a:solidFill>
                  <a:srgbClr val="4472C4">
                    <a:lumMod val="50000"/>
                  </a:srgbClr>
                </a:solidFill>
                <a:effectLst>
                  <a:glow rad="177800">
                    <a:prstClr val="white">
                      <a:alpha val="80000"/>
                    </a:prstClr>
                  </a:glow>
                </a:effectLst>
                <a:latin typeface="Comic Sans MS" panose="030F0702030302020204" pitchFamily="66" charset="0"/>
              </a:rPr>
              <a:t>when necessary</a:t>
            </a:r>
          </a:p>
          <a:p>
            <a:pPr lvl="0" algn="ctr"/>
            <a:r>
              <a:rPr lang="en-US" sz="5400" b="1" dirty="0">
                <a:ln>
                  <a:solidFill>
                    <a:srgbClr val="C00000"/>
                  </a:solidFill>
                </a:ln>
                <a:solidFill>
                  <a:srgbClr val="FF0000"/>
                </a:solidFill>
                <a:effectLst>
                  <a:glow rad="177800">
                    <a:prstClr val="white">
                      <a:alpha val="80000"/>
                    </a:prstClr>
                  </a:glow>
                </a:effectLst>
                <a:latin typeface="Blackadder ITC" panose="04020505051007020D02" pitchFamily="82" charset="0"/>
              </a:rPr>
              <a:t>There are differences even among </a:t>
            </a:r>
            <a:br>
              <a:rPr lang="en-US" sz="5400" b="1" dirty="0">
                <a:ln>
                  <a:solidFill>
                    <a:srgbClr val="C00000"/>
                  </a:solidFill>
                </a:ln>
                <a:solidFill>
                  <a:srgbClr val="FF0000"/>
                </a:solidFill>
                <a:effectLst>
                  <a:glow rad="177800">
                    <a:prstClr val="white">
                      <a:alpha val="80000"/>
                    </a:prstClr>
                  </a:glow>
                </a:effectLst>
                <a:latin typeface="Blackadder ITC" panose="04020505051007020D02" pitchFamily="82" charset="0"/>
              </a:rPr>
            </a:br>
            <a:r>
              <a:rPr lang="en-US" sz="5400" b="1" dirty="0">
                <a:ln>
                  <a:solidFill>
                    <a:srgbClr val="C00000"/>
                  </a:solidFill>
                </a:ln>
                <a:solidFill>
                  <a:srgbClr val="FF0000"/>
                </a:solidFill>
                <a:effectLst>
                  <a:glow rad="177800">
                    <a:prstClr val="white">
                      <a:alpha val="80000"/>
                    </a:prstClr>
                  </a:glow>
                </a:effectLst>
                <a:latin typeface="Blackadder ITC" panose="04020505051007020D02" pitchFamily="82" charset="0"/>
              </a:rPr>
              <a:t>these major similarities.</a:t>
            </a:r>
            <a:br>
              <a:rPr lang="en-US" sz="5400" b="1" dirty="0">
                <a:ln>
                  <a:solidFill>
                    <a:srgbClr val="C00000"/>
                  </a:solidFill>
                </a:ln>
                <a:solidFill>
                  <a:srgbClr val="FF0000"/>
                </a:solidFill>
                <a:effectLst>
                  <a:glow rad="177800">
                    <a:prstClr val="white">
                      <a:alpha val="80000"/>
                    </a:prstClr>
                  </a:glow>
                </a:effectLst>
                <a:latin typeface="Blackadder ITC" panose="04020505051007020D02" pitchFamily="82" charset="0"/>
              </a:rPr>
            </a:br>
            <a:r>
              <a:rPr lang="en-US" sz="2400" b="1" dirty="0">
                <a:solidFill>
                  <a:srgbClr val="4472C4">
                    <a:lumMod val="50000"/>
                  </a:srgbClr>
                </a:solidFill>
                <a:effectLst>
                  <a:glow rad="177800">
                    <a:prstClr val="white">
                      <a:alpha val="80000"/>
                    </a:prstClr>
                  </a:glow>
                </a:effectLst>
                <a:latin typeface="Comic Sans MS" panose="030F0702030302020204" pitchFamily="66" charset="0"/>
              </a:rPr>
              <a:t>Various examples will be addressed during this section </a:t>
            </a:r>
            <a:br>
              <a:rPr lang="en-US" sz="2400" b="1" dirty="0">
                <a:solidFill>
                  <a:srgbClr val="4472C4">
                    <a:lumMod val="50000"/>
                  </a:srgbClr>
                </a:solidFill>
                <a:effectLst>
                  <a:glow rad="177800">
                    <a:prstClr val="white">
                      <a:alpha val="80000"/>
                    </a:prstClr>
                  </a:glow>
                </a:effectLst>
                <a:latin typeface="Comic Sans MS" panose="030F0702030302020204" pitchFamily="66" charset="0"/>
              </a:rPr>
            </a:br>
            <a:r>
              <a:rPr lang="en-US" sz="2400" b="1" dirty="0">
                <a:solidFill>
                  <a:srgbClr val="4472C4">
                    <a:lumMod val="50000"/>
                  </a:srgbClr>
                </a:solidFill>
                <a:effectLst>
                  <a:glow rad="177800">
                    <a:prstClr val="white">
                      <a:alpha val="80000"/>
                    </a:prstClr>
                  </a:glow>
                </a:effectLst>
                <a:latin typeface="Comic Sans MS" panose="030F0702030302020204" pitchFamily="66" charset="0"/>
              </a:rPr>
              <a:t>ALSO exposing the lunar component!</a:t>
            </a:r>
          </a:p>
          <a:p>
            <a:pPr lvl="0" algn="ctr"/>
            <a:endParaRPr lang="en-US" sz="1600" b="1" dirty="0">
              <a:solidFill>
                <a:srgbClr val="4472C4">
                  <a:lumMod val="50000"/>
                </a:srgbClr>
              </a:solidFill>
              <a:effectLst>
                <a:glow rad="177800">
                  <a:prstClr val="white">
                    <a:alpha val="80000"/>
                  </a:prstClr>
                </a:glow>
              </a:effectLst>
              <a:latin typeface="Comic Sans MS" panose="030F0702030302020204" pitchFamily="66" charset="0"/>
            </a:endParaRPr>
          </a:p>
        </p:txBody>
      </p:sp>
      <p:sp>
        <p:nvSpPr>
          <p:cNvPr id="6" name="TextBox 5">
            <a:extLst>
              <a:ext uri="{FF2B5EF4-FFF2-40B4-BE49-F238E27FC236}">
                <a16:creationId xmlns:a16="http://schemas.microsoft.com/office/drawing/2014/main" id="{AF23A88C-0089-CA79-A615-3272D0BDD28D}"/>
              </a:ext>
            </a:extLst>
          </p:cNvPr>
          <p:cNvSpPr txBox="1"/>
          <p:nvPr/>
        </p:nvSpPr>
        <p:spPr>
          <a:xfrm>
            <a:off x="21300" y="-2914851"/>
            <a:ext cx="12379046" cy="2862322"/>
          </a:xfrm>
          <a:prstGeom prst="rect">
            <a:avLst/>
          </a:prstGeom>
          <a:solidFill>
            <a:schemeClr val="accent4">
              <a:lumMod val="40000"/>
              <a:lumOff val="60000"/>
            </a:schemeClr>
          </a:solidFill>
        </p:spPr>
        <p:txBody>
          <a:bodyPr wrap="square">
            <a:spAutoFit/>
          </a:bodyPr>
          <a:lstStyle/>
          <a:p>
            <a:pPr algn="l"/>
            <a:r>
              <a:rPr lang="en-US" b="1" i="0" u="none" strike="noStrike" dirty="0">
                <a:solidFill>
                  <a:srgbClr val="0F1111"/>
                </a:solidFill>
                <a:effectLst/>
                <a:latin typeface="Amazon Ember"/>
              </a:rPr>
              <a:t>The Ancient Dead Sea Scroll Calendar: AND THE PROPHECIES IT REVEALS </a:t>
            </a:r>
            <a:r>
              <a:rPr lang="en-US" b="1" i="0" u="none" strike="noStrike" dirty="0">
                <a:solidFill>
                  <a:srgbClr val="565959"/>
                </a:solidFill>
                <a:effectLst/>
                <a:latin typeface="Amazon Ember"/>
              </a:rPr>
              <a:t>Paperback – March 5 2020  </a:t>
            </a:r>
            <a:r>
              <a:rPr lang="en-US" b="0" i="0" dirty="0">
                <a:solidFill>
                  <a:srgbClr val="0F1111"/>
                </a:solidFill>
                <a:effectLst/>
                <a:latin typeface="Amazon Ember"/>
              </a:rPr>
              <a:t>by </a:t>
            </a:r>
            <a:r>
              <a:rPr lang="en-US" b="0" i="0" u="none" strike="noStrike" dirty="0">
                <a:solidFill>
                  <a:srgbClr val="007185"/>
                </a:solidFill>
                <a:effectLst/>
                <a:latin typeface="Amazon Ember"/>
                <a:hlinkClick r:id="rId4"/>
              </a:rPr>
              <a:t>Ken Johnson</a:t>
            </a:r>
            <a:r>
              <a:rPr lang="en-US" b="0" i="0" dirty="0">
                <a:solidFill>
                  <a:srgbClr val="0F1111"/>
                </a:solidFill>
                <a:effectLst/>
                <a:latin typeface="Amazon Ember"/>
              </a:rPr>
              <a:t>  </a:t>
            </a:r>
            <a:r>
              <a:rPr lang="en-US" b="0" i="0" dirty="0">
                <a:solidFill>
                  <a:srgbClr val="565959"/>
                </a:solidFill>
                <a:effectLst/>
                <a:latin typeface="Amazon Ember"/>
              </a:rPr>
              <a:t>(Author)</a:t>
            </a:r>
            <a:endParaRPr lang="en-US" b="0" i="0" dirty="0">
              <a:solidFill>
                <a:srgbClr val="0F1111"/>
              </a:solidFill>
              <a:effectLst/>
              <a:latin typeface="Amazon Ember"/>
            </a:endParaRPr>
          </a:p>
          <a:p>
            <a:endParaRPr lang="en-US" b="0" i="0" dirty="0">
              <a:solidFill>
                <a:srgbClr val="0F1111"/>
              </a:solidFill>
              <a:effectLst/>
              <a:latin typeface="Amazon Ember"/>
            </a:endParaRPr>
          </a:p>
          <a:p>
            <a:r>
              <a:rPr lang="en-US" b="0" i="0" dirty="0">
                <a:solidFill>
                  <a:srgbClr val="0F1111"/>
                </a:solidFill>
                <a:effectLst/>
                <a:latin typeface="Amazon Ember"/>
              </a:rPr>
              <a:t>The Dead Sea Scrolls speak about a mysterious 364-day solar calendar used by the ancients from the time of Creation to about 170 BC. In the second century BC, it was replaced with a lunar calendar by corrupt Jewish priests. Today we know this corrupt lunar calendar as the modern Jewish calendar. In this book we will learn about God’s original solar calendar and discover what prophecies it reveals. Most Christians know that the Jewish festivals teach prophecy. Festivals like Passover, teach about the First Coming of the Messiah. The fall festivals, Trumpets, Day of Atonement, and Tabernacles, prophesy about the Second Coming and the Millennial Reign. The Dead Sea Scrolls reveal summer festivals that were deliberately hidden from us and point to the Age of Grace. Two of these festivals are the Festival of New Wine and the Festival of New Oil. Learn about these prophetic festivals and how to start using the original calendar God gave us.</a:t>
            </a:r>
            <a:endParaRPr lang="en-US" dirty="0"/>
          </a:p>
        </p:txBody>
      </p:sp>
    </p:spTree>
    <p:extLst>
      <p:ext uri="{BB962C8B-B14F-4D97-AF65-F5344CB8AC3E}">
        <p14:creationId xmlns:p14="http://schemas.microsoft.com/office/powerpoint/2010/main" val="358981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Explosion: 14 Points 2">
            <a:extLst>
              <a:ext uri="{FF2B5EF4-FFF2-40B4-BE49-F238E27FC236}">
                <a16:creationId xmlns:a16="http://schemas.microsoft.com/office/drawing/2014/main" id="{9F059E59-253B-21FC-6E8F-3752CE733ADE}"/>
              </a:ext>
            </a:extLst>
          </p:cNvPr>
          <p:cNvSpPr/>
          <p:nvPr/>
        </p:nvSpPr>
        <p:spPr>
          <a:xfrm>
            <a:off x="197427" y="136525"/>
            <a:ext cx="11793682" cy="6530975"/>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68197"/>
            <a:ext cx="2743200" cy="365125"/>
          </a:xfrm>
        </p:spPr>
        <p:txBody>
          <a:bodyPr/>
          <a:lstStyle/>
          <a:p>
            <a:fld id="{0B555D82-D20F-4DB7-B3E9-7B7EAC2F87A9}" type="slidenum">
              <a:rPr lang="en-US" sz="1400" b="1" smtClean="0">
                <a:solidFill>
                  <a:schemeClr val="tx1"/>
                </a:solidFill>
              </a:rPr>
              <a:t>35</a:t>
            </a:fld>
            <a:endParaRPr lang="en-US" b="1" dirty="0">
              <a:solidFill>
                <a:schemeClr val="tx1"/>
              </a:solidFill>
            </a:endParaRPr>
          </a:p>
        </p:txBody>
      </p:sp>
      <p:sp>
        <p:nvSpPr>
          <p:cNvPr id="8" name="TextBox 7">
            <a:extLst>
              <a:ext uri="{FF2B5EF4-FFF2-40B4-BE49-F238E27FC236}">
                <a16:creationId xmlns:a16="http://schemas.microsoft.com/office/drawing/2014/main" id="{492CE43B-E18D-D8FA-9A37-6EC3C1F8AA36}"/>
              </a:ext>
            </a:extLst>
          </p:cNvPr>
          <p:cNvSpPr txBox="1"/>
          <p:nvPr/>
        </p:nvSpPr>
        <p:spPr>
          <a:xfrm>
            <a:off x="5735596" y="921747"/>
            <a:ext cx="5963414" cy="4708981"/>
          </a:xfrm>
          <a:prstGeom prst="rect">
            <a:avLst/>
          </a:prstGeom>
          <a:noFill/>
        </p:spPr>
        <p:txBody>
          <a:bodyPr wrap="square">
            <a:spAutoFit/>
          </a:bodyPr>
          <a:lstStyle/>
          <a:p>
            <a:pPr algn="l"/>
            <a:r>
              <a:rPr lang="en-US" b="1" i="0" dirty="0">
                <a:solidFill>
                  <a:srgbClr val="202124"/>
                </a:solidFill>
                <a:effectLst/>
                <a:latin typeface="arial" panose="020B0604020202020204" pitchFamily="34" charset="0"/>
              </a:rPr>
              <a:t>What is the Zadok priestly calendar?</a:t>
            </a:r>
          </a:p>
          <a:p>
            <a:pPr marL="285750" indent="-285750" algn="l">
              <a:buFont typeface="Arial" panose="020B0604020202020204" pitchFamily="34" charset="0"/>
              <a:buChar char="•"/>
            </a:pPr>
            <a:r>
              <a:rPr lang="en-US" sz="1600" b="0" i="0" dirty="0">
                <a:solidFill>
                  <a:srgbClr val="202124"/>
                </a:solidFill>
                <a:effectLst/>
                <a:latin typeface="arial" panose="020B0604020202020204" pitchFamily="34" charset="0"/>
              </a:rPr>
              <a:t>The Zadok Priestly Calendar uses the Torah, Prophets, &amp; New Testament </a:t>
            </a:r>
            <a:r>
              <a:rPr lang="en-US" sz="1600" b="1" i="0" u="sng" dirty="0">
                <a:solidFill>
                  <a:srgbClr val="202124"/>
                </a:solidFill>
                <a:effectLst/>
                <a:latin typeface="arial" panose="020B0604020202020204" pitchFamily="34" charset="0"/>
              </a:rPr>
              <a:t>in collaboration with Enoch, Jubilees, and other documents found in the Dead Sea Scrolls</a:t>
            </a:r>
            <a:r>
              <a:rPr lang="en-US" sz="1600" b="0" i="0" dirty="0">
                <a:solidFill>
                  <a:srgbClr val="202124"/>
                </a:solidFill>
                <a:effectLst/>
                <a:latin typeface="arial" panose="020B0604020202020204" pitchFamily="34" charset="0"/>
              </a:rPr>
              <a:t>, recorded in great detail by the Sons of Zadok, descendants of Aaron, the High Priest. </a:t>
            </a:r>
            <a:r>
              <a:rPr lang="en-US" sz="1600" b="0" i="0" dirty="0">
                <a:solidFill>
                  <a:srgbClr val="1D2129"/>
                </a:solidFill>
                <a:effectLst/>
                <a:latin typeface="Helvetica" panose="020B0604020202020204" pitchFamily="34" charset="0"/>
              </a:rPr>
              <a:t>This allows the </a:t>
            </a:r>
            <a:r>
              <a:rPr lang="en-US" sz="1600" b="0" i="0" dirty="0" err="1">
                <a:solidFill>
                  <a:srgbClr val="1D2129"/>
                </a:solidFill>
                <a:effectLst/>
                <a:latin typeface="Helvetica" panose="020B0604020202020204" pitchFamily="34" charset="0"/>
              </a:rPr>
              <a:t>Moedim</a:t>
            </a:r>
            <a:r>
              <a:rPr lang="en-US" sz="1600" b="0" i="0" dirty="0">
                <a:solidFill>
                  <a:srgbClr val="1D2129"/>
                </a:solidFill>
                <a:effectLst/>
                <a:latin typeface="Helvetica" panose="020B0604020202020204" pitchFamily="34" charset="0"/>
              </a:rPr>
              <a:t> to never fall on a weekly Sabbath, confirmed with David’s 52 Sabbath Psalms, found in the Dead Sea Scrolls.</a:t>
            </a:r>
          </a:p>
          <a:p>
            <a:pPr marL="285750" indent="-285750">
              <a:buFont typeface="Arial" panose="020B0604020202020204" pitchFamily="34" charset="0"/>
              <a:buChar char="•"/>
            </a:pPr>
            <a:r>
              <a:rPr lang="en-US" sz="1600" b="0" i="0" dirty="0">
                <a:solidFill>
                  <a:srgbClr val="1D2129"/>
                </a:solidFill>
                <a:effectLst/>
                <a:latin typeface="Helvetica" panose="020B0604020202020204" pitchFamily="34" charset="0"/>
              </a:rPr>
              <a:t>Months are based on the counting of the </a:t>
            </a:r>
            <a:r>
              <a:rPr lang="en-US" sz="1600" b="0" i="0" dirty="0" err="1">
                <a:solidFill>
                  <a:srgbClr val="1D2129"/>
                </a:solidFill>
                <a:effectLst/>
                <a:latin typeface="Helvetica" panose="020B0604020202020204" pitchFamily="34" charset="0"/>
              </a:rPr>
              <a:t>chodesh</a:t>
            </a:r>
            <a:r>
              <a:rPr lang="en-US" sz="1600" b="0" i="0" dirty="0">
                <a:solidFill>
                  <a:srgbClr val="1D2129"/>
                </a:solidFill>
                <a:effectLst/>
                <a:latin typeface="Helvetica" panose="020B0604020202020204" pitchFamily="34" charset="0"/>
              </a:rPr>
              <a:t> (Hebrew for month), </a:t>
            </a:r>
            <a:r>
              <a:rPr lang="en-US" sz="1600" b="1" i="0" dirty="0">
                <a:solidFill>
                  <a:srgbClr val="1D2129"/>
                </a:solidFill>
                <a:effectLst/>
                <a:latin typeface="Helvetica" panose="020B0604020202020204" pitchFamily="34" charset="0"/>
              </a:rPr>
              <a:t>using the sun, moon and stars as a guiding witness</a:t>
            </a:r>
            <a:r>
              <a:rPr lang="en-US" sz="1600" b="0" i="0" dirty="0">
                <a:solidFill>
                  <a:srgbClr val="1D2129"/>
                </a:solidFill>
                <a:effectLst/>
                <a:latin typeface="Helvetica" panose="020B0604020202020204" pitchFamily="34" charset="0"/>
              </a:rPr>
              <a:t>. This is contrary to the common use of the new moon used for determining the start and length of the months.</a:t>
            </a:r>
            <a:r>
              <a:rPr lang="en-US" sz="1600" b="0" i="0" dirty="0">
                <a:solidFill>
                  <a:srgbClr val="202124"/>
                </a:solidFill>
                <a:effectLst/>
                <a:latin typeface="arial" panose="020B0604020202020204" pitchFamily="34" charset="0"/>
              </a:rPr>
              <a:t> </a:t>
            </a:r>
            <a:r>
              <a:rPr lang="en-US" sz="1600" b="0" i="0" dirty="0">
                <a:solidFill>
                  <a:srgbClr val="FF0000"/>
                </a:solidFill>
                <a:effectLst/>
                <a:latin typeface="arial" panose="020B0604020202020204" pitchFamily="34" charset="0"/>
              </a:rPr>
              <a:t> </a:t>
            </a:r>
            <a:br>
              <a:rPr lang="en-US" b="0" i="0" dirty="0">
                <a:solidFill>
                  <a:srgbClr val="FF0000"/>
                </a:solidFill>
                <a:effectLst/>
                <a:latin typeface="arial" panose="020B0604020202020204" pitchFamily="34" charset="0"/>
              </a:rPr>
            </a:br>
            <a:r>
              <a:rPr lang="en-US" b="0" i="0" dirty="0">
                <a:solidFill>
                  <a:srgbClr val="FF0000"/>
                </a:solidFill>
                <a:effectLst/>
                <a:latin typeface="arial" panose="020B0604020202020204" pitchFamily="34" charset="0"/>
              </a:rPr>
              <a:t>[Practically the same as the Enoch and Essene calendars using the 364 day year, and the month count of 30-30-31.  This calendar also acknowledges the priestly courses, stemming from Zadok the priest, as </a:t>
            </a:r>
            <a:r>
              <a:rPr lang="en-US" b="1" i="0" u="sng" dirty="0">
                <a:solidFill>
                  <a:srgbClr val="FF0000"/>
                </a:solidFill>
                <a:effectLst/>
                <a:latin typeface="arial" panose="020B0604020202020204" pitchFamily="34" charset="0"/>
              </a:rPr>
              <a:t>the</a:t>
            </a:r>
            <a:r>
              <a:rPr lang="en-US" b="0" i="0" dirty="0">
                <a:solidFill>
                  <a:srgbClr val="FF0000"/>
                </a:solidFill>
                <a:effectLst/>
                <a:latin typeface="arial" panose="020B0604020202020204" pitchFamily="34" charset="0"/>
              </a:rPr>
              <a:t> </a:t>
            </a:r>
            <a:r>
              <a:rPr lang="en-US" b="1" i="0" u="sng" dirty="0">
                <a:solidFill>
                  <a:srgbClr val="FF0000"/>
                </a:solidFill>
                <a:effectLst/>
                <a:latin typeface="arial" panose="020B0604020202020204" pitchFamily="34" charset="0"/>
              </a:rPr>
              <a:t>authorit</a:t>
            </a:r>
            <a:r>
              <a:rPr lang="en-US" b="1" i="0" dirty="0">
                <a:solidFill>
                  <a:srgbClr val="FF0000"/>
                </a:solidFill>
                <a:effectLst/>
                <a:latin typeface="arial" panose="020B0604020202020204" pitchFamily="34" charset="0"/>
              </a:rPr>
              <a:t>y</a:t>
            </a:r>
            <a:r>
              <a:rPr lang="en-US" b="0" i="0" dirty="0">
                <a:solidFill>
                  <a:srgbClr val="FF0000"/>
                </a:solidFill>
                <a:effectLst/>
                <a:latin typeface="arial" panose="020B0604020202020204" pitchFamily="34" charset="0"/>
              </a:rPr>
              <a:t> </a:t>
            </a:r>
            <a:r>
              <a:rPr lang="en-US" b="1" i="0" u="sng" dirty="0">
                <a:solidFill>
                  <a:srgbClr val="FF0000"/>
                </a:solidFill>
                <a:effectLst/>
                <a:latin typeface="arial" panose="020B0604020202020204" pitchFamily="34" charset="0"/>
              </a:rPr>
              <a:t>this </a:t>
            </a:r>
            <a:r>
              <a:rPr lang="en-US" b="1" u="sng" dirty="0">
                <a:solidFill>
                  <a:srgbClr val="FF0000"/>
                </a:solidFill>
                <a:latin typeface="arial" panose="020B0604020202020204" pitchFamily="34" charset="0"/>
              </a:rPr>
              <a:t>must be</a:t>
            </a:r>
            <a:r>
              <a:rPr lang="en-US" b="1" i="0" u="sng" dirty="0">
                <a:solidFill>
                  <a:srgbClr val="FF0000"/>
                </a:solidFill>
                <a:effectLst/>
                <a:latin typeface="arial" panose="020B0604020202020204" pitchFamily="34" charset="0"/>
              </a:rPr>
              <a:t> the correct calendar</a:t>
            </a:r>
            <a:r>
              <a:rPr lang="en-US" b="0" i="0" dirty="0">
                <a:solidFill>
                  <a:srgbClr val="FF0000"/>
                </a:solidFill>
                <a:effectLst/>
                <a:latin typeface="arial" panose="020B0604020202020204" pitchFamily="34" charset="0"/>
              </a:rPr>
              <a:t>.]</a:t>
            </a:r>
            <a:endParaRPr lang="en-US" b="0" i="0" dirty="0">
              <a:solidFill>
                <a:srgbClr val="202124"/>
              </a:solidFill>
              <a:effectLst/>
              <a:latin typeface="arial" panose="020B0604020202020204" pitchFamily="34" charset="0"/>
            </a:endParaRPr>
          </a:p>
        </p:txBody>
      </p:sp>
      <p:sp>
        <p:nvSpPr>
          <p:cNvPr id="10" name="Title 1">
            <a:extLst>
              <a:ext uri="{FF2B5EF4-FFF2-40B4-BE49-F238E27FC236}">
                <a16:creationId xmlns:a16="http://schemas.microsoft.com/office/drawing/2014/main" id="{C51D76CC-59C8-D6BE-13B5-E5AD5815F9CA}"/>
              </a:ext>
            </a:extLst>
          </p:cNvPr>
          <p:cNvSpPr txBox="1">
            <a:spLocks/>
          </p:cNvSpPr>
          <p:nvPr/>
        </p:nvSpPr>
        <p:spPr>
          <a:xfrm>
            <a:off x="0" y="5136549"/>
            <a:ext cx="11699010" cy="1803369"/>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3600" dirty="0">
                <a:ln>
                  <a:solidFill>
                    <a:srgbClr val="500050"/>
                  </a:solidFill>
                </a:ln>
                <a:solidFill>
                  <a:srgbClr val="AB5959"/>
                </a:solidFill>
                <a:latin typeface="Ravie" panose="04040805050809020602" pitchFamily="82" charset="0"/>
              </a:rPr>
              <a:t>Do the</a:t>
            </a:r>
            <a:r>
              <a:rPr lang="en-US" sz="3600" dirty="0">
                <a:ln>
                  <a:solidFill>
                    <a:srgbClr val="002060"/>
                  </a:solidFill>
                </a:ln>
                <a:solidFill>
                  <a:srgbClr val="00B0F0"/>
                </a:solidFill>
                <a:latin typeface="Ravie" panose="04040805050809020602" pitchFamily="82" charset="0"/>
              </a:rPr>
              <a:t> Scriptures support</a:t>
            </a:r>
            <a:r>
              <a:rPr lang="en-US" sz="3600" dirty="0">
                <a:ln>
                  <a:solidFill>
                    <a:srgbClr val="500050"/>
                  </a:solidFill>
                </a:ln>
                <a:solidFill>
                  <a:srgbClr val="AB5959"/>
                </a:solidFill>
                <a:latin typeface="Ravie" panose="04040805050809020602" pitchFamily="82" charset="0"/>
              </a:rPr>
              <a:t> </a:t>
            </a:r>
            <a:br>
              <a:rPr lang="en-US" sz="3600" dirty="0">
                <a:ln>
                  <a:solidFill>
                    <a:srgbClr val="500050"/>
                  </a:solidFill>
                </a:ln>
                <a:solidFill>
                  <a:srgbClr val="AB5959"/>
                </a:solidFill>
                <a:latin typeface="Ravie" panose="04040805050809020602" pitchFamily="82" charset="0"/>
              </a:rPr>
            </a:br>
            <a:r>
              <a:rPr lang="en-US" sz="3600" dirty="0">
                <a:ln>
                  <a:solidFill>
                    <a:srgbClr val="500050"/>
                  </a:solidFill>
                </a:ln>
                <a:solidFill>
                  <a:srgbClr val="AB5959"/>
                </a:solidFill>
                <a:latin typeface="Ravie" panose="04040805050809020602" pitchFamily="82" charset="0"/>
              </a:rPr>
              <a:t>a calendar from Zadok? </a:t>
            </a:r>
          </a:p>
        </p:txBody>
      </p:sp>
      <p:sp>
        <p:nvSpPr>
          <p:cNvPr id="5" name="Title 1">
            <a:extLst>
              <a:ext uri="{FF2B5EF4-FFF2-40B4-BE49-F238E27FC236}">
                <a16:creationId xmlns:a16="http://schemas.microsoft.com/office/drawing/2014/main" id="{41833251-A2E1-CAEA-D77F-34FA96CA2305}"/>
              </a:ext>
            </a:extLst>
          </p:cNvPr>
          <p:cNvSpPr>
            <a:spLocks noGrp="1"/>
          </p:cNvSpPr>
          <p:nvPr>
            <p:ph type="title"/>
          </p:nvPr>
        </p:nvSpPr>
        <p:spPr>
          <a:xfrm>
            <a:off x="4778665" y="212222"/>
            <a:ext cx="6920345" cy="915988"/>
          </a:xfrm>
        </p:spPr>
        <p:txBody>
          <a:bodyPr>
            <a:scene3d>
              <a:camera prst="orthographicFront"/>
              <a:lightRig rig="threePt" dir="t"/>
            </a:scene3d>
            <a:sp3d extrusionH="57150">
              <a:bevelT w="38100" h="38100"/>
            </a:sp3d>
          </a:bodyPr>
          <a:lstStyle/>
          <a:p>
            <a:r>
              <a:rPr lang="en-US" dirty="0">
                <a:ln>
                  <a:solidFill>
                    <a:srgbClr val="500050"/>
                  </a:solidFill>
                </a:ln>
                <a:solidFill>
                  <a:srgbClr val="AB5959"/>
                </a:solidFill>
                <a:latin typeface="Ravie" panose="04040805050809020602" pitchFamily="82" charset="0"/>
              </a:rPr>
              <a:t>Internet Snooping</a:t>
            </a:r>
          </a:p>
        </p:txBody>
      </p:sp>
      <p:sp>
        <p:nvSpPr>
          <p:cNvPr id="7" name="TextBox 6">
            <a:extLst>
              <a:ext uri="{FF2B5EF4-FFF2-40B4-BE49-F238E27FC236}">
                <a16:creationId xmlns:a16="http://schemas.microsoft.com/office/drawing/2014/main" id="{13C68F3C-4280-2798-7BE6-03D667388154}"/>
              </a:ext>
            </a:extLst>
          </p:cNvPr>
          <p:cNvSpPr txBox="1"/>
          <p:nvPr/>
        </p:nvSpPr>
        <p:spPr>
          <a:xfrm>
            <a:off x="704818" y="259606"/>
            <a:ext cx="3200400" cy="369332"/>
          </a:xfrm>
          <a:prstGeom prst="rect">
            <a:avLst/>
          </a:prstGeom>
          <a:noFill/>
        </p:spPr>
        <p:txBody>
          <a:bodyPr wrap="square" rtlCol="0">
            <a:spAutoFit/>
          </a:bodyPr>
          <a:lstStyle/>
          <a:p>
            <a:r>
              <a:rPr lang="en-US" dirty="0"/>
              <a:t>www.REMNANTofthelight.net</a:t>
            </a:r>
          </a:p>
        </p:txBody>
      </p:sp>
      <p:pic>
        <p:nvPicPr>
          <p:cNvPr id="25" name="Picture 24">
            <a:extLst>
              <a:ext uri="{FF2B5EF4-FFF2-40B4-BE49-F238E27FC236}">
                <a16:creationId xmlns:a16="http://schemas.microsoft.com/office/drawing/2014/main" id="{EBCC6DE2-729B-7371-75B3-C3606C9FFB0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7427" y="378044"/>
            <a:ext cx="6163912" cy="5688873"/>
          </a:xfrm>
          <a:prstGeom prst="rect">
            <a:avLst/>
          </a:prstGeom>
        </p:spPr>
      </p:pic>
      <p:sp>
        <p:nvSpPr>
          <p:cNvPr id="2" name="Rectangle 1">
            <a:extLst>
              <a:ext uri="{FF2B5EF4-FFF2-40B4-BE49-F238E27FC236}">
                <a16:creationId xmlns:a16="http://schemas.microsoft.com/office/drawing/2014/main" id="{F2991F66-FE86-4167-BE04-8892A43B9B9F}"/>
              </a:ext>
            </a:extLst>
          </p:cNvPr>
          <p:cNvSpPr/>
          <p:nvPr/>
        </p:nvSpPr>
        <p:spPr>
          <a:xfrm>
            <a:off x="8546306" y="3213370"/>
            <a:ext cx="640558" cy="243623"/>
          </a:xfrm>
          <a:prstGeom prst="rect">
            <a:avLst/>
          </a:prstGeom>
          <a:noFill/>
          <a:ln w="38100">
            <a:solidFill>
              <a:schemeClr val="accent6">
                <a:lumMod val="75000"/>
              </a:schemeClr>
            </a:solidFill>
          </a:ln>
          <a:effectLst>
            <a:glow rad="1397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353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400" b="1" smtClean="0">
                <a:solidFill>
                  <a:schemeClr val="tx1"/>
                </a:solidFill>
              </a:rPr>
              <a:pPr algn="ctr"/>
              <a:t>36</a:t>
            </a:fld>
            <a:endParaRPr lang="en-US" b="1" dirty="0">
              <a:solidFill>
                <a:schemeClr val="tx1"/>
              </a:solidFill>
            </a:endParaRPr>
          </a:p>
        </p:txBody>
      </p:sp>
      <p:sp>
        <p:nvSpPr>
          <p:cNvPr id="13" name="Content Placeholder 2"/>
          <p:cNvSpPr txBox="1">
            <a:spLocks/>
          </p:cNvSpPr>
          <p:nvPr/>
        </p:nvSpPr>
        <p:spPr>
          <a:xfrm>
            <a:off x="6217226" y="2865619"/>
            <a:ext cx="5779499" cy="3807221"/>
          </a:xfrm>
          <a:prstGeom prst="rect">
            <a:avLst/>
          </a:prstGeom>
          <a:noFill/>
          <a:effectLst>
            <a:glow rad="127000">
              <a:srgbClr val="F5CCC2"/>
            </a:glow>
          </a:effectLst>
          <a:scene3d>
            <a:camera prst="orthographicFront"/>
            <a:lightRig rig="threePt" dir="t"/>
          </a:scene3d>
          <a:sp3d>
            <a:bevelT w="165100" prst="coolSlant"/>
          </a:sp3d>
        </p:spPr>
        <p:txBody>
          <a:bodyPr vert="horz" lIns="91440" tIns="45720" rIns="91440" bIns="45720" rtlCol="0">
            <a:normAutofit fontScale="475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5100" b="1" dirty="0">
                <a:solidFill>
                  <a:schemeClr val="accent2">
                    <a:lumMod val="50000"/>
                  </a:schemeClr>
                </a:solidFill>
                <a:effectLst>
                  <a:glow rad="215900">
                    <a:srgbClr val="F5CCC2">
                      <a:alpha val="78000"/>
                    </a:srgbClr>
                  </a:glow>
                </a:effectLst>
                <a:latin typeface="Comic Sans MS" panose="030F0702030302020204" pitchFamily="66" charset="0"/>
              </a:rPr>
              <a:t>Calendars that teach a 364 day year from the beginning of Gen 1 </a:t>
            </a:r>
            <a:r>
              <a:rPr lang="en-US" sz="5100" b="1" dirty="0">
                <a:solidFill>
                  <a:srgbClr val="FF0000"/>
                </a:solidFill>
                <a:effectLst>
                  <a:glow rad="215900">
                    <a:srgbClr val="F5CCC2">
                      <a:alpha val="78000"/>
                    </a:srgbClr>
                  </a:glow>
                </a:effectLst>
                <a:latin typeface="Comic Sans MS" panose="030F0702030302020204" pitchFamily="66" charset="0"/>
              </a:rPr>
              <a:t>are not in alignment with </a:t>
            </a:r>
            <a:r>
              <a:rPr lang="en-US" sz="5100" b="1" dirty="0">
                <a:solidFill>
                  <a:schemeClr val="accent2">
                    <a:lumMod val="50000"/>
                  </a:schemeClr>
                </a:solidFill>
                <a:effectLst>
                  <a:glow rad="215900">
                    <a:srgbClr val="F5CCC2">
                      <a:alpha val="78000"/>
                    </a:srgbClr>
                  </a:glow>
                </a:effectLst>
                <a:latin typeface="Comic Sans MS" panose="030F0702030302020204" pitchFamily="66" charset="0"/>
              </a:rPr>
              <a:t>Torah.  </a:t>
            </a:r>
            <a:r>
              <a:rPr lang="en-US" sz="5100" b="1" dirty="0">
                <a:solidFill>
                  <a:srgbClr val="0070C0"/>
                </a:solidFill>
                <a:effectLst>
                  <a:glow rad="215900">
                    <a:srgbClr val="F5CCC2">
                      <a:alpha val="78000"/>
                    </a:srgbClr>
                  </a:glow>
                </a:effectLst>
                <a:latin typeface="Comic Sans MS" panose="030F0702030302020204" pitchFamily="66" charset="0"/>
              </a:rPr>
              <a:t>Noah’s record of the flood account shows there are no extra days added at the end of the 3</a:t>
            </a:r>
            <a:r>
              <a:rPr lang="en-US" sz="5100" b="1" baseline="30000" dirty="0">
                <a:solidFill>
                  <a:srgbClr val="0070C0"/>
                </a:solidFill>
                <a:effectLst>
                  <a:glow rad="215900">
                    <a:srgbClr val="F5CCC2">
                      <a:alpha val="78000"/>
                    </a:srgbClr>
                  </a:glow>
                </a:effectLst>
                <a:latin typeface="Comic Sans MS" panose="030F0702030302020204" pitchFamily="66" charset="0"/>
              </a:rPr>
              <a:t>rd</a:t>
            </a:r>
            <a:r>
              <a:rPr lang="en-US" sz="5100" b="1" dirty="0">
                <a:solidFill>
                  <a:srgbClr val="0070C0"/>
                </a:solidFill>
                <a:effectLst>
                  <a:glow rad="215900">
                    <a:srgbClr val="F5CCC2">
                      <a:alpha val="78000"/>
                    </a:srgbClr>
                  </a:glow>
                </a:effectLst>
                <a:latin typeface="Comic Sans MS" panose="030F0702030302020204" pitchFamily="66" charset="0"/>
              </a:rPr>
              <a:t> and 6</a:t>
            </a:r>
            <a:r>
              <a:rPr lang="en-US" sz="5100" b="1" baseline="30000" dirty="0">
                <a:solidFill>
                  <a:srgbClr val="0070C0"/>
                </a:solidFill>
                <a:effectLst>
                  <a:glow rad="215900">
                    <a:srgbClr val="F5CCC2">
                      <a:alpha val="78000"/>
                    </a:srgbClr>
                  </a:glow>
                </a:effectLst>
                <a:latin typeface="Comic Sans MS" panose="030F0702030302020204" pitchFamily="66" charset="0"/>
              </a:rPr>
              <a:t>th</a:t>
            </a:r>
            <a:r>
              <a:rPr lang="en-US" sz="5100" b="1" dirty="0">
                <a:solidFill>
                  <a:srgbClr val="0070C0"/>
                </a:solidFill>
                <a:effectLst>
                  <a:glow rad="215900">
                    <a:srgbClr val="F5CCC2">
                      <a:alpha val="78000"/>
                    </a:srgbClr>
                  </a:glow>
                </a:effectLst>
                <a:latin typeface="Comic Sans MS" panose="030F0702030302020204" pitchFamily="66" charset="0"/>
              </a:rPr>
              <a:t> months, </a:t>
            </a:r>
            <a:r>
              <a:rPr lang="en-US" sz="5100" b="1" dirty="0">
                <a:solidFill>
                  <a:schemeClr val="accent2">
                    <a:lumMod val="50000"/>
                  </a:schemeClr>
                </a:solidFill>
                <a:effectLst>
                  <a:glow rad="215900">
                    <a:srgbClr val="F5CCC2">
                      <a:alpha val="78000"/>
                    </a:srgbClr>
                  </a:glow>
                </a:effectLst>
                <a:latin typeface="Comic Sans MS" panose="030F0702030302020204" pitchFamily="66" charset="0"/>
              </a:rPr>
              <a:t>nor is it necessary to add in an extra week every 7 years (as shown by the markers), or have any days counted as “non-days.” </a:t>
            </a:r>
          </a:p>
        </p:txBody>
      </p:sp>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05638" y="459778"/>
            <a:ext cx="4202677" cy="2353499"/>
          </a:xfrm>
          <a:prstGeom prst="rect">
            <a:avLst/>
          </a:prstGeom>
          <a:scene3d>
            <a:camera prst="orthographicFront"/>
            <a:lightRig rig="threePt" dir="t"/>
          </a:scene3d>
          <a:sp3d>
            <a:bevelT w="152400" h="50800" prst="softRound"/>
          </a:sp3d>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121" y="459778"/>
            <a:ext cx="5718544" cy="6035563"/>
          </a:xfrm>
          <a:prstGeom prst="rect">
            <a:avLst/>
          </a:prstGeom>
        </p:spPr>
      </p:pic>
      <p:sp>
        <p:nvSpPr>
          <p:cNvPr id="5" name="Isosceles Triangle 4"/>
          <p:cNvSpPr/>
          <p:nvPr/>
        </p:nvSpPr>
        <p:spPr>
          <a:xfrm rot="16200000">
            <a:off x="3551241" y="318693"/>
            <a:ext cx="152581" cy="1309688"/>
          </a:xfrm>
          <a:prstGeom prst="triangle">
            <a:avLst/>
          </a:prstGeom>
          <a:solidFill>
            <a:srgbClr val="00B050"/>
          </a:solidFill>
          <a:ln>
            <a:solidFill>
              <a:schemeClr val="tx1">
                <a:lumMod val="75000"/>
                <a:lumOff val="25000"/>
              </a:schemeClr>
            </a:solidFill>
          </a:ln>
          <a:effectLst>
            <a:glow rad="228600">
              <a:schemeClr val="bg2">
                <a:lumMod val="50000"/>
                <a:alpha val="69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Isosceles Triangle 21"/>
          <p:cNvSpPr/>
          <p:nvPr/>
        </p:nvSpPr>
        <p:spPr>
          <a:xfrm rot="16200000">
            <a:off x="3590226" y="5039761"/>
            <a:ext cx="152581" cy="1309688"/>
          </a:xfrm>
          <a:prstGeom prst="triangle">
            <a:avLst/>
          </a:prstGeom>
          <a:solidFill>
            <a:schemeClr val="accent1">
              <a:lumMod val="50000"/>
            </a:schemeClr>
          </a:solidFill>
          <a:ln>
            <a:solidFill>
              <a:schemeClr val="tx1">
                <a:lumMod val="75000"/>
                <a:lumOff val="25000"/>
              </a:schemeClr>
            </a:solidFill>
          </a:ln>
          <a:effectLst>
            <a:glow rad="228600">
              <a:schemeClr val="bg2">
                <a:lumMod val="50000"/>
                <a:alpha val="69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Isosceles Triangle 16"/>
          <p:cNvSpPr/>
          <p:nvPr/>
        </p:nvSpPr>
        <p:spPr>
          <a:xfrm rot="5400000" flipV="1">
            <a:off x="3495510" y="3435142"/>
            <a:ext cx="161926" cy="1346200"/>
          </a:xfrm>
          <a:prstGeom prst="triangle">
            <a:avLst/>
          </a:prstGeom>
          <a:solidFill>
            <a:schemeClr val="accent2">
              <a:lumMod val="75000"/>
            </a:schemeClr>
          </a:solidFill>
          <a:ln>
            <a:solidFill>
              <a:schemeClr val="tx1">
                <a:lumMod val="75000"/>
                <a:lumOff val="25000"/>
              </a:schemeClr>
            </a:solidFill>
          </a:ln>
          <a:effectLst>
            <a:glow rad="228600">
              <a:schemeClr val="bg2">
                <a:lumMod val="50000"/>
                <a:alpha val="69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Isosceles Triangle 20"/>
          <p:cNvSpPr/>
          <p:nvPr/>
        </p:nvSpPr>
        <p:spPr>
          <a:xfrm rot="16200000">
            <a:off x="3551242" y="1867035"/>
            <a:ext cx="152581" cy="1309688"/>
          </a:xfrm>
          <a:prstGeom prst="triangle">
            <a:avLst/>
          </a:prstGeom>
          <a:solidFill>
            <a:schemeClr val="accent4"/>
          </a:solidFill>
          <a:ln>
            <a:solidFill>
              <a:schemeClr val="tx1">
                <a:lumMod val="75000"/>
                <a:lumOff val="25000"/>
              </a:schemeClr>
            </a:solidFill>
          </a:ln>
          <a:effectLst>
            <a:glow rad="228600">
              <a:schemeClr val="bg2">
                <a:lumMod val="50000"/>
                <a:alpha val="69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E19BDBE-5C1A-4355-F772-9E699A6A04ED}"/>
              </a:ext>
            </a:extLst>
          </p:cNvPr>
          <p:cNvSpPr txBox="1"/>
          <p:nvPr/>
        </p:nvSpPr>
        <p:spPr>
          <a:xfrm>
            <a:off x="1835535" y="-1176219"/>
            <a:ext cx="10079376" cy="923330"/>
          </a:xfrm>
          <a:prstGeom prst="rect">
            <a:avLst/>
          </a:prstGeom>
          <a:solidFill>
            <a:schemeClr val="accent4">
              <a:lumMod val="60000"/>
              <a:lumOff val="40000"/>
            </a:schemeClr>
          </a:solidFill>
        </p:spPr>
        <p:txBody>
          <a:bodyPr wrap="square">
            <a:spAutoFit/>
          </a:bodyPr>
          <a:lstStyle/>
          <a:p>
            <a:r>
              <a:rPr lang="en-US" dirty="0"/>
              <a:t>This is the website, and I didn’t know the moon was used so much in this calendar – it’s unreal.</a:t>
            </a:r>
          </a:p>
          <a:p>
            <a:r>
              <a:rPr lang="en-US" dirty="0">
                <a:hlinkClick r:id="rId5"/>
              </a:rPr>
              <a:t>https://torahislight.org/intercalation/</a:t>
            </a:r>
            <a:endParaRPr lang="en-US" dirty="0"/>
          </a:p>
          <a:p>
            <a:endParaRPr lang="en-US" dirty="0"/>
          </a:p>
        </p:txBody>
      </p:sp>
      <p:sp>
        <p:nvSpPr>
          <p:cNvPr id="3" name="TextBox 2">
            <a:extLst>
              <a:ext uri="{FF2B5EF4-FFF2-40B4-BE49-F238E27FC236}">
                <a16:creationId xmlns:a16="http://schemas.microsoft.com/office/drawing/2014/main" id="{C639A23C-5B93-8E66-0C99-C8E7222E7526}"/>
              </a:ext>
            </a:extLst>
          </p:cNvPr>
          <p:cNvSpPr txBox="1"/>
          <p:nvPr/>
        </p:nvSpPr>
        <p:spPr>
          <a:xfrm>
            <a:off x="121226" y="7025229"/>
            <a:ext cx="12011898" cy="7571303"/>
          </a:xfrm>
          <a:prstGeom prst="rect">
            <a:avLst/>
          </a:prstGeom>
          <a:noFill/>
        </p:spPr>
        <p:txBody>
          <a:bodyPr wrap="square">
            <a:spAutoFit/>
          </a:bodyPr>
          <a:lstStyle/>
          <a:p>
            <a:r>
              <a:rPr lang="en-US" dirty="0">
                <a:hlinkClick r:id="rId6"/>
              </a:rPr>
              <a:t>https://en.wikipedia.org/wiki/MUL.APIN</a:t>
            </a:r>
            <a:endParaRPr lang="en-US" dirty="0"/>
          </a:p>
          <a:p>
            <a:r>
              <a:rPr lang="en-US" dirty="0"/>
              <a:t>May 21/23 – some information on </a:t>
            </a:r>
            <a:r>
              <a:rPr lang="en-US" dirty="0" err="1"/>
              <a:t>mul-apin</a:t>
            </a:r>
            <a:r>
              <a:rPr lang="en-US" dirty="0"/>
              <a:t> tablets: </a:t>
            </a:r>
          </a:p>
          <a:p>
            <a:pPr algn="l"/>
            <a:r>
              <a:rPr lang="en-US" b="1" i="0" dirty="0">
                <a:solidFill>
                  <a:srgbClr val="000000"/>
                </a:solidFill>
                <a:effectLst/>
                <a:latin typeface="Arial" panose="020B0604020202020204" pitchFamily="34" charset="0"/>
              </a:rPr>
              <a:t>Tablet 2</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7" tooltip="Edit section: Tablet 2"/>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second tablet is of greater interest to historians of science as it furnishes us with many of the </a:t>
            </a:r>
            <a:r>
              <a:rPr lang="en-US" b="0" i="0" dirty="0">
                <a:solidFill>
                  <a:srgbClr val="FF0000"/>
                </a:solidFill>
                <a:effectLst/>
                <a:latin typeface="Arial" panose="020B0604020202020204" pitchFamily="34" charset="0"/>
              </a:rPr>
              <a:t>methods and procedures used by Babylonian astrologers to predict the movements of the sun, moon and planets as well as the various methods used to regulate the calendar</a:t>
            </a:r>
            <a:r>
              <a:rPr lang="en-US" b="0" i="0" dirty="0">
                <a:solidFill>
                  <a:srgbClr val="202122"/>
                </a:solidFill>
                <a:effectLst/>
                <a:latin typeface="Arial" panose="020B0604020202020204" pitchFamily="34" charset="0"/>
              </a:rPr>
              <a:t>. The contents of tablet 2 can be </a:t>
            </a:r>
            <a:r>
              <a:rPr lang="en-US" b="0" i="0" dirty="0" err="1">
                <a:solidFill>
                  <a:srgbClr val="202122"/>
                </a:solidFill>
                <a:effectLst/>
                <a:latin typeface="Arial" panose="020B0604020202020204" pitchFamily="34" charset="0"/>
              </a:rPr>
              <a:t>summarised</a:t>
            </a:r>
            <a:r>
              <a:rPr lang="en-US" b="0" i="0" dirty="0">
                <a:solidFill>
                  <a:srgbClr val="202122"/>
                </a:solidFill>
                <a:effectLst/>
                <a:latin typeface="Arial" panose="020B0604020202020204" pitchFamily="34" charset="0"/>
              </a:rPr>
              <a:t> under ten headings as follows:</a:t>
            </a:r>
          </a:p>
          <a:p>
            <a:pPr algn="l">
              <a:buFont typeface="Arial" panose="020B0604020202020204" pitchFamily="34" charset="0"/>
              <a:buChar char="•"/>
            </a:pPr>
            <a:r>
              <a:rPr lang="en-US" b="0" i="0" dirty="0">
                <a:solidFill>
                  <a:srgbClr val="202122"/>
                </a:solidFill>
                <a:effectLst/>
                <a:latin typeface="Arial" panose="020B0604020202020204" pitchFamily="34" charset="0"/>
              </a:rPr>
              <a:t>The names of the sun and the planets and the assertion that they all travel the same path as the moon.</a:t>
            </a:r>
          </a:p>
          <a:p>
            <a:pPr algn="l">
              <a:buFont typeface="Arial" panose="020B0604020202020204" pitchFamily="34" charset="0"/>
              <a:buChar char="•"/>
            </a:pPr>
            <a:r>
              <a:rPr lang="en-US" b="0" i="0" dirty="0">
                <a:solidFill>
                  <a:srgbClr val="202122"/>
                </a:solidFill>
                <a:effectLst/>
                <a:latin typeface="Arial" panose="020B0604020202020204" pitchFamily="34" charset="0"/>
              </a:rPr>
              <a:t>Which stars are rising and which contain the full moon on the solstices and equinoxes in order to judge the disparity of the lunar and solar cycles.</a:t>
            </a:r>
          </a:p>
          <a:p>
            <a:pPr algn="l">
              <a:buFont typeface="Arial" panose="020B0604020202020204" pitchFamily="34" charset="0"/>
              <a:buChar char="•"/>
            </a:pPr>
            <a:r>
              <a:rPr lang="en-US" b="0" i="0" dirty="0">
                <a:solidFill>
                  <a:srgbClr val="202122"/>
                </a:solidFill>
                <a:effectLst/>
                <a:latin typeface="Arial" panose="020B0604020202020204" pitchFamily="34" charset="0"/>
              </a:rPr>
              <a:t>Recommendations for observing the appearances of certain stars and the direction of the wind at the time of their first appearance.</a:t>
            </a:r>
          </a:p>
          <a:p>
            <a:pPr algn="l">
              <a:buFont typeface="Arial" panose="020B0604020202020204" pitchFamily="34" charset="0"/>
              <a:buChar char="•"/>
            </a:pPr>
            <a:r>
              <a:rPr lang="en-US" b="0" i="0" dirty="0">
                <a:solidFill>
                  <a:srgbClr val="202122"/>
                </a:solidFill>
                <a:effectLst/>
                <a:latin typeface="Arial" panose="020B0604020202020204" pitchFamily="34" charset="0"/>
              </a:rPr>
              <a:t>Very approximate values for the number of days that each planet is visible and invisible during the course of its observational cycle.</a:t>
            </a:r>
          </a:p>
          <a:p>
            <a:pPr algn="l">
              <a:buFont typeface="Arial" panose="020B0604020202020204" pitchFamily="34" charset="0"/>
              <a:buChar char="•"/>
            </a:pPr>
            <a:r>
              <a:rPr lang="en-US" b="0" i="0" dirty="0">
                <a:solidFill>
                  <a:srgbClr val="202122"/>
                </a:solidFill>
                <a:effectLst/>
                <a:latin typeface="Arial" panose="020B0604020202020204" pitchFamily="34" charset="0"/>
              </a:rPr>
              <a:t>The four stars associated with the four directional winds.</a:t>
            </a:r>
          </a:p>
          <a:p>
            <a:pPr algn="l">
              <a:buFont typeface="Arial" panose="020B0604020202020204" pitchFamily="34" charset="0"/>
              <a:buChar char="•"/>
            </a:pPr>
            <a:r>
              <a:rPr lang="en-US" b="0" i="0" dirty="0">
                <a:solidFill>
                  <a:srgbClr val="202122"/>
                </a:solidFill>
                <a:effectLst/>
                <a:latin typeface="Arial" panose="020B0604020202020204" pitchFamily="34" charset="0"/>
              </a:rPr>
              <a:t>The dates when the sun is present in each of the three stellar paths.</a:t>
            </a:r>
          </a:p>
          <a:p>
            <a:pPr algn="l">
              <a:buFont typeface="Arial" panose="020B0604020202020204" pitchFamily="34" charset="0"/>
              <a:buChar char="•"/>
            </a:pPr>
            <a:r>
              <a:rPr lang="en-US" sz="2400" b="1" i="0" dirty="0">
                <a:solidFill>
                  <a:schemeClr val="accent2">
                    <a:lumMod val="50000"/>
                  </a:schemeClr>
                </a:solidFill>
                <a:effectLst/>
                <a:latin typeface="Arial" panose="020B0604020202020204" pitchFamily="34" charset="0"/>
              </a:rPr>
              <a:t>Two types of </a:t>
            </a:r>
            <a:r>
              <a:rPr lang="en-US" sz="2400" b="1" i="0" u="none" strike="noStrike" dirty="0">
                <a:solidFill>
                  <a:schemeClr val="accent2">
                    <a:lumMod val="50000"/>
                  </a:schemeClr>
                </a:solidFill>
                <a:effectLst/>
                <a:latin typeface="Arial" panose="020B0604020202020204" pitchFamily="34" charset="0"/>
                <a:hlinkClick r:id="rId8" tooltip="Intercalation (timekeeping)">
                  <a:extLst>
                    <a:ext uri="{A12FA001-AC4F-418D-AE19-62706E023703}">
                      <ahyp:hlinkClr xmlns:ahyp="http://schemas.microsoft.com/office/drawing/2018/hyperlinkcolor" val="tx"/>
                    </a:ext>
                  </a:extLst>
                </a:hlinkClick>
              </a:rPr>
              <a:t>intercalation</a:t>
            </a:r>
            <a:r>
              <a:rPr lang="en-US" sz="2400" b="1" i="0" dirty="0">
                <a:solidFill>
                  <a:schemeClr val="accent2">
                    <a:lumMod val="50000"/>
                  </a:schemeClr>
                </a:solidFill>
                <a:effectLst/>
                <a:latin typeface="Arial" panose="020B0604020202020204" pitchFamily="34" charset="0"/>
              </a:rPr>
              <a:t> scheme</a:t>
            </a:r>
            <a:r>
              <a:rPr lang="en-US" sz="2400" b="1" i="0" dirty="0">
                <a:solidFill>
                  <a:srgbClr val="FF0000"/>
                </a:solidFill>
                <a:effectLst/>
                <a:latin typeface="Arial" panose="020B0604020202020204" pitchFamily="34" charset="0"/>
              </a:rPr>
              <a:t>. One uses the rising dates of certain stars while </a:t>
            </a:r>
            <a:r>
              <a:rPr lang="en-US" sz="2400" b="1" i="0" dirty="0">
                <a:solidFill>
                  <a:schemeClr val="accent6">
                    <a:lumMod val="50000"/>
                  </a:schemeClr>
                </a:solidFill>
                <a:effectLst/>
                <a:latin typeface="Arial" panose="020B0604020202020204" pitchFamily="34" charset="0"/>
              </a:rPr>
              <a:t>the other </a:t>
            </a:r>
            <a:r>
              <a:rPr lang="en-US" sz="2400" b="1" i="0" u="sng" dirty="0">
                <a:solidFill>
                  <a:schemeClr val="accent6">
                    <a:lumMod val="50000"/>
                  </a:schemeClr>
                </a:solidFill>
                <a:effectLst/>
                <a:latin typeface="Arial" panose="020B0604020202020204" pitchFamily="34" charset="0"/>
              </a:rPr>
              <a:t>uses</a:t>
            </a:r>
            <a:r>
              <a:rPr lang="en-US" sz="2400" b="1" i="0" dirty="0">
                <a:solidFill>
                  <a:schemeClr val="accent6">
                    <a:lumMod val="50000"/>
                  </a:schemeClr>
                </a:solidFill>
                <a:effectLst/>
                <a:latin typeface="Arial" panose="020B0604020202020204" pitchFamily="34" charset="0"/>
              </a:rPr>
              <a:t> position of </a:t>
            </a:r>
            <a:r>
              <a:rPr lang="en-US" sz="2400" b="1" i="0" u="sng" dirty="0">
                <a:solidFill>
                  <a:schemeClr val="accent6">
                    <a:lumMod val="50000"/>
                  </a:schemeClr>
                </a:solidFill>
                <a:effectLst/>
                <a:latin typeface="Arial" panose="020B0604020202020204" pitchFamily="34" charset="0"/>
              </a:rPr>
              <a:t>the moon</a:t>
            </a:r>
            <a:r>
              <a:rPr lang="en-US" sz="2400" b="1" i="0" dirty="0">
                <a:solidFill>
                  <a:schemeClr val="accent6">
                    <a:lumMod val="50000"/>
                  </a:schemeClr>
                </a:solidFill>
                <a:effectLst/>
                <a:latin typeface="Arial" panose="020B0604020202020204" pitchFamily="34" charset="0"/>
              </a:rPr>
              <a:t> in relation to the stars </a:t>
            </a:r>
            <a:r>
              <a:rPr lang="en-US" sz="2400" b="1" i="0" dirty="0">
                <a:solidFill>
                  <a:srgbClr val="FF0000"/>
                </a:solidFill>
                <a:effectLst/>
                <a:latin typeface="Arial" panose="020B0604020202020204" pitchFamily="34" charset="0"/>
              </a:rPr>
              <a:t>and constellations.</a:t>
            </a:r>
          </a:p>
          <a:p>
            <a:pPr algn="l">
              <a:buFont typeface="Arial" panose="020B0604020202020204" pitchFamily="34" charset="0"/>
              <a:buChar char="•"/>
            </a:pPr>
            <a:r>
              <a:rPr lang="en-US" sz="2400" b="1" i="0" dirty="0">
                <a:solidFill>
                  <a:srgbClr val="202122"/>
                </a:solidFill>
                <a:effectLst/>
                <a:latin typeface="Arial" panose="020B0604020202020204" pitchFamily="34" charset="0"/>
              </a:rPr>
              <a:t>The relative duration of day and night at the solstices and equinoxes, and the lengths of shadow cast by a </a:t>
            </a:r>
            <a:r>
              <a:rPr lang="en-US" sz="2400" b="1" i="0" u="none" strike="noStrike" dirty="0">
                <a:solidFill>
                  <a:srgbClr val="3366CC"/>
                </a:solidFill>
                <a:effectLst/>
                <a:latin typeface="Arial" panose="020B0604020202020204" pitchFamily="34" charset="0"/>
                <a:hlinkClick r:id="rId9" tooltip="Gnomon"/>
              </a:rPr>
              <a:t>gnomon</a:t>
            </a:r>
            <a:r>
              <a:rPr lang="en-US" sz="2400" b="1" i="0" dirty="0">
                <a:solidFill>
                  <a:srgbClr val="202122"/>
                </a:solidFill>
                <a:effectLst/>
                <a:latin typeface="Arial" panose="020B0604020202020204" pitchFamily="34" charset="0"/>
              </a:rPr>
              <a:t> at various times of the day at the solstices and equinoxes.</a:t>
            </a:r>
          </a:p>
          <a:p>
            <a:pPr algn="l">
              <a:buFont typeface="Arial" panose="020B0604020202020204" pitchFamily="34" charset="0"/>
              <a:buChar char="•"/>
            </a:pPr>
            <a:r>
              <a:rPr lang="en-US" b="0" i="0" dirty="0">
                <a:solidFill>
                  <a:srgbClr val="202122"/>
                </a:solidFill>
                <a:effectLst/>
                <a:latin typeface="Arial" panose="020B0604020202020204" pitchFamily="34" charset="0"/>
              </a:rPr>
              <a:t>A basic mathematical scheme giving the rising and setting times of the moon in each month.</a:t>
            </a:r>
          </a:p>
          <a:p>
            <a:pPr algn="l">
              <a:buFont typeface="Arial" panose="020B0604020202020204" pitchFamily="34" charset="0"/>
              <a:buChar char="•"/>
            </a:pPr>
            <a:r>
              <a:rPr lang="en-US" b="0" i="0" dirty="0">
                <a:solidFill>
                  <a:srgbClr val="202122"/>
                </a:solidFill>
                <a:effectLst/>
                <a:latin typeface="Arial" panose="020B0604020202020204" pitchFamily="34" charset="0"/>
              </a:rPr>
              <a:t>A selection of astrological omens.</a:t>
            </a:r>
          </a:p>
          <a:p>
            <a:endParaRPr lang="en-US" dirty="0"/>
          </a:p>
        </p:txBody>
      </p:sp>
    </p:spTree>
    <p:extLst>
      <p:ext uri="{BB962C8B-B14F-4D97-AF65-F5344CB8AC3E}">
        <p14:creationId xmlns:p14="http://schemas.microsoft.com/office/powerpoint/2010/main" val="80247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47"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47" presetClass="entr" presetSubtype="0" fill="hold" grpId="0" nodeType="after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7" presetClass="entr" presetSubtype="0" fill="hold" grpId="0" nodeType="after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8000"/>
                            </p:stCondLst>
                            <p:childTnLst>
                              <p:par>
                                <p:cTn id="31" presetID="47" presetClass="entr" presetSubtype="0" fill="hold" grpId="0" nodeType="afterEffect">
                                  <p:stCondLst>
                                    <p:cond delay="10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22" grpId="0" animBg="1"/>
      <p:bldP spid="17"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9CAB4E-B368-C5CF-BECA-1E86DA52A74D}"/>
              </a:ext>
            </a:extLst>
          </p:cNvPr>
          <p:cNvSpPr>
            <a:spLocks noGrp="1"/>
          </p:cNvSpPr>
          <p:nvPr>
            <p:ph type="sldNum" sz="quarter" idx="12"/>
          </p:nvPr>
        </p:nvSpPr>
        <p:spPr>
          <a:xfrm>
            <a:off x="8690112" y="6415962"/>
            <a:ext cx="3349171" cy="365125"/>
          </a:xfrm>
        </p:spPr>
        <p:txBody>
          <a:bodyPr/>
          <a:lstStyle/>
          <a:p>
            <a:fld id="{0B555D82-D20F-4DB7-B3E9-7B7EAC2F87A9}" type="slidenum">
              <a:rPr lang="en-US" sz="1400" b="1" smtClean="0">
                <a:solidFill>
                  <a:schemeClr val="bg1"/>
                </a:solidFill>
              </a:rPr>
              <a:t>37</a:t>
            </a:fld>
            <a:endParaRPr lang="en-US" b="1" dirty="0">
              <a:solidFill>
                <a:schemeClr val="bg1"/>
              </a:solidFill>
            </a:endParaRPr>
          </a:p>
        </p:txBody>
      </p:sp>
      <p:pic>
        <p:nvPicPr>
          <p:cNvPr id="4" name="Picture 3">
            <a:extLst>
              <a:ext uri="{FF2B5EF4-FFF2-40B4-BE49-F238E27FC236}">
                <a16:creationId xmlns:a16="http://schemas.microsoft.com/office/drawing/2014/main" id="{EA0E38D6-64B6-B23F-7032-0CC36E9260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4798"/>
            <a:ext cx="6503882" cy="5858952"/>
          </a:xfrm>
          <a:prstGeom prst="rect">
            <a:avLst/>
          </a:prstGeom>
          <a:ln>
            <a:solidFill>
              <a:schemeClr val="tx1"/>
            </a:solidFill>
          </a:ln>
        </p:spPr>
      </p:pic>
      <p:pic>
        <p:nvPicPr>
          <p:cNvPr id="5" name="Picture 4">
            <a:extLst>
              <a:ext uri="{FF2B5EF4-FFF2-40B4-BE49-F238E27FC236}">
                <a16:creationId xmlns:a16="http://schemas.microsoft.com/office/drawing/2014/main" id="{167D4368-D105-2040-20B9-7936B21156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8503" y="-19151"/>
            <a:ext cx="5683497" cy="5909790"/>
          </a:xfrm>
          <a:prstGeom prst="rect">
            <a:avLst/>
          </a:prstGeom>
        </p:spPr>
      </p:pic>
      <p:sp>
        <p:nvSpPr>
          <p:cNvPr id="6" name="TextBox 5">
            <a:extLst>
              <a:ext uri="{FF2B5EF4-FFF2-40B4-BE49-F238E27FC236}">
                <a16:creationId xmlns:a16="http://schemas.microsoft.com/office/drawing/2014/main" id="{63458908-1484-F70A-6738-DE0CB8AAD738}"/>
              </a:ext>
            </a:extLst>
          </p:cNvPr>
          <p:cNvSpPr txBox="1"/>
          <p:nvPr/>
        </p:nvSpPr>
        <p:spPr>
          <a:xfrm>
            <a:off x="419100" y="6021718"/>
            <a:ext cx="11239500" cy="707886"/>
          </a:xfrm>
          <a:prstGeom prst="rect">
            <a:avLst/>
          </a:prstGeom>
          <a:solidFill>
            <a:srgbClr val="C7B196"/>
          </a:solidFill>
          <a:scene3d>
            <a:camera prst="orthographicFront"/>
            <a:lightRig rig="threePt" dir="t"/>
          </a:scene3d>
          <a:sp3d>
            <a:bevelT/>
          </a:sp3d>
        </p:spPr>
        <p:txBody>
          <a:bodyPr wrap="square" rtlCol="0">
            <a:spAutoFit/>
            <a:sp3d extrusionH="57150">
              <a:bevelT w="38100" h="38100"/>
            </a:sp3d>
          </a:bodyPr>
          <a:lstStyle/>
          <a:p>
            <a:pPr algn="ctr"/>
            <a:r>
              <a:rPr lang="en-US" sz="4000" b="1" dirty="0">
                <a:solidFill>
                  <a:srgbClr val="7E475E"/>
                </a:solidFill>
              </a:rPr>
              <a:t>What does the author have to say about all of this?</a:t>
            </a:r>
          </a:p>
        </p:txBody>
      </p:sp>
      <p:sp>
        <p:nvSpPr>
          <p:cNvPr id="7" name="Moon 6">
            <a:extLst>
              <a:ext uri="{FF2B5EF4-FFF2-40B4-BE49-F238E27FC236}">
                <a16:creationId xmlns:a16="http://schemas.microsoft.com/office/drawing/2014/main" id="{8C1B624F-2A73-AABE-D2AD-E344B331EA6E}"/>
              </a:ext>
            </a:extLst>
          </p:cNvPr>
          <p:cNvSpPr/>
          <p:nvPr/>
        </p:nvSpPr>
        <p:spPr>
          <a:xfrm flipH="1">
            <a:off x="2457450" y="508000"/>
            <a:ext cx="95250" cy="231775"/>
          </a:xfrm>
          <a:prstGeom prst="moon">
            <a:avLst/>
          </a:prstGeom>
          <a:solidFill>
            <a:schemeClr val="bg1"/>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a:extLst>
              <a:ext uri="{FF2B5EF4-FFF2-40B4-BE49-F238E27FC236}">
                <a16:creationId xmlns:a16="http://schemas.microsoft.com/office/drawing/2014/main" id="{5F84D8E0-3E74-4CC0-10AD-831FD21FB456}"/>
              </a:ext>
            </a:extLst>
          </p:cNvPr>
          <p:cNvSpPr/>
          <p:nvPr/>
        </p:nvSpPr>
        <p:spPr>
          <a:xfrm flipH="1">
            <a:off x="2736974" y="276225"/>
            <a:ext cx="95250" cy="231775"/>
          </a:xfrm>
          <a:prstGeom prst="moon">
            <a:avLst/>
          </a:prstGeom>
          <a:solidFill>
            <a:schemeClr val="bg1"/>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on 8">
            <a:extLst>
              <a:ext uri="{FF2B5EF4-FFF2-40B4-BE49-F238E27FC236}">
                <a16:creationId xmlns:a16="http://schemas.microsoft.com/office/drawing/2014/main" id="{DB55B88A-2113-3F30-0C89-FD3C7BFA2F5D}"/>
              </a:ext>
            </a:extLst>
          </p:cNvPr>
          <p:cNvSpPr/>
          <p:nvPr/>
        </p:nvSpPr>
        <p:spPr>
          <a:xfrm flipH="1">
            <a:off x="3251942" y="474105"/>
            <a:ext cx="95250" cy="231775"/>
          </a:xfrm>
          <a:prstGeom prst="moon">
            <a:avLst/>
          </a:prstGeom>
          <a:solidFill>
            <a:schemeClr val="bg1"/>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8CD1A53-48DF-8C65-F1EC-96057C4F5BBF}"/>
              </a:ext>
            </a:extLst>
          </p:cNvPr>
          <p:cNvSpPr/>
          <p:nvPr/>
        </p:nvSpPr>
        <p:spPr>
          <a:xfrm flipH="1">
            <a:off x="1930400" y="231775"/>
            <a:ext cx="174625" cy="169862"/>
          </a:xfrm>
          <a:prstGeom prst="ellipse">
            <a:avLst/>
          </a:prstGeom>
          <a:solidFill>
            <a:schemeClr val="bg1"/>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EA7FA6-BEB8-6B76-0F3E-BDF69B72518E}"/>
              </a:ext>
            </a:extLst>
          </p:cNvPr>
          <p:cNvSpPr/>
          <p:nvPr/>
        </p:nvSpPr>
        <p:spPr>
          <a:xfrm flipH="1">
            <a:off x="1600200" y="623887"/>
            <a:ext cx="174625" cy="169862"/>
          </a:xfrm>
          <a:prstGeom prst="ellipse">
            <a:avLst/>
          </a:prstGeom>
          <a:solidFill>
            <a:schemeClr val="bg1"/>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a:extLst>
              <a:ext uri="{FF2B5EF4-FFF2-40B4-BE49-F238E27FC236}">
                <a16:creationId xmlns:a16="http://schemas.microsoft.com/office/drawing/2014/main" id="{ECDABAAA-BB0E-359E-8A54-B5ECAEDA63F7}"/>
              </a:ext>
            </a:extLst>
          </p:cNvPr>
          <p:cNvSpPr/>
          <p:nvPr/>
        </p:nvSpPr>
        <p:spPr>
          <a:xfrm flipH="1">
            <a:off x="3199659" y="736600"/>
            <a:ext cx="174625" cy="169862"/>
          </a:xfrm>
          <a:prstGeom prst="sun">
            <a:avLst/>
          </a:prstGeom>
          <a:solidFill>
            <a:schemeClr val="accent4">
              <a:lumMod val="60000"/>
              <a:lumOff val="40000"/>
            </a:schemeClr>
          </a:solidFill>
          <a:ln w="3175">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a:extLst>
              <a:ext uri="{FF2B5EF4-FFF2-40B4-BE49-F238E27FC236}">
                <a16:creationId xmlns:a16="http://schemas.microsoft.com/office/drawing/2014/main" id="{702D1589-D80B-7802-19F1-DF86BE0FF029}"/>
              </a:ext>
            </a:extLst>
          </p:cNvPr>
          <p:cNvSpPr/>
          <p:nvPr/>
        </p:nvSpPr>
        <p:spPr>
          <a:xfrm flipH="1">
            <a:off x="4814166" y="1191975"/>
            <a:ext cx="95250" cy="231775"/>
          </a:xfrm>
          <a:prstGeom prst="moon">
            <a:avLst/>
          </a:prstGeom>
          <a:solidFill>
            <a:schemeClr val="bg1"/>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n 13">
            <a:extLst>
              <a:ext uri="{FF2B5EF4-FFF2-40B4-BE49-F238E27FC236}">
                <a16:creationId xmlns:a16="http://schemas.microsoft.com/office/drawing/2014/main" id="{3EC0C69A-72ED-86DA-849A-B4473B723454}"/>
              </a:ext>
            </a:extLst>
          </p:cNvPr>
          <p:cNvSpPr/>
          <p:nvPr/>
        </p:nvSpPr>
        <p:spPr>
          <a:xfrm flipH="1">
            <a:off x="5163519" y="474105"/>
            <a:ext cx="174625" cy="169862"/>
          </a:xfrm>
          <a:prstGeom prst="sun">
            <a:avLst/>
          </a:prstGeom>
          <a:solidFill>
            <a:schemeClr val="accent4">
              <a:lumMod val="60000"/>
              <a:lumOff val="40000"/>
            </a:schemeClr>
          </a:solidFill>
          <a:ln w="3175">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a:extLst>
              <a:ext uri="{FF2B5EF4-FFF2-40B4-BE49-F238E27FC236}">
                <a16:creationId xmlns:a16="http://schemas.microsoft.com/office/drawing/2014/main" id="{043AE22A-D050-B15F-E97D-013E3FC22D70}"/>
              </a:ext>
            </a:extLst>
          </p:cNvPr>
          <p:cNvSpPr/>
          <p:nvPr/>
        </p:nvSpPr>
        <p:spPr>
          <a:xfrm flipH="1">
            <a:off x="5601566" y="358217"/>
            <a:ext cx="95250" cy="231775"/>
          </a:xfrm>
          <a:prstGeom prst="moon">
            <a:avLst/>
          </a:prstGeom>
          <a:solidFill>
            <a:schemeClr val="bg1"/>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E7E6EFF-2FBE-471D-9D88-20FDD7485CAD}"/>
              </a:ext>
            </a:extLst>
          </p:cNvPr>
          <p:cNvSpPr/>
          <p:nvPr/>
        </p:nvSpPr>
        <p:spPr>
          <a:xfrm>
            <a:off x="2668555" y="4501264"/>
            <a:ext cx="3209730" cy="331993"/>
          </a:xfrm>
          <a:prstGeom prst="rect">
            <a:avLst/>
          </a:prstGeom>
          <a:noFill/>
          <a:ln w="76200">
            <a:solidFill>
              <a:schemeClr val="accent6">
                <a:lumMod val="75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peech Bubble: Rectangle with Corners Rounded 2">
            <a:extLst>
              <a:ext uri="{FF2B5EF4-FFF2-40B4-BE49-F238E27FC236}">
                <a16:creationId xmlns:a16="http://schemas.microsoft.com/office/drawing/2014/main" id="{6A4790AE-65C6-47CA-9962-9AE4D3D395CA}"/>
              </a:ext>
            </a:extLst>
          </p:cNvPr>
          <p:cNvSpPr/>
          <p:nvPr/>
        </p:nvSpPr>
        <p:spPr>
          <a:xfrm>
            <a:off x="2736974" y="-1783848"/>
            <a:ext cx="3267434" cy="1516306"/>
          </a:xfrm>
          <a:prstGeom prst="wedgeRoundRectCallout">
            <a:avLst>
              <a:gd name="adj1" fmla="val -9990"/>
              <a:gd name="adj2" fmla="val 612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This factor is in direct opposition to Gen 1:14 – SHANEH!</a:t>
            </a:r>
          </a:p>
        </p:txBody>
      </p:sp>
    </p:spTree>
    <p:extLst>
      <p:ext uri="{BB962C8B-B14F-4D97-AF65-F5344CB8AC3E}">
        <p14:creationId xmlns:p14="http://schemas.microsoft.com/office/powerpoint/2010/main" val="127662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4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5000"/>
                            </p:stCondLst>
                            <p:childTnLst>
                              <p:par>
                                <p:cTn id="12" presetID="3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6000"/>
                            </p:stCondLst>
                            <p:childTnLst>
                              <p:par>
                                <p:cTn id="19" presetID="3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5" fill="hold">
                            <p:stCondLst>
                              <p:cond delay="7000"/>
                            </p:stCondLst>
                            <p:childTnLst>
                              <p:par>
                                <p:cTn id="26" presetID="37"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2" fill="hold">
                            <p:stCondLst>
                              <p:cond delay="8000"/>
                            </p:stCondLst>
                            <p:childTnLst>
                              <p:par>
                                <p:cTn id="33" presetID="37"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900" decel="100000" fill="hold"/>
                                        <p:tgtEl>
                                          <p:spTgt spid="1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9" fill="hold">
                            <p:stCondLst>
                              <p:cond delay="9000"/>
                            </p:stCondLst>
                            <p:childTnLst>
                              <p:par>
                                <p:cTn id="40" presetID="37"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900" decel="100000" fill="hold"/>
                                        <p:tgtEl>
                                          <p:spTgt spid="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6" fill="hold">
                            <p:stCondLst>
                              <p:cond delay="10000"/>
                            </p:stCondLst>
                            <p:childTnLst>
                              <p:par>
                                <p:cTn id="47" presetID="37"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900" decel="100000" fill="hold"/>
                                        <p:tgtEl>
                                          <p:spTgt spid="1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3" fill="hold">
                            <p:stCondLst>
                              <p:cond delay="11000"/>
                            </p:stCondLst>
                            <p:childTnLst>
                              <p:par>
                                <p:cTn id="54" presetID="37"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900" decel="100000" fill="hold"/>
                                        <p:tgtEl>
                                          <p:spTgt spid="14"/>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0" fill="hold">
                            <p:stCondLst>
                              <p:cond delay="12000"/>
                            </p:stCondLst>
                            <p:childTnLst>
                              <p:par>
                                <p:cTn id="61" presetID="37"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900" decel="100000" fill="hold"/>
                                        <p:tgtEl>
                                          <p:spTgt spid="1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Effect transition="in" filter="barn(inVertical)">
                                      <p:cBhvr>
                                        <p:cTn id="7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67D439-3C6E-49BC-B595-4D38722819A2}"/>
              </a:ext>
            </a:extLst>
          </p:cNvPr>
          <p:cNvSpPr>
            <a:spLocks noGrp="1"/>
          </p:cNvSpPr>
          <p:nvPr>
            <p:ph type="sldNum" sz="quarter" idx="12"/>
          </p:nvPr>
        </p:nvSpPr>
        <p:spPr>
          <a:xfrm>
            <a:off x="9448800" y="6492875"/>
            <a:ext cx="2743200" cy="365125"/>
          </a:xfrm>
        </p:spPr>
        <p:txBody>
          <a:bodyPr/>
          <a:lstStyle/>
          <a:p>
            <a:fld id="{0B555D82-D20F-4DB7-B3E9-7B7EAC2F87A9}" type="slidenum">
              <a:rPr lang="en-US" b="1" smtClean="0">
                <a:solidFill>
                  <a:schemeClr val="tx1"/>
                </a:solidFill>
              </a:rPr>
              <a:t>38</a:t>
            </a:fld>
            <a:endParaRPr lang="en-US" b="1" dirty="0">
              <a:solidFill>
                <a:schemeClr val="tx1"/>
              </a:solidFill>
            </a:endParaRPr>
          </a:p>
        </p:txBody>
      </p:sp>
      <p:pic>
        <p:nvPicPr>
          <p:cNvPr id="3" name="Picture 2">
            <a:extLst>
              <a:ext uri="{FF2B5EF4-FFF2-40B4-BE49-F238E27FC236}">
                <a16:creationId xmlns:a16="http://schemas.microsoft.com/office/drawing/2014/main" id="{334E0F0D-455E-4A9F-947E-0993C4BFF9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719" y="74342"/>
            <a:ext cx="6651551" cy="6732858"/>
          </a:xfrm>
          <a:prstGeom prst="rect">
            <a:avLst/>
          </a:prstGeom>
          <a:ln>
            <a:solidFill>
              <a:schemeClr val="tx1"/>
            </a:solidFill>
          </a:ln>
        </p:spPr>
      </p:pic>
      <p:sp>
        <p:nvSpPr>
          <p:cNvPr id="4" name="Speech Bubble: Rectangle with Corners Rounded 3">
            <a:extLst>
              <a:ext uri="{FF2B5EF4-FFF2-40B4-BE49-F238E27FC236}">
                <a16:creationId xmlns:a16="http://schemas.microsoft.com/office/drawing/2014/main" id="{EEC50212-2457-4EB9-AC8B-41041D787067}"/>
              </a:ext>
            </a:extLst>
          </p:cNvPr>
          <p:cNvSpPr/>
          <p:nvPr/>
        </p:nvSpPr>
        <p:spPr>
          <a:xfrm>
            <a:off x="5309119" y="1774573"/>
            <a:ext cx="6734161" cy="4516016"/>
          </a:xfrm>
          <a:prstGeom prst="wedgeRoundRectCallout">
            <a:avLst>
              <a:gd name="adj1" fmla="val -87457"/>
              <a:gd name="adj2" fmla="val 37842"/>
              <a:gd name="adj3" fmla="val 16667"/>
            </a:avLst>
          </a:prstGeom>
          <a:solidFill>
            <a:schemeClr val="accent6">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165100" h="50800"/>
              <a:bevelB w="171450"/>
            </a:sp3d>
          </a:bodyPr>
          <a:lstStyle/>
          <a:p>
            <a:pPr algn="ctr"/>
            <a:r>
              <a:rPr lang="en-CA" sz="3200" b="1" dirty="0">
                <a:ln>
                  <a:solidFill>
                    <a:schemeClr val="bg1"/>
                  </a:solidFill>
                </a:ln>
              </a:rPr>
              <a:t>Notice it is the </a:t>
            </a:r>
            <a:r>
              <a:rPr lang="en-CA" sz="4400" b="1" u="sng" dirty="0">
                <a:ln>
                  <a:solidFill>
                    <a:schemeClr val="bg1"/>
                  </a:solidFill>
                </a:ln>
                <a:solidFill>
                  <a:schemeClr val="bg1"/>
                </a:solidFill>
                <a:effectLst>
                  <a:glow rad="228600">
                    <a:schemeClr val="accent6">
                      <a:satMod val="175000"/>
                      <a:alpha val="40000"/>
                    </a:schemeClr>
                  </a:glow>
                </a:effectLst>
              </a:rPr>
              <a:t>moon</a:t>
            </a:r>
            <a:r>
              <a:rPr lang="en-CA" sz="4400" b="1" i="1" dirty="0">
                <a:ln>
                  <a:solidFill>
                    <a:schemeClr val="bg1"/>
                  </a:solidFill>
                </a:ln>
                <a:solidFill>
                  <a:schemeClr val="bg1"/>
                </a:solidFill>
                <a:effectLst>
                  <a:glow rad="228600">
                    <a:schemeClr val="accent6">
                      <a:satMod val="175000"/>
                      <a:alpha val="40000"/>
                    </a:schemeClr>
                  </a:glow>
                </a:effectLst>
              </a:rPr>
              <a:t> </a:t>
            </a:r>
            <a:r>
              <a:rPr lang="en-CA" sz="4400" b="1" dirty="0">
                <a:ln>
                  <a:solidFill>
                    <a:schemeClr val="bg1"/>
                  </a:solidFill>
                </a:ln>
                <a:solidFill>
                  <a:schemeClr val="bg1"/>
                </a:solidFill>
                <a:effectLst>
                  <a:glow rad="228600">
                    <a:schemeClr val="accent6">
                      <a:satMod val="175000"/>
                      <a:alpha val="40000"/>
                    </a:schemeClr>
                  </a:glow>
                </a:effectLst>
              </a:rPr>
              <a:t>p</a:t>
            </a:r>
            <a:r>
              <a:rPr lang="en-CA" sz="4400" b="1" u="sng" dirty="0">
                <a:ln>
                  <a:solidFill>
                    <a:schemeClr val="bg1"/>
                  </a:solidFill>
                </a:ln>
                <a:solidFill>
                  <a:schemeClr val="bg1"/>
                </a:solidFill>
                <a:effectLst>
                  <a:glow rad="228600">
                    <a:schemeClr val="accent6">
                      <a:satMod val="175000"/>
                      <a:alpha val="40000"/>
                    </a:schemeClr>
                  </a:glow>
                </a:effectLst>
              </a:rPr>
              <a:t>hase</a:t>
            </a:r>
            <a:r>
              <a:rPr lang="en-CA" sz="4400" b="1" i="1" u="sng" dirty="0">
                <a:ln>
                  <a:solidFill>
                    <a:schemeClr val="bg1"/>
                  </a:solidFill>
                </a:ln>
                <a:solidFill>
                  <a:schemeClr val="bg1"/>
                </a:solidFill>
                <a:effectLst>
                  <a:glow rad="228600">
                    <a:schemeClr val="accent6">
                      <a:satMod val="175000"/>
                      <a:alpha val="40000"/>
                    </a:schemeClr>
                  </a:glow>
                </a:effectLst>
              </a:rPr>
              <a:t> </a:t>
            </a:r>
            <a:r>
              <a:rPr lang="en-CA" sz="3200" b="1" dirty="0">
                <a:ln>
                  <a:solidFill>
                    <a:schemeClr val="bg1"/>
                  </a:solidFill>
                </a:ln>
              </a:rPr>
              <a:t>that</a:t>
            </a:r>
            <a:r>
              <a:rPr lang="en-CA" sz="3200" b="1" dirty="0">
                <a:ln>
                  <a:solidFill>
                    <a:srgbClr val="002060"/>
                  </a:solidFill>
                </a:ln>
              </a:rPr>
              <a:t> </a:t>
            </a:r>
            <a:br>
              <a:rPr lang="en-CA" sz="3200" b="1" dirty="0">
                <a:ln>
                  <a:solidFill>
                    <a:srgbClr val="002060"/>
                  </a:solidFill>
                </a:ln>
              </a:rPr>
            </a:br>
            <a:r>
              <a:rPr lang="en-CA" sz="6600" b="1" dirty="0">
                <a:ln>
                  <a:solidFill>
                    <a:srgbClr val="002060"/>
                  </a:solidFill>
                </a:ln>
              </a:rPr>
              <a:t>SIGNALS THE DETERMINATION OF TIME!</a:t>
            </a:r>
          </a:p>
        </p:txBody>
      </p:sp>
    </p:spTree>
    <p:extLst>
      <p:ext uri="{BB962C8B-B14F-4D97-AF65-F5344CB8AC3E}">
        <p14:creationId xmlns:p14="http://schemas.microsoft.com/office/powerpoint/2010/main" val="326853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400" b="1" smtClean="0">
                <a:solidFill>
                  <a:schemeClr val="tx1"/>
                </a:solidFill>
              </a:rPr>
              <a:pPr algn="ctr"/>
              <a:t>39</a:t>
            </a:fld>
            <a:endParaRPr lang="en-US" b="1" dirty="0">
              <a:solidFill>
                <a:schemeClr val="tx1"/>
              </a:solidFill>
            </a:endParaRPr>
          </a:p>
        </p:txBody>
      </p:sp>
      <p:sp>
        <p:nvSpPr>
          <p:cNvPr id="3" name="TextBox 2">
            <a:extLst>
              <a:ext uri="{FF2B5EF4-FFF2-40B4-BE49-F238E27FC236}">
                <a16:creationId xmlns:a16="http://schemas.microsoft.com/office/drawing/2014/main" id="{A096F646-EF0A-6237-2478-A0E925FFC637}"/>
              </a:ext>
            </a:extLst>
          </p:cNvPr>
          <p:cNvSpPr txBox="1"/>
          <p:nvPr/>
        </p:nvSpPr>
        <p:spPr>
          <a:xfrm>
            <a:off x="277089" y="6356453"/>
            <a:ext cx="3926636" cy="369332"/>
          </a:xfrm>
          <a:prstGeom prst="rect">
            <a:avLst/>
          </a:prstGeom>
          <a:solidFill>
            <a:schemeClr val="accent4">
              <a:lumMod val="60000"/>
              <a:lumOff val="40000"/>
            </a:schemeClr>
          </a:solidFill>
          <a:scene3d>
            <a:camera prst="orthographicFront"/>
            <a:lightRig rig="threePt" dir="t"/>
          </a:scene3d>
          <a:sp3d>
            <a:bevelT/>
          </a:sp3d>
        </p:spPr>
        <p:txBody>
          <a:bodyPr wrap="square">
            <a:spAutoFit/>
          </a:bodyPr>
          <a:lstStyle/>
          <a:p>
            <a:pPr algn="ctr"/>
            <a:r>
              <a:rPr lang="en-US" dirty="0">
                <a:hlinkClick r:id="rId3"/>
              </a:rPr>
              <a:t>https://torahislight.org/intercalation/</a:t>
            </a:r>
            <a:endParaRPr lang="en-US" dirty="0"/>
          </a:p>
        </p:txBody>
      </p:sp>
      <p:sp>
        <p:nvSpPr>
          <p:cNvPr id="4" name="TextBox 3">
            <a:extLst>
              <a:ext uri="{FF2B5EF4-FFF2-40B4-BE49-F238E27FC236}">
                <a16:creationId xmlns:a16="http://schemas.microsoft.com/office/drawing/2014/main" id="{B35401E9-9C28-2ED8-D736-AFC94F292FDB}"/>
              </a:ext>
            </a:extLst>
          </p:cNvPr>
          <p:cNvSpPr txBox="1"/>
          <p:nvPr/>
        </p:nvSpPr>
        <p:spPr>
          <a:xfrm>
            <a:off x="215630" y="170144"/>
            <a:ext cx="11976370" cy="461665"/>
          </a:xfrm>
          <a:prstGeom prst="rect">
            <a:avLst/>
          </a:prstGeom>
          <a:noFill/>
        </p:spPr>
        <p:txBody>
          <a:bodyPr wrap="square" rtlCol="0">
            <a:spAutoFit/>
          </a:bodyPr>
          <a:lstStyle/>
          <a:p>
            <a:r>
              <a:rPr lang="en-US" sz="2400" b="1" dirty="0">
                <a:solidFill>
                  <a:srgbClr val="002060"/>
                </a:solidFill>
              </a:rPr>
              <a:t>After the author had described 2 other methods of intercalation, he settles on Method #3:</a:t>
            </a:r>
          </a:p>
        </p:txBody>
      </p:sp>
      <p:sp>
        <p:nvSpPr>
          <p:cNvPr id="5" name="TextBox 4">
            <a:extLst>
              <a:ext uri="{FF2B5EF4-FFF2-40B4-BE49-F238E27FC236}">
                <a16:creationId xmlns:a16="http://schemas.microsoft.com/office/drawing/2014/main" id="{985CC122-90C8-9350-E8B7-F9096B1380F9}"/>
              </a:ext>
            </a:extLst>
          </p:cNvPr>
          <p:cNvSpPr txBox="1"/>
          <p:nvPr/>
        </p:nvSpPr>
        <p:spPr>
          <a:xfrm>
            <a:off x="2206171" y="631809"/>
            <a:ext cx="9926953" cy="5632311"/>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2400" dirty="0">
                <a:solidFill>
                  <a:srgbClr val="111111"/>
                </a:solidFill>
                <a:effectLst/>
                <a:ea typeface="Calibri" panose="020F0502020204030204" pitchFamily="34" charset="0"/>
                <a:cs typeface="Times New Roman" panose="02020603050405020304" pitchFamily="18" charset="0"/>
              </a:rPr>
              <a:t>     “We can see that in the 1</a:t>
            </a:r>
            <a:r>
              <a:rPr lang="en-US" sz="2400" baseline="30000" dirty="0">
                <a:solidFill>
                  <a:srgbClr val="111111"/>
                </a:solidFill>
                <a:effectLst/>
                <a:ea typeface="Calibri" panose="020F0502020204030204" pitchFamily="34" charset="0"/>
                <a:cs typeface="Times New Roman" panose="02020603050405020304" pitchFamily="18" charset="0"/>
              </a:rPr>
              <a:t>st</a:t>
            </a:r>
            <a:r>
              <a:rPr lang="en-US" sz="2400" dirty="0">
                <a:solidFill>
                  <a:srgbClr val="111111"/>
                </a:solidFill>
                <a:effectLst/>
                <a:ea typeface="Calibri" panose="020F0502020204030204" pitchFamily="34" charset="0"/>
                <a:cs typeface="Times New Roman" panose="02020603050405020304" pitchFamily="18" charset="0"/>
              </a:rPr>
              <a:t> year the full moon falls on the 1</a:t>
            </a:r>
            <a:r>
              <a:rPr lang="en-US" sz="2400" baseline="30000" dirty="0">
                <a:solidFill>
                  <a:srgbClr val="111111"/>
                </a:solidFill>
                <a:effectLst/>
                <a:ea typeface="Calibri" panose="020F0502020204030204" pitchFamily="34" charset="0"/>
                <a:cs typeface="Times New Roman" panose="02020603050405020304" pitchFamily="18" charset="0"/>
              </a:rPr>
              <a:t>st</a:t>
            </a:r>
            <a:r>
              <a:rPr lang="en-US" sz="2400" dirty="0">
                <a:solidFill>
                  <a:srgbClr val="111111"/>
                </a:solidFill>
                <a:effectLst/>
                <a:ea typeface="Calibri" panose="020F0502020204030204" pitchFamily="34" charset="0"/>
                <a:cs typeface="Times New Roman" panose="02020603050405020304" pitchFamily="18" charset="0"/>
              </a:rPr>
              <a:t> day of the year, the second year it falls on the 20</a:t>
            </a:r>
            <a:r>
              <a:rPr lang="en-US" sz="2400" baseline="30000" dirty="0">
                <a:solidFill>
                  <a:srgbClr val="111111"/>
                </a:solidFill>
                <a:effectLst/>
                <a:ea typeface="Calibri" panose="020F0502020204030204" pitchFamily="34" charset="0"/>
                <a:cs typeface="Times New Roman" panose="02020603050405020304" pitchFamily="18" charset="0"/>
              </a:rPr>
              <a:t>th</a:t>
            </a:r>
            <a:r>
              <a:rPr lang="en-US" sz="2400" dirty="0">
                <a:solidFill>
                  <a:srgbClr val="111111"/>
                </a:solidFill>
                <a:effectLst/>
                <a:ea typeface="Calibri" panose="020F0502020204030204" pitchFamily="34" charset="0"/>
                <a:cs typeface="Times New Roman" panose="02020603050405020304" pitchFamily="18" charset="0"/>
              </a:rPr>
              <a:t>, 3</a:t>
            </a:r>
            <a:r>
              <a:rPr lang="en-US" sz="2400" baseline="30000" dirty="0">
                <a:solidFill>
                  <a:srgbClr val="111111"/>
                </a:solidFill>
                <a:effectLst/>
                <a:ea typeface="Calibri" panose="020F0502020204030204" pitchFamily="34" charset="0"/>
                <a:cs typeface="Times New Roman" panose="02020603050405020304" pitchFamily="18" charset="0"/>
              </a:rPr>
              <a:t>rd</a:t>
            </a:r>
            <a:r>
              <a:rPr lang="en-US" sz="2400" dirty="0">
                <a:solidFill>
                  <a:srgbClr val="111111"/>
                </a:solidFill>
                <a:effectLst/>
                <a:ea typeface="Calibri" panose="020F0502020204030204" pitchFamily="34" charset="0"/>
                <a:cs typeface="Times New Roman" panose="02020603050405020304" pitchFamily="18" charset="0"/>
              </a:rPr>
              <a:t> year the 10</a:t>
            </a:r>
            <a:r>
              <a:rPr lang="en-US" sz="2400" baseline="30000" dirty="0">
                <a:solidFill>
                  <a:srgbClr val="111111"/>
                </a:solidFill>
                <a:effectLst/>
                <a:ea typeface="Calibri" panose="020F0502020204030204" pitchFamily="34" charset="0"/>
                <a:cs typeface="Times New Roman" panose="02020603050405020304" pitchFamily="18" charset="0"/>
              </a:rPr>
              <a:t>th</a:t>
            </a:r>
            <a:r>
              <a:rPr lang="en-US" sz="2400" dirty="0">
                <a:solidFill>
                  <a:srgbClr val="111111"/>
                </a:solidFill>
                <a:effectLst/>
                <a:ea typeface="Calibri" panose="020F0502020204030204" pitchFamily="34" charset="0"/>
                <a:cs typeface="Times New Roman" panose="02020603050405020304" pitchFamily="18" charset="0"/>
              </a:rPr>
              <a:t>, 4</a:t>
            </a:r>
            <a:r>
              <a:rPr lang="en-US" sz="2400" baseline="30000" dirty="0">
                <a:solidFill>
                  <a:srgbClr val="111111"/>
                </a:solidFill>
                <a:effectLst/>
                <a:ea typeface="Calibri" panose="020F0502020204030204" pitchFamily="34" charset="0"/>
                <a:cs typeface="Times New Roman" panose="02020603050405020304" pitchFamily="18" charset="0"/>
              </a:rPr>
              <a:t>th</a:t>
            </a:r>
            <a:r>
              <a:rPr lang="en-US" sz="2400" dirty="0">
                <a:solidFill>
                  <a:srgbClr val="111111"/>
                </a:solidFill>
                <a:effectLst/>
                <a:ea typeface="Calibri" panose="020F0502020204030204" pitchFamily="34" charset="0"/>
                <a:cs typeface="Times New Roman" panose="02020603050405020304" pitchFamily="18" charset="0"/>
              </a:rPr>
              <a:t> the 1</a:t>
            </a:r>
            <a:r>
              <a:rPr lang="en-US" sz="2400" baseline="30000" dirty="0">
                <a:solidFill>
                  <a:srgbClr val="111111"/>
                </a:solidFill>
                <a:effectLst/>
                <a:ea typeface="Calibri" panose="020F0502020204030204" pitchFamily="34" charset="0"/>
                <a:cs typeface="Times New Roman" panose="02020603050405020304" pitchFamily="18" charset="0"/>
              </a:rPr>
              <a:t>st</a:t>
            </a:r>
            <a:r>
              <a:rPr lang="en-US" sz="2400" dirty="0">
                <a:solidFill>
                  <a:srgbClr val="111111"/>
                </a:solidFill>
                <a:effectLst/>
                <a:ea typeface="Calibri" panose="020F0502020204030204" pitchFamily="34" charset="0"/>
                <a:cs typeface="Times New Roman" panose="02020603050405020304" pitchFamily="18" charset="0"/>
              </a:rPr>
              <a:t>, 5</a:t>
            </a:r>
            <a:r>
              <a:rPr lang="en-US" sz="2400" baseline="30000" dirty="0">
                <a:solidFill>
                  <a:srgbClr val="111111"/>
                </a:solidFill>
                <a:effectLst/>
                <a:ea typeface="Calibri" panose="020F0502020204030204" pitchFamily="34" charset="0"/>
                <a:cs typeface="Times New Roman" panose="02020603050405020304" pitchFamily="18" charset="0"/>
              </a:rPr>
              <a:t>th</a:t>
            </a:r>
            <a:r>
              <a:rPr lang="en-US" sz="2400" dirty="0">
                <a:solidFill>
                  <a:srgbClr val="111111"/>
                </a:solidFill>
                <a:effectLst/>
                <a:ea typeface="Calibri" panose="020F0502020204030204" pitchFamily="34" charset="0"/>
                <a:cs typeface="Times New Roman" panose="02020603050405020304" pitchFamily="18" charset="0"/>
              </a:rPr>
              <a:t> year the 20</a:t>
            </a:r>
            <a:r>
              <a:rPr lang="en-US" sz="2400" baseline="30000" dirty="0">
                <a:solidFill>
                  <a:srgbClr val="111111"/>
                </a:solidFill>
                <a:effectLst/>
                <a:ea typeface="Calibri" panose="020F0502020204030204" pitchFamily="34" charset="0"/>
                <a:cs typeface="Times New Roman" panose="02020603050405020304" pitchFamily="18" charset="0"/>
              </a:rPr>
              <a:t>th</a:t>
            </a:r>
            <a:r>
              <a:rPr lang="en-US" sz="2400" dirty="0">
                <a:solidFill>
                  <a:srgbClr val="111111"/>
                </a:solidFill>
                <a:effectLst/>
                <a:ea typeface="Calibri" panose="020F0502020204030204" pitchFamily="34" charset="0"/>
                <a:cs typeface="Times New Roman" panose="02020603050405020304" pitchFamily="18" charset="0"/>
              </a:rPr>
              <a:t>, 6</a:t>
            </a:r>
            <a:r>
              <a:rPr lang="en-US" sz="2400" baseline="30000" dirty="0">
                <a:solidFill>
                  <a:srgbClr val="111111"/>
                </a:solidFill>
                <a:effectLst/>
                <a:ea typeface="Calibri" panose="020F0502020204030204" pitchFamily="34" charset="0"/>
                <a:cs typeface="Times New Roman" panose="02020603050405020304" pitchFamily="18" charset="0"/>
              </a:rPr>
              <a:t>th</a:t>
            </a:r>
            <a:r>
              <a:rPr lang="en-US" sz="2400" dirty="0">
                <a:solidFill>
                  <a:srgbClr val="111111"/>
                </a:solidFill>
                <a:effectLst/>
                <a:ea typeface="Calibri" panose="020F0502020204030204" pitchFamily="34" charset="0"/>
                <a:cs typeface="Times New Roman" panose="02020603050405020304" pitchFamily="18" charset="0"/>
              </a:rPr>
              <a:t> year the 10</a:t>
            </a:r>
            <a:r>
              <a:rPr lang="en-US" sz="2400" baseline="30000" dirty="0">
                <a:solidFill>
                  <a:srgbClr val="111111"/>
                </a:solidFill>
                <a:effectLst/>
                <a:ea typeface="Calibri" panose="020F0502020204030204" pitchFamily="34" charset="0"/>
                <a:cs typeface="Times New Roman" panose="02020603050405020304" pitchFamily="18" charset="0"/>
              </a:rPr>
              <a:t>th</a:t>
            </a:r>
            <a:r>
              <a:rPr lang="en-US" sz="2400" dirty="0">
                <a:solidFill>
                  <a:srgbClr val="111111"/>
                </a:solidFill>
                <a:effectLst/>
                <a:ea typeface="Calibri" panose="020F0502020204030204" pitchFamily="34" charset="0"/>
                <a:cs typeface="Times New Roman" panose="02020603050405020304" pitchFamily="18" charset="0"/>
              </a:rPr>
              <a:t> and the 7</a:t>
            </a:r>
            <a:r>
              <a:rPr lang="en-US" sz="2400" baseline="30000" dirty="0">
                <a:solidFill>
                  <a:srgbClr val="111111"/>
                </a:solidFill>
                <a:effectLst/>
                <a:ea typeface="Calibri" panose="020F0502020204030204" pitchFamily="34" charset="0"/>
                <a:cs typeface="Times New Roman" panose="02020603050405020304" pitchFamily="18" charset="0"/>
              </a:rPr>
              <a:t>th</a:t>
            </a:r>
            <a:r>
              <a:rPr lang="en-US" sz="2400" dirty="0">
                <a:solidFill>
                  <a:srgbClr val="111111"/>
                </a:solidFill>
                <a:effectLst/>
                <a:ea typeface="Calibri" panose="020F0502020204030204" pitchFamily="34" charset="0"/>
                <a:cs typeface="Times New Roman" panose="02020603050405020304" pitchFamily="18" charset="0"/>
              </a:rPr>
              <a:t> year it again lands on the 1</a:t>
            </a:r>
            <a:r>
              <a:rPr lang="en-US" sz="2400" baseline="30000" dirty="0">
                <a:solidFill>
                  <a:srgbClr val="111111"/>
                </a:solidFill>
                <a:effectLst/>
                <a:ea typeface="Calibri" panose="020F0502020204030204" pitchFamily="34" charset="0"/>
                <a:cs typeface="Times New Roman" panose="02020603050405020304" pitchFamily="18" charset="0"/>
              </a:rPr>
              <a:t>st</a:t>
            </a:r>
            <a:r>
              <a:rPr lang="en-US" sz="2400" dirty="0">
                <a:solidFill>
                  <a:srgbClr val="111111"/>
                </a:solidFill>
                <a:effectLst/>
                <a:ea typeface="Calibri" panose="020F0502020204030204" pitchFamily="34" charset="0"/>
                <a:cs typeface="Times New Roman" panose="02020603050405020304" pitchFamily="18" charset="0"/>
              </a:rPr>
              <a:t>.  </a:t>
            </a:r>
          </a:p>
          <a:p>
            <a:r>
              <a:rPr lang="en-US" sz="2400" dirty="0">
                <a:solidFill>
                  <a:srgbClr val="111111"/>
                </a:solidFill>
                <a:ea typeface="Calibri" panose="020F0502020204030204" pitchFamily="34" charset="0"/>
                <a:cs typeface="Times New Roman" panose="02020603050405020304" pitchFamily="18" charset="0"/>
              </a:rPr>
              <a:t>     </a:t>
            </a:r>
            <a:r>
              <a:rPr lang="en-US" sz="2400" dirty="0">
                <a:solidFill>
                  <a:srgbClr val="111111"/>
                </a:solidFill>
                <a:effectLst/>
                <a:ea typeface="Calibri" panose="020F0502020204030204" pitchFamily="34" charset="0"/>
                <a:cs typeface="Times New Roman" panose="02020603050405020304" pitchFamily="18" charset="0"/>
              </a:rPr>
              <a:t>“</a:t>
            </a:r>
            <a:r>
              <a:rPr lang="en-US" sz="2400" dirty="0">
                <a:solidFill>
                  <a:srgbClr val="111111"/>
                </a:solidFill>
                <a:effectLst/>
                <a:ea typeface="Times New Roman" panose="02020603050405020304" pitchFamily="18" charset="0"/>
              </a:rPr>
              <a:t>So it develops a 1, 20, 10, 1, 20, 10, 1 pattern for the full moon dates. </a:t>
            </a:r>
            <a:br>
              <a:rPr lang="en-US" sz="2400" dirty="0">
                <a:solidFill>
                  <a:srgbClr val="111111"/>
                </a:solidFill>
                <a:effectLst/>
                <a:ea typeface="Times New Roman" panose="02020603050405020304" pitchFamily="18" charset="0"/>
              </a:rPr>
            </a:br>
            <a:r>
              <a:rPr lang="en-US" sz="2400" dirty="0">
                <a:solidFill>
                  <a:srgbClr val="111111"/>
                </a:solidFill>
                <a:effectLst/>
                <a:ea typeface="Times New Roman" panose="02020603050405020304" pitchFamily="18" charset="0"/>
              </a:rPr>
              <a:t>The pattern for the new moon is the 17</a:t>
            </a:r>
            <a:r>
              <a:rPr lang="en-US" sz="2400" baseline="30000" dirty="0">
                <a:solidFill>
                  <a:srgbClr val="111111"/>
                </a:solidFill>
                <a:effectLst/>
                <a:ea typeface="Times New Roman" panose="02020603050405020304" pitchFamily="18" charset="0"/>
              </a:rPr>
              <a:t>th</a:t>
            </a:r>
            <a:r>
              <a:rPr lang="en-US" sz="2400" dirty="0">
                <a:solidFill>
                  <a:srgbClr val="111111"/>
                </a:solidFill>
                <a:effectLst/>
                <a:ea typeface="Times New Roman" panose="02020603050405020304" pitchFamily="18" charset="0"/>
              </a:rPr>
              <a:t>, 1</a:t>
            </a:r>
            <a:r>
              <a:rPr lang="en-US" sz="2400" baseline="30000" dirty="0">
                <a:solidFill>
                  <a:srgbClr val="111111"/>
                </a:solidFill>
                <a:effectLst/>
                <a:ea typeface="Times New Roman" panose="02020603050405020304" pitchFamily="18" charset="0"/>
              </a:rPr>
              <a:t>st</a:t>
            </a:r>
            <a:r>
              <a:rPr lang="en-US" sz="2400" dirty="0">
                <a:solidFill>
                  <a:srgbClr val="111111"/>
                </a:solidFill>
                <a:effectLst/>
                <a:ea typeface="Times New Roman" panose="02020603050405020304" pitchFamily="18" charset="0"/>
              </a:rPr>
              <a:t>, 7</a:t>
            </a:r>
            <a:r>
              <a:rPr lang="en-US" sz="2400" baseline="30000" dirty="0">
                <a:solidFill>
                  <a:srgbClr val="111111"/>
                </a:solidFill>
                <a:effectLst/>
                <a:ea typeface="Times New Roman" panose="02020603050405020304" pitchFamily="18" charset="0"/>
              </a:rPr>
              <a:t>th</a:t>
            </a:r>
            <a:r>
              <a:rPr lang="en-US" sz="2400" dirty="0">
                <a:solidFill>
                  <a:srgbClr val="111111"/>
                </a:solidFill>
                <a:effectLst/>
                <a:ea typeface="Times New Roman" panose="02020603050405020304" pitchFamily="18" charset="0"/>
              </a:rPr>
              <a:t>, 27</a:t>
            </a:r>
            <a:r>
              <a:rPr lang="en-US" sz="2400" baseline="30000" dirty="0">
                <a:solidFill>
                  <a:srgbClr val="111111"/>
                </a:solidFill>
                <a:effectLst/>
                <a:ea typeface="Times New Roman" panose="02020603050405020304" pitchFamily="18" charset="0"/>
              </a:rPr>
              <a:t>th</a:t>
            </a:r>
            <a:r>
              <a:rPr lang="en-US" sz="2400" dirty="0">
                <a:solidFill>
                  <a:srgbClr val="111111"/>
                </a:solidFill>
                <a:effectLst/>
                <a:ea typeface="Times New Roman" panose="02020603050405020304" pitchFamily="18" charset="0"/>
              </a:rPr>
              <a:t> and so on. If we intercalate on the first year of every sabbatical cycle the pattern actually </a:t>
            </a:r>
            <a:br>
              <a:rPr lang="en-US" sz="2400" dirty="0">
                <a:solidFill>
                  <a:srgbClr val="111111"/>
                </a:solidFill>
                <a:effectLst/>
                <a:ea typeface="Times New Roman" panose="02020603050405020304" pitchFamily="18" charset="0"/>
              </a:rPr>
            </a:br>
            <a:r>
              <a:rPr lang="en-US" sz="2400" dirty="0">
                <a:solidFill>
                  <a:srgbClr val="111111"/>
                </a:solidFill>
                <a:effectLst/>
                <a:ea typeface="Times New Roman" panose="02020603050405020304" pitchFamily="18" charset="0"/>
              </a:rPr>
              <a:t>shifts between the two patterns. This happens pretty much without fail </a:t>
            </a:r>
            <a:br>
              <a:rPr lang="en-US" sz="2400" dirty="0">
                <a:solidFill>
                  <a:srgbClr val="111111"/>
                </a:solidFill>
                <a:effectLst/>
                <a:ea typeface="Times New Roman" panose="02020603050405020304" pitchFamily="18" charset="0"/>
              </a:rPr>
            </a:br>
            <a:r>
              <a:rPr lang="en-US" sz="2400" dirty="0">
                <a:solidFill>
                  <a:srgbClr val="111111"/>
                </a:solidFill>
                <a:effectLst/>
                <a:ea typeface="Times New Roman" panose="02020603050405020304" pitchFamily="18" charset="0"/>
              </a:rPr>
              <a:t>and also keeps us within a week of the spring equinox. </a:t>
            </a:r>
            <a:r>
              <a:rPr lang="en-US" sz="2400" b="1" dirty="0">
                <a:solidFill>
                  <a:srgbClr val="FF0000"/>
                </a:solidFill>
                <a:effectLst>
                  <a:glow rad="177800">
                    <a:schemeClr val="accent4"/>
                  </a:glow>
                </a:effectLst>
              </a:rPr>
              <a:t>What is harder to determine is when the additional year of intercalation that has to happen </a:t>
            </a:r>
            <a:br>
              <a:rPr lang="en-US" sz="2400" b="1" dirty="0">
                <a:solidFill>
                  <a:srgbClr val="FF0000"/>
                </a:solidFill>
                <a:effectLst>
                  <a:glow rad="177800">
                    <a:schemeClr val="accent4"/>
                  </a:glow>
                </a:effectLst>
              </a:rPr>
            </a:br>
            <a:r>
              <a:rPr lang="en-US" sz="2400" b="1" dirty="0">
                <a:solidFill>
                  <a:srgbClr val="FF0000"/>
                </a:solidFill>
                <a:effectLst>
                  <a:glow rad="177800">
                    <a:schemeClr val="accent4"/>
                  </a:glow>
                </a:effectLst>
              </a:rPr>
              <a:t>on or around the 28th year must take place.  </a:t>
            </a:r>
          </a:p>
          <a:p>
            <a:r>
              <a:rPr lang="en-US" sz="2400" dirty="0">
                <a:solidFill>
                  <a:srgbClr val="111111"/>
                </a:solidFill>
                <a:effectLst/>
                <a:ea typeface="Times New Roman" panose="02020603050405020304" pitchFamily="18" charset="0"/>
              </a:rPr>
              <a:t>     “Since we are only given 4 years of full moon dates and 3 years of new moon dates we have to do a little interpolation, </a:t>
            </a:r>
            <a:r>
              <a:rPr lang="en-US" sz="2400" b="1" dirty="0">
                <a:solidFill>
                  <a:srgbClr val="FF0000"/>
                </a:solidFill>
                <a:effectLst>
                  <a:glow rad="177800">
                    <a:schemeClr val="accent4"/>
                  </a:glow>
                </a:effectLst>
              </a:rPr>
              <a:t>but the moon is pretty consistent running on a 19 year </a:t>
            </a:r>
            <a:r>
              <a:rPr lang="en-US" sz="2400" b="1" dirty="0" err="1">
                <a:solidFill>
                  <a:srgbClr val="FF0000"/>
                </a:solidFill>
                <a:effectLst>
                  <a:glow rad="177800">
                    <a:schemeClr val="accent4"/>
                  </a:glow>
                </a:effectLst>
              </a:rPr>
              <a:t>metonic</a:t>
            </a:r>
            <a:r>
              <a:rPr lang="en-US" sz="2400" b="1" dirty="0">
                <a:solidFill>
                  <a:srgbClr val="FF0000"/>
                </a:solidFill>
                <a:effectLst>
                  <a:glow rad="177800">
                    <a:schemeClr val="accent4"/>
                  </a:glow>
                </a:effectLst>
              </a:rPr>
              <a:t> cycle.</a:t>
            </a:r>
            <a:r>
              <a:rPr lang="en-US" sz="2400" dirty="0">
                <a:solidFill>
                  <a:srgbClr val="FF0000"/>
                </a:solidFill>
                <a:effectLst/>
                <a:ea typeface="Times New Roman" panose="02020603050405020304" pitchFamily="18" charset="0"/>
              </a:rPr>
              <a:t> </a:t>
            </a:r>
            <a:r>
              <a:rPr lang="en-US" sz="2400" dirty="0">
                <a:solidFill>
                  <a:srgbClr val="111111"/>
                </a:solidFill>
                <a:effectLst/>
                <a:ea typeface="Times New Roman" panose="02020603050405020304" pitchFamily="18" charset="0"/>
              </a:rPr>
              <a:t>Knowing this is helpful indeed because once we isolate the patterns we can determine with a fair amount of accuracy years into the past or future when the lunar phases will actually land.</a:t>
            </a:r>
          </a:p>
        </p:txBody>
      </p:sp>
      <p:pic>
        <p:nvPicPr>
          <p:cNvPr id="7" name="Picture 6" descr="DSS Moon dates2">
            <a:extLst>
              <a:ext uri="{FF2B5EF4-FFF2-40B4-BE49-F238E27FC236}">
                <a16:creationId xmlns:a16="http://schemas.microsoft.com/office/drawing/2014/main" id="{64420155-2D03-69C7-2074-54E39DDB299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77089" y="812648"/>
            <a:ext cx="1631950" cy="3848100"/>
          </a:xfrm>
          <a:prstGeom prst="rect">
            <a:avLst/>
          </a:prstGeom>
          <a:noFill/>
          <a:ln>
            <a:solidFill>
              <a:schemeClr val="tx1">
                <a:lumMod val="75000"/>
                <a:lumOff val="25000"/>
              </a:schemeClr>
            </a:solidFill>
          </a:ln>
        </p:spPr>
      </p:pic>
    </p:spTree>
    <p:extLst>
      <p:ext uri="{BB962C8B-B14F-4D97-AF65-F5344CB8AC3E}">
        <p14:creationId xmlns:p14="http://schemas.microsoft.com/office/powerpoint/2010/main" val="23110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4</a:t>
            </a:fld>
            <a:endParaRPr lang="en-US" b="1" dirty="0">
              <a:solidFill>
                <a:schemeClr val="tx1">
                  <a:lumMod val="75000"/>
                  <a:lumOff val="25000"/>
                </a:schemeClr>
              </a:solidFill>
            </a:endParaRPr>
          </a:p>
        </p:txBody>
      </p:sp>
      <p:sp>
        <p:nvSpPr>
          <p:cNvPr id="8" name="Title 1">
            <a:extLst>
              <a:ext uri="{FF2B5EF4-FFF2-40B4-BE49-F238E27FC236}">
                <a16:creationId xmlns:a16="http://schemas.microsoft.com/office/drawing/2014/main" id="{4FD09677-7D7D-859D-5A2C-A5646F9A1F00}"/>
              </a:ext>
            </a:extLst>
          </p:cNvPr>
          <p:cNvSpPr txBox="1">
            <a:spLocks/>
          </p:cNvSpPr>
          <p:nvPr/>
        </p:nvSpPr>
        <p:spPr>
          <a:xfrm>
            <a:off x="0" y="99680"/>
            <a:ext cx="8687334" cy="696647"/>
          </a:xfrm>
          <a:prstGeom prst="rect">
            <a:avLst/>
          </a:prstGeom>
        </p:spPr>
        <p:txBody>
          <a:bodyPr vert="horz" lIns="91440" tIns="45720" rIns="91440" bIns="45720" rtlCol="0" anchor="ctr">
            <a:normAutofit fontScale="975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n>
                  <a:solidFill>
                    <a:schemeClr val="accent4">
                      <a:lumMod val="50000"/>
                    </a:schemeClr>
                  </a:solidFill>
                </a:ln>
                <a:solidFill>
                  <a:srgbClr val="FF0000"/>
                </a:solidFill>
                <a:effectLst/>
                <a:latin typeface="Comic Sans MS" panose="030F0702030302020204" pitchFamily="66" charset="0"/>
              </a:rPr>
              <a:t>This next section is the hard part. </a:t>
            </a:r>
          </a:p>
        </p:txBody>
      </p:sp>
      <p:pic>
        <p:nvPicPr>
          <p:cNvPr id="6" name="Picture 5">
            <a:extLst>
              <a:ext uri="{FF2B5EF4-FFF2-40B4-BE49-F238E27FC236}">
                <a16:creationId xmlns:a16="http://schemas.microsoft.com/office/drawing/2014/main" id="{0C30CBC4-7313-F10A-9ECA-FDC587E411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5054" y="175096"/>
            <a:ext cx="3422774" cy="2853854"/>
          </a:xfrm>
          <a:prstGeom prst="rect">
            <a:avLst/>
          </a:prstGeom>
        </p:spPr>
      </p:pic>
      <p:pic>
        <p:nvPicPr>
          <p:cNvPr id="17" name="Picture 16">
            <a:extLst>
              <a:ext uri="{FF2B5EF4-FFF2-40B4-BE49-F238E27FC236}">
                <a16:creationId xmlns:a16="http://schemas.microsoft.com/office/drawing/2014/main" id="{73C663F8-EFA9-8F68-C629-5E4D4A0E61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86140" y="660356"/>
            <a:ext cx="3422775" cy="1205284"/>
          </a:xfrm>
          <a:prstGeom prst="rect">
            <a:avLst/>
          </a:prstGeom>
        </p:spPr>
      </p:pic>
      <p:pic>
        <p:nvPicPr>
          <p:cNvPr id="21" name="Picture 20">
            <a:extLst>
              <a:ext uri="{FF2B5EF4-FFF2-40B4-BE49-F238E27FC236}">
                <a16:creationId xmlns:a16="http://schemas.microsoft.com/office/drawing/2014/main" id="{DFF7E714-0A9E-B279-74B5-6D14C0E4F28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155" b="100000" l="6178" r="96525"/>
                    </a14:imgEffect>
                  </a14:imgLayer>
                </a14:imgProps>
              </a:ext>
              <a:ext uri="{28A0092B-C50C-407E-A947-70E740481C1C}">
                <a14:useLocalDpi xmlns:a14="http://schemas.microsoft.com/office/drawing/2010/main"/>
              </a:ext>
            </a:extLst>
          </a:blip>
          <a:stretch>
            <a:fillRect/>
          </a:stretch>
        </p:blipFill>
        <p:spPr>
          <a:xfrm>
            <a:off x="-808993" y="2857228"/>
            <a:ext cx="5380993" cy="403055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Title 1">
            <a:extLst>
              <a:ext uri="{FF2B5EF4-FFF2-40B4-BE49-F238E27FC236}">
                <a16:creationId xmlns:a16="http://schemas.microsoft.com/office/drawing/2014/main" id="{0AB84B47-CA53-E9CC-3AFB-B8B78B2DAE9C}"/>
              </a:ext>
            </a:extLst>
          </p:cNvPr>
          <p:cNvSpPr txBox="1">
            <a:spLocks/>
          </p:cNvSpPr>
          <p:nvPr/>
        </p:nvSpPr>
        <p:spPr>
          <a:xfrm>
            <a:off x="2902688" y="2279408"/>
            <a:ext cx="8851436" cy="4997653"/>
          </a:xfrm>
          <a:prstGeom prst="rect">
            <a:avLst/>
          </a:prstGeom>
        </p:spPr>
        <p:txBody>
          <a:bodyPr vert="horz" lIns="91440" tIns="45720" rIns="91440" bIns="45720" rtlCol="0" anchor="ctr">
            <a:normAutofit fontScale="975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ln>
                  <a:solidFill>
                    <a:schemeClr val="accent4">
                      <a:lumMod val="50000"/>
                    </a:schemeClr>
                  </a:solidFill>
                </a:ln>
                <a:solidFill>
                  <a:srgbClr val="FF7000"/>
                </a:solidFill>
                <a:effectLst/>
                <a:latin typeface="Comic Sans MS" panose="030F0702030302020204" pitchFamily="66" charset="0"/>
              </a:rPr>
              <a:t>This must be done to answer the question that was addressed in Part 4:  </a:t>
            </a:r>
            <a:r>
              <a:rPr lang="en-US" sz="3600" b="1" dirty="0">
                <a:ln>
                  <a:solidFill>
                    <a:schemeClr val="accent4">
                      <a:lumMod val="50000"/>
                    </a:schemeClr>
                  </a:solidFill>
                </a:ln>
                <a:solidFill>
                  <a:srgbClr val="00FF00"/>
                </a:solidFill>
                <a:effectLst/>
                <a:latin typeface="Comic Sans MS" panose="030F0702030302020204" pitchFamily="66" charset="0"/>
              </a:rPr>
              <a:t>“Why aren’t the 5, 6 or 7 waiting days placed at the end of month 6, so </a:t>
            </a:r>
            <a:br>
              <a:rPr lang="en-US" sz="3600" b="1" dirty="0">
                <a:ln>
                  <a:solidFill>
                    <a:schemeClr val="accent4">
                      <a:lumMod val="50000"/>
                    </a:schemeClr>
                  </a:solidFill>
                </a:ln>
                <a:solidFill>
                  <a:srgbClr val="00FF00"/>
                </a:solidFill>
                <a:effectLst/>
                <a:latin typeface="Comic Sans MS" panose="030F0702030302020204" pitchFamily="66" charset="0"/>
              </a:rPr>
            </a:br>
            <a:r>
              <a:rPr lang="en-US" sz="3600" b="1" dirty="0">
                <a:ln>
                  <a:solidFill>
                    <a:schemeClr val="accent4">
                      <a:lumMod val="50000"/>
                    </a:schemeClr>
                  </a:solidFill>
                </a:ln>
                <a:solidFill>
                  <a:srgbClr val="00FF00"/>
                </a:solidFill>
                <a:effectLst/>
                <a:latin typeface="Comic Sans MS" panose="030F0702030302020204" pitchFamily="66" charset="0"/>
              </a:rPr>
              <a:t>Feast of Trumpets will align with the </a:t>
            </a:r>
            <a:r>
              <a:rPr lang="en-US" sz="3600" b="1" u="sng" dirty="0">
                <a:ln>
                  <a:solidFill>
                    <a:schemeClr val="accent4">
                      <a:lumMod val="50000"/>
                    </a:schemeClr>
                  </a:solidFill>
                </a:ln>
                <a:solidFill>
                  <a:srgbClr val="711A71"/>
                </a:solidFill>
                <a:effectLst/>
                <a:latin typeface="Comic Sans MS" panose="030F0702030302020204" pitchFamily="66" charset="0"/>
              </a:rPr>
              <a:t>summer</a:t>
            </a:r>
            <a:r>
              <a:rPr lang="en-US" sz="3600" b="1" dirty="0">
                <a:ln>
                  <a:solidFill>
                    <a:schemeClr val="accent4">
                      <a:lumMod val="50000"/>
                    </a:schemeClr>
                  </a:solidFill>
                </a:ln>
                <a:solidFill>
                  <a:srgbClr val="711A71"/>
                </a:solidFill>
                <a:effectLst/>
                <a:latin typeface="Comic Sans MS" panose="030F0702030302020204" pitchFamily="66" charset="0"/>
              </a:rPr>
              <a:t> </a:t>
            </a:r>
            <a:r>
              <a:rPr lang="en-US" sz="3600" b="1" u="sng" dirty="0">
                <a:ln>
                  <a:solidFill>
                    <a:schemeClr val="accent4">
                      <a:lumMod val="50000"/>
                    </a:schemeClr>
                  </a:solidFill>
                </a:ln>
                <a:solidFill>
                  <a:srgbClr val="711A71"/>
                </a:solidFill>
                <a:effectLst>
                  <a:outerShdw blurRad="50800" dist="50800" dir="5400000" algn="ctr" rotWithShape="0">
                    <a:srgbClr val="00FFFF"/>
                  </a:outerShdw>
                </a:effectLst>
                <a:latin typeface="Comic Sans MS" panose="030F0702030302020204" pitchFamily="66" charset="0"/>
              </a:rPr>
              <a:t>shadow si</a:t>
            </a:r>
            <a:r>
              <a:rPr lang="en-US" sz="3600" b="1" dirty="0">
                <a:ln>
                  <a:solidFill>
                    <a:schemeClr val="accent4">
                      <a:lumMod val="50000"/>
                    </a:schemeClr>
                  </a:solidFill>
                </a:ln>
                <a:solidFill>
                  <a:srgbClr val="711A71"/>
                </a:solidFill>
                <a:effectLst>
                  <a:outerShdw blurRad="50800" dist="50800" dir="5400000" algn="ctr" rotWithShape="0">
                    <a:srgbClr val="00FFFF"/>
                  </a:outerShdw>
                </a:effectLst>
                <a:latin typeface="Comic Sans MS" panose="030F0702030302020204" pitchFamily="66" charset="0"/>
              </a:rPr>
              <a:t>g</a:t>
            </a:r>
            <a:r>
              <a:rPr lang="en-US" sz="3600" b="1" u="sng" dirty="0">
                <a:ln>
                  <a:solidFill>
                    <a:schemeClr val="accent4">
                      <a:lumMod val="50000"/>
                    </a:schemeClr>
                  </a:solidFill>
                </a:ln>
                <a:solidFill>
                  <a:srgbClr val="711A71"/>
                </a:solidFill>
                <a:effectLst>
                  <a:outerShdw blurRad="50800" dist="50800" dir="5400000" algn="ctr" rotWithShape="0">
                    <a:srgbClr val="00FFFF"/>
                  </a:outerShdw>
                </a:effectLst>
                <a:latin typeface="Comic Sans MS" panose="030F0702030302020204" pitchFamily="66" charset="0"/>
              </a:rPr>
              <a:t>n</a:t>
            </a:r>
            <a:r>
              <a:rPr lang="en-US" sz="3600" b="1" dirty="0">
                <a:ln>
                  <a:solidFill>
                    <a:schemeClr val="accent4">
                      <a:lumMod val="50000"/>
                    </a:schemeClr>
                  </a:solidFill>
                </a:ln>
                <a:solidFill>
                  <a:srgbClr val="711A71"/>
                </a:solidFill>
                <a:effectLst>
                  <a:outerShdw blurRad="50800" dist="50800" dir="5400000" algn="ctr" rotWithShape="0">
                    <a:srgbClr val="00FFFF"/>
                  </a:outerShdw>
                </a:effectLst>
                <a:latin typeface="Comic Sans MS" panose="030F0702030302020204" pitchFamily="66" charset="0"/>
              </a:rPr>
              <a:t> </a:t>
            </a:r>
            <a:r>
              <a:rPr lang="en-US" sz="3600" b="1" dirty="0">
                <a:ln>
                  <a:solidFill>
                    <a:schemeClr val="accent4">
                      <a:lumMod val="50000"/>
                    </a:schemeClr>
                  </a:solidFill>
                </a:ln>
                <a:solidFill>
                  <a:srgbClr val="00FF00"/>
                </a:solidFill>
                <a:effectLst/>
                <a:latin typeface="Comic Sans MS" panose="030F0702030302020204" pitchFamily="66" charset="0"/>
              </a:rPr>
              <a:t>(or fall equinox)”?</a:t>
            </a:r>
          </a:p>
          <a:p>
            <a:pPr algn="r"/>
            <a:endParaRPr lang="en-CA" sz="3600" b="1" dirty="0">
              <a:solidFill>
                <a:srgbClr val="0070C0"/>
              </a:solidFill>
              <a:effectLst/>
              <a:latin typeface="Comic Sans MS" panose="030F0702030302020204" pitchFamily="66" charset="0"/>
            </a:endParaRPr>
          </a:p>
        </p:txBody>
      </p:sp>
      <p:sp>
        <p:nvSpPr>
          <p:cNvPr id="3" name="Title 1">
            <a:extLst>
              <a:ext uri="{FF2B5EF4-FFF2-40B4-BE49-F238E27FC236}">
                <a16:creationId xmlns:a16="http://schemas.microsoft.com/office/drawing/2014/main" id="{05151909-360F-6E25-3948-39B9F91E0F2D}"/>
              </a:ext>
            </a:extLst>
          </p:cNvPr>
          <p:cNvSpPr txBox="1">
            <a:spLocks/>
          </p:cNvSpPr>
          <p:nvPr/>
        </p:nvSpPr>
        <p:spPr>
          <a:xfrm>
            <a:off x="174172" y="1326448"/>
            <a:ext cx="8513162" cy="2198296"/>
          </a:xfrm>
          <a:prstGeom prst="rect">
            <a:avLst/>
          </a:prstGeom>
        </p:spPr>
        <p:txBody>
          <a:bodyPr vert="horz" lIns="91440" tIns="45720" rIns="91440" bIns="45720" rtlCol="0" anchor="ctr">
            <a:normAutofit fontScale="975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n>
                  <a:solidFill>
                    <a:schemeClr val="accent4">
                      <a:lumMod val="50000"/>
                    </a:schemeClr>
                  </a:solidFill>
                </a:ln>
                <a:solidFill>
                  <a:srgbClr val="FF0000"/>
                </a:solidFill>
                <a:latin typeface="Comic Sans MS" panose="030F0702030302020204" pitchFamily="66" charset="0"/>
              </a:rPr>
              <a:t>We must take a very brief look at some calendars that use intercalation – every one of them are </a:t>
            </a:r>
            <a:r>
              <a:rPr lang="en-US" sz="3200" b="1" dirty="0">
                <a:ln>
                  <a:solidFill>
                    <a:schemeClr val="accent4">
                      <a:lumMod val="50000"/>
                    </a:schemeClr>
                  </a:solidFill>
                </a:ln>
                <a:solidFill>
                  <a:schemeClr val="tx1">
                    <a:lumMod val="65000"/>
                    <a:lumOff val="35000"/>
                  </a:schemeClr>
                </a:solidFill>
                <a:latin typeface="Comic Sans MS" panose="030F0702030302020204" pitchFamily="66" charset="0"/>
              </a:rPr>
              <a:t>counterfeit calendars.</a:t>
            </a:r>
          </a:p>
        </p:txBody>
      </p:sp>
      <p:sp>
        <p:nvSpPr>
          <p:cNvPr id="5" name="Speech Bubble: Rectangle with Corners Rounded 4">
            <a:extLst>
              <a:ext uri="{FF2B5EF4-FFF2-40B4-BE49-F238E27FC236}">
                <a16:creationId xmlns:a16="http://schemas.microsoft.com/office/drawing/2014/main" id="{D89138E7-C6F3-4865-B22C-E50E5194D418}"/>
              </a:ext>
            </a:extLst>
          </p:cNvPr>
          <p:cNvSpPr/>
          <p:nvPr/>
        </p:nvSpPr>
        <p:spPr>
          <a:xfrm>
            <a:off x="4827526" y="6108569"/>
            <a:ext cx="6248969" cy="749432"/>
          </a:xfrm>
          <a:prstGeom prst="wedgeRoundRectCallout">
            <a:avLst>
              <a:gd name="adj1" fmla="val -23006"/>
              <a:gd name="adj2" fmla="val -76314"/>
              <a:gd name="adj3" fmla="val 16667"/>
            </a:avLst>
          </a:prstGeom>
          <a:solidFill>
            <a:srgbClr val="8298E2"/>
          </a:solidFill>
          <a:ln w="19050">
            <a:solidFill>
              <a:srgbClr val="00FFFF"/>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i="1" dirty="0">
                <a:ln>
                  <a:solidFill>
                    <a:srgbClr val="002060"/>
                  </a:solidFill>
                </a:ln>
                <a:solidFill>
                  <a:srgbClr val="8A5268"/>
                </a:solidFill>
                <a:latin typeface="Comic Sans MS" panose="030F0702030302020204" pitchFamily="66" charset="0"/>
              </a:rPr>
              <a:t>Summer</a:t>
            </a:r>
            <a:r>
              <a:rPr lang="en-CA" sz="3600" b="1" i="1" dirty="0">
                <a:solidFill>
                  <a:srgbClr val="8A5268"/>
                </a:solidFill>
                <a:latin typeface="Comic Sans MS" panose="030F0702030302020204" pitchFamily="66" charset="0"/>
              </a:rPr>
              <a:t> </a:t>
            </a:r>
            <a:r>
              <a:rPr lang="en-CA" sz="3600" b="1" i="1" dirty="0">
                <a:ln>
                  <a:solidFill>
                    <a:srgbClr val="002060"/>
                  </a:solidFill>
                </a:ln>
                <a:solidFill>
                  <a:schemeClr val="accent5">
                    <a:lumMod val="75000"/>
                  </a:schemeClr>
                </a:solidFill>
                <a:effectLst>
                  <a:glow rad="127000">
                    <a:srgbClr val="FFFF00"/>
                  </a:glow>
                  <a:outerShdw blurRad="50800" dist="50800" dir="5400000" sx="102000" sy="102000" algn="ctr" rotWithShape="0">
                    <a:srgbClr val="CC00FF"/>
                  </a:outerShdw>
                </a:effectLst>
                <a:latin typeface="Comic Sans MS" panose="030F0702030302020204" pitchFamily="66" charset="0"/>
              </a:rPr>
              <a:t>Teshuva</a:t>
            </a:r>
            <a:r>
              <a:rPr lang="en-CA" sz="3600" b="1" i="1" dirty="0">
                <a:solidFill>
                  <a:srgbClr val="8A5268"/>
                </a:solidFill>
                <a:latin typeface="Comic Sans MS" panose="030F0702030302020204" pitchFamily="66" charset="0"/>
              </a:rPr>
              <a:t> </a:t>
            </a:r>
            <a:r>
              <a:rPr lang="en-CA" sz="2800" i="1" dirty="0">
                <a:solidFill>
                  <a:schemeClr val="tx1"/>
                </a:solidFill>
                <a:latin typeface="Comic Sans MS" panose="030F0702030302020204" pitchFamily="66" charset="0"/>
              </a:rPr>
              <a:t>(a turning)</a:t>
            </a:r>
          </a:p>
        </p:txBody>
      </p:sp>
    </p:spTree>
    <p:extLst>
      <p:ext uri="{BB962C8B-B14F-4D97-AF65-F5344CB8AC3E}">
        <p14:creationId xmlns:p14="http://schemas.microsoft.com/office/powerpoint/2010/main" val="238191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50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25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grpId="0" nodeType="afterEffect">
                                  <p:stCondLst>
                                    <p:cond delay="900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400" b="1" smtClean="0">
                <a:solidFill>
                  <a:schemeClr val="tx1"/>
                </a:solidFill>
              </a:rPr>
              <a:pPr algn="ctr"/>
              <a:t>40</a:t>
            </a:fld>
            <a:endParaRPr lang="en-US" b="1" dirty="0">
              <a:solidFill>
                <a:schemeClr val="tx1"/>
              </a:solidFill>
            </a:endParaRPr>
          </a:p>
        </p:txBody>
      </p:sp>
      <p:sp>
        <p:nvSpPr>
          <p:cNvPr id="3" name="TextBox 2">
            <a:extLst>
              <a:ext uri="{FF2B5EF4-FFF2-40B4-BE49-F238E27FC236}">
                <a16:creationId xmlns:a16="http://schemas.microsoft.com/office/drawing/2014/main" id="{A096F646-EF0A-6237-2478-A0E925FFC637}"/>
              </a:ext>
            </a:extLst>
          </p:cNvPr>
          <p:cNvSpPr txBox="1"/>
          <p:nvPr/>
        </p:nvSpPr>
        <p:spPr>
          <a:xfrm>
            <a:off x="6662055" y="5472511"/>
            <a:ext cx="4934141" cy="1200329"/>
          </a:xfrm>
          <a:prstGeom prst="rect">
            <a:avLst/>
          </a:prstGeom>
          <a:solidFill>
            <a:schemeClr val="accent4">
              <a:lumMod val="60000"/>
              <a:lumOff val="40000"/>
            </a:schemeClr>
          </a:solidFill>
          <a:scene3d>
            <a:camera prst="orthographicFront"/>
            <a:lightRig rig="threePt" dir="t"/>
          </a:scene3d>
          <a:sp3d>
            <a:bevelT/>
          </a:sp3d>
        </p:spPr>
        <p:txBody>
          <a:bodyPr wrap="square">
            <a:spAutoFit/>
            <a:sp3d extrusionH="57150">
              <a:bevelT w="82550" h="38100" prst="coolSlant"/>
            </a:sp3d>
          </a:bodyPr>
          <a:lstStyle/>
          <a:p>
            <a:pPr algn="ctr"/>
            <a:r>
              <a:rPr lang="en-US" sz="2400" b="1" dirty="0">
                <a:solidFill>
                  <a:srgbClr val="002060"/>
                </a:solidFill>
              </a:rPr>
              <a:t>The author concludes by saying this calendar was accepted by casting lots, and that’s good enough for him.</a:t>
            </a:r>
          </a:p>
        </p:txBody>
      </p:sp>
      <p:sp>
        <p:nvSpPr>
          <p:cNvPr id="5" name="TextBox 4">
            <a:extLst>
              <a:ext uri="{FF2B5EF4-FFF2-40B4-BE49-F238E27FC236}">
                <a16:creationId xmlns:a16="http://schemas.microsoft.com/office/drawing/2014/main" id="{985CC122-90C8-9350-E8B7-F9096B1380F9}"/>
              </a:ext>
            </a:extLst>
          </p:cNvPr>
          <p:cNvSpPr txBox="1"/>
          <p:nvPr/>
        </p:nvSpPr>
        <p:spPr>
          <a:xfrm>
            <a:off x="277410" y="207003"/>
            <a:ext cx="6446425" cy="6232475"/>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2100" b="1" dirty="0">
                <a:solidFill>
                  <a:srgbClr val="111111"/>
                </a:solidFill>
                <a:effectLst/>
                <a:ea typeface="Times New Roman" panose="02020603050405020304" pitchFamily="18" charset="0"/>
              </a:rPr>
              <a:t>     “</a:t>
            </a:r>
            <a:r>
              <a:rPr lang="en-US" sz="2100" b="1" dirty="0">
                <a:solidFill>
                  <a:srgbClr val="FF0000"/>
                </a:solidFill>
                <a:effectLst>
                  <a:glow rad="177800">
                    <a:schemeClr val="accent4"/>
                  </a:glow>
                </a:effectLst>
              </a:rPr>
              <a:t>We are still testing this pattern out to see if it does hold true. </a:t>
            </a:r>
            <a:r>
              <a:rPr lang="en-US" sz="2100" dirty="0">
                <a:solidFill>
                  <a:srgbClr val="111111"/>
                </a:solidFill>
                <a:effectLst/>
                <a:ea typeface="Times New Roman" panose="02020603050405020304" pitchFamily="18" charset="0"/>
              </a:rPr>
              <a:t>What is interesting is that for 2020 the moon actually sets in the same place (within 3 degrees) as the sun on the 24</a:t>
            </a:r>
            <a:r>
              <a:rPr lang="en-US" sz="2100" baseline="30000" dirty="0">
                <a:solidFill>
                  <a:srgbClr val="111111"/>
                </a:solidFill>
                <a:effectLst/>
                <a:ea typeface="Times New Roman" panose="02020603050405020304" pitchFamily="18" charset="0"/>
              </a:rPr>
              <a:t>th</a:t>
            </a:r>
            <a:r>
              <a:rPr lang="en-US" sz="2100" dirty="0">
                <a:solidFill>
                  <a:srgbClr val="111111"/>
                </a:solidFill>
                <a:effectLst/>
                <a:ea typeface="Times New Roman" panose="02020603050405020304" pitchFamily="18" charset="0"/>
              </a:rPr>
              <a:t> of March further supporting Enoch and </a:t>
            </a:r>
            <a:r>
              <a:rPr lang="en-US" sz="2100" b="1" dirty="0">
                <a:solidFill>
                  <a:srgbClr val="FF0000"/>
                </a:solidFill>
                <a:effectLst>
                  <a:glow rad="177800">
                    <a:schemeClr val="accent4"/>
                  </a:glow>
                </a:effectLst>
              </a:rPr>
              <a:t>the possible need to intercalate for that year. … </a:t>
            </a:r>
          </a:p>
          <a:p>
            <a:r>
              <a:rPr lang="en-US" sz="2100" b="1" dirty="0">
                <a:solidFill>
                  <a:srgbClr val="FF0000"/>
                </a:solidFill>
                <a:effectLst>
                  <a:glow rad="177800">
                    <a:schemeClr val="accent4"/>
                  </a:glow>
                </a:effectLst>
              </a:rPr>
              <a:t> “This method does have some problems as they all do, </a:t>
            </a:r>
            <a:r>
              <a:rPr lang="en-US" sz="2100" dirty="0">
                <a:solidFill>
                  <a:srgbClr val="111111"/>
                </a:solidFill>
                <a:ea typeface="Calibri" panose="020F0502020204030204" pitchFamily="34" charset="0"/>
                <a:cs typeface="Times New Roman" panose="02020603050405020304" pitchFamily="18" charset="0"/>
              </a:rPr>
              <a:t>but it definitely holds closer to the recorded information that we have in the Scrolls than the other methods do. </a:t>
            </a:r>
          </a:p>
          <a:p>
            <a:r>
              <a:rPr lang="en-US" sz="2100" dirty="0">
                <a:solidFill>
                  <a:srgbClr val="111111"/>
                </a:solidFill>
                <a:ea typeface="Times New Roman" panose="02020603050405020304" pitchFamily="18" charset="0"/>
                <a:cs typeface="Times New Roman" panose="02020603050405020304" pitchFamily="18" charset="0"/>
              </a:rPr>
              <a:t>     “</a:t>
            </a:r>
            <a:r>
              <a:rPr lang="en-US" sz="2100" dirty="0"/>
              <a:t>I realize that these are not the majority views concerning intercalation, however, </a:t>
            </a:r>
            <a:r>
              <a:rPr lang="en-US" sz="2100" b="1" dirty="0">
                <a:solidFill>
                  <a:srgbClr val="FF0000"/>
                </a:solidFill>
                <a:effectLst>
                  <a:glow rad="177800">
                    <a:schemeClr val="accent4"/>
                  </a:glow>
                </a:effectLst>
              </a:rPr>
              <a:t>one cannot simply disregard the moon</a:t>
            </a:r>
            <a:r>
              <a:rPr lang="en-US" sz="2100" dirty="0"/>
              <a:t> or the stars </a:t>
            </a:r>
            <a:r>
              <a:rPr lang="en-US" sz="2100" b="1" dirty="0">
                <a:solidFill>
                  <a:srgbClr val="FF0000"/>
                </a:solidFill>
                <a:effectLst>
                  <a:glow rad="177800">
                    <a:schemeClr val="accent4"/>
                  </a:glow>
                </a:effectLst>
              </a:rPr>
              <a:t>when looking at the calendar.</a:t>
            </a:r>
            <a:r>
              <a:rPr lang="en-US" sz="2100" dirty="0">
                <a:solidFill>
                  <a:srgbClr val="FF0000"/>
                </a:solidFill>
              </a:rPr>
              <a:t> </a:t>
            </a:r>
            <a:r>
              <a:rPr lang="en-US" sz="2100" dirty="0"/>
              <a:t> These heavenly bodies were given for signs, </a:t>
            </a:r>
            <a:r>
              <a:rPr lang="en-US" sz="2100" dirty="0" err="1"/>
              <a:t>moed</a:t>
            </a:r>
            <a:r>
              <a:rPr lang="en-US" sz="2100" dirty="0"/>
              <a:t> (appointed times), days and years. It is NOT just a solar calendar and I personally believe after spending a great deal of time with this, </a:t>
            </a:r>
            <a:r>
              <a:rPr lang="en-US" sz="2100" b="1" dirty="0">
                <a:solidFill>
                  <a:srgbClr val="FF0000"/>
                </a:solidFill>
                <a:effectLst>
                  <a:glow rad="177800">
                    <a:schemeClr val="accent4"/>
                  </a:glow>
                </a:effectLst>
              </a:rPr>
              <a:t>Enoch is absolutely correct when he says, “The moon brings on all the years exactly, that their stations may come neither too forwards nor </a:t>
            </a:r>
            <a:br>
              <a:rPr lang="en-US" sz="2100" b="1" dirty="0">
                <a:solidFill>
                  <a:srgbClr val="FF0000"/>
                </a:solidFill>
                <a:effectLst>
                  <a:glow rad="177800">
                    <a:schemeClr val="accent4"/>
                  </a:glow>
                </a:effectLst>
              </a:rPr>
            </a:br>
            <a:r>
              <a:rPr lang="en-US" sz="2100" b="1" dirty="0">
                <a:solidFill>
                  <a:srgbClr val="FF0000"/>
                </a:solidFill>
                <a:effectLst>
                  <a:glow rad="177800">
                    <a:schemeClr val="accent4"/>
                  </a:glow>
                </a:effectLst>
              </a:rPr>
              <a:t>too backwards a single day; but that the years may be changed with correct precision …” ”</a:t>
            </a:r>
          </a:p>
        </p:txBody>
      </p:sp>
      <p:sp>
        <p:nvSpPr>
          <p:cNvPr id="8" name="TextBox 7">
            <a:extLst>
              <a:ext uri="{FF2B5EF4-FFF2-40B4-BE49-F238E27FC236}">
                <a16:creationId xmlns:a16="http://schemas.microsoft.com/office/drawing/2014/main" id="{32828E59-7175-4B66-55F2-77E2E25BB1B2}"/>
              </a:ext>
            </a:extLst>
          </p:cNvPr>
          <p:cNvSpPr txBox="1"/>
          <p:nvPr/>
        </p:nvSpPr>
        <p:spPr>
          <a:xfrm>
            <a:off x="6662055" y="153895"/>
            <a:ext cx="5314314" cy="5262979"/>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2100" dirty="0">
                <a:solidFill>
                  <a:srgbClr val="111111"/>
                </a:solidFill>
                <a:effectLst/>
                <a:ea typeface="Times New Roman" panose="02020603050405020304" pitchFamily="18" charset="0"/>
              </a:rPr>
              <a:t>     “</a:t>
            </a:r>
            <a:r>
              <a:rPr lang="en-US" sz="2100" dirty="0"/>
              <a:t>Regardless, this calendar definitely appears to be established primarily upon the WORD of Yah and then confirmed by the witnesses, not the other way around; and that pattern makes the most logical sense to me from a scriptural standpoint.</a:t>
            </a:r>
          </a:p>
          <a:p>
            <a:r>
              <a:rPr lang="en-US" sz="2100" dirty="0"/>
              <a:t>     “All alignments aside </a:t>
            </a:r>
            <a:r>
              <a:rPr lang="en-US" sz="2100" b="1" dirty="0">
                <a:solidFill>
                  <a:srgbClr val="FF0000"/>
                </a:solidFill>
                <a:effectLst>
                  <a:glow rad="177800">
                    <a:schemeClr val="accent4"/>
                  </a:glow>
                </a:effectLst>
              </a:rPr>
              <a:t>there are still several issues regarding intercalation that have not been made clear.  Unfortunately there is no published record of how the Zadok priests actually intercalated, or if they even did for that matter. </a:t>
            </a:r>
            <a:r>
              <a:rPr lang="en-US" sz="2100" dirty="0"/>
              <a:t>Therefore understanding how this effects the priestly courses and the beginning of the year is no easy task.  </a:t>
            </a:r>
          </a:p>
          <a:p>
            <a:r>
              <a:rPr lang="en-US" sz="2100" b="1" dirty="0">
                <a:effectLst>
                  <a:glow rad="127000">
                    <a:srgbClr val="00FFFF"/>
                  </a:glow>
                </a:effectLst>
              </a:rPr>
              <a:t>     </a:t>
            </a:r>
            <a:r>
              <a:rPr lang="en-US" sz="2100" b="1" dirty="0">
                <a:solidFill>
                  <a:srgbClr val="FF0000"/>
                </a:solidFill>
                <a:effectLst>
                  <a:glow rad="177800">
                    <a:schemeClr val="accent4"/>
                  </a:glow>
                </a:effectLst>
              </a:rPr>
              <a:t>“So for now we are simply waiting on Yah to provide an answer.”</a:t>
            </a:r>
          </a:p>
        </p:txBody>
      </p:sp>
      <p:pic>
        <p:nvPicPr>
          <p:cNvPr id="4" name="Picture 3">
            <a:extLst>
              <a:ext uri="{FF2B5EF4-FFF2-40B4-BE49-F238E27FC236}">
                <a16:creationId xmlns:a16="http://schemas.microsoft.com/office/drawing/2014/main" id="{DC7F1BF1-A52B-0602-54CD-7866BCC172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5556" y="4963717"/>
            <a:ext cx="981930" cy="110467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75027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1000"/>
                                        <p:tgtEl>
                                          <p:spTgt spid="3">
                                            <p:txEl>
                                              <p:pRg st="0" end="0"/>
                                            </p:txEl>
                                          </p:spTgt>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400" b="1" smtClean="0">
                <a:solidFill>
                  <a:schemeClr val="tx1"/>
                </a:solidFill>
              </a:rPr>
              <a:pPr algn="ctr"/>
              <a:t>41</a:t>
            </a:fld>
            <a:endParaRPr lang="en-US" b="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322" y="609481"/>
            <a:ext cx="3424677" cy="1917819"/>
          </a:xfrm>
          <a:prstGeom prst="rect">
            <a:avLst/>
          </a:prstGeom>
          <a:scene3d>
            <a:camera prst="orthographicFront"/>
            <a:lightRig rig="threePt" dir="t"/>
          </a:scene3d>
          <a:sp3d>
            <a:bevelT w="152400" h="50800" prst="softRound"/>
          </a:sp3d>
        </p:spPr>
      </p:pic>
      <p:sp>
        <p:nvSpPr>
          <p:cNvPr id="12" name="Content Placeholder 2"/>
          <p:cNvSpPr txBox="1">
            <a:spLocks/>
          </p:cNvSpPr>
          <p:nvPr/>
        </p:nvSpPr>
        <p:spPr>
          <a:xfrm>
            <a:off x="659783" y="3094302"/>
            <a:ext cx="11036916" cy="2940836"/>
          </a:xfrm>
          <a:prstGeom prst="rect">
            <a:avLst/>
          </a:prstGeom>
          <a:noFill/>
          <a:effectLst>
            <a:glow rad="127000">
              <a:srgbClr val="F5CCC2"/>
            </a:glow>
          </a:effectLst>
          <a:scene3d>
            <a:camera prst="orthographicFront"/>
            <a:lightRig rig="threePt" dir="t"/>
          </a:scene3d>
          <a:sp3d>
            <a:bevelT w="165100" prst="coolSlant"/>
          </a:sp3d>
        </p:spPr>
        <p:txBody>
          <a:bodyPr vert="horz" lIns="91440" tIns="45720" rIns="91440" bIns="45720" rtlCol="0">
            <a:normAutofit fontScale="925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600" b="1" dirty="0">
                <a:solidFill>
                  <a:schemeClr val="accent2">
                    <a:lumMod val="50000"/>
                  </a:schemeClr>
                </a:solidFill>
                <a:effectLst>
                  <a:glow rad="215900">
                    <a:srgbClr val="F5CCC2">
                      <a:alpha val="78000"/>
                    </a:srgbClr>
                  </a:glow>
                </a:effectLst>
                <a:latin typeface="Comic Sans MS" panose="030F0702030302020204" pitchFamily="66" charset="0"/>
              </a:rPr>
              <a:t>The Zadokite Calendar, </a:t>
            </a:r>
            <a:r>
              <a:rPr lang="en-US" b="1" dirty="0">
                <a:solidFill>
                  <a:srgbClr val="C00000"/>
                </a:solidFill>
                <a:effectLst>
                  <a:glow rad="215900">
                    <a:srgbClr val="F5CCC2">
                      <a:alpha val="78000"/>
                    </a:srgbClr>
                  </a:glow>
                </a:effectLst>
                <a:latin typeface="Comic Sans MS" panose="030F0702030302020204" pitchFamily="66" charset="0"/>
              </a:rPr>
              <a:t>(along with several of the other </a:t>
            </a:r>
            <a:r>
              <a:rPr lang="en-US" b="1" u="sng" dirty="0">
                <a:solidFill>
                  <a:srgbClr val="C00000"/>
                </a:solidFill>
                <a:effectLst>
                  <a:glow rad="215900">
                    <a:srgbClr val="F5CCC2">
                      <a:alpha val="78000"/>
                    </a:srgbClr>
                  </a:glow>
                </a:effectLst>
                <a:latin typeface="Comic Sans MS" panose="030F0702030302020204" pitchFamily="66" charset="0"/>
              </a:rPr>
              <a:t>DEAD</a:t>
            </a:r>
            <a:r>
              <a:rPr lang="en-US" b="1" dirty="0">
                <a:solidFill>
                  <a:srgbClr val="C00000"/>
                </a:solidFill>
                <a:effectLst>
                  <a:glow rad="215900">
                    <a:srgbClr val="F5CCC2">
                      <a:alpha val="78000"/>
                    </a:srgbClr>
                  </a:glow>
                </a:effectLst>
                <a:latin typeface="Comic Sans MS" panose="030F0702030302020204" pitchFamily="66" charset="0"/>
              </a:rPr>
              <a:t> Sea Scroll calendars), </a:t>
            </a:r>
            <a:r>
              <a:rPr lang="en-US" sz="3600" b="1" dirty="0">
                <a:solidFill>
                  <a:schemeClr val="accent2">
                    <a:lumMod val="50000"/>
                  </a:schemeClr>
                </a:solidFill>
                <a:effectLst>
                  <a:glow rad="215900">
                    <a:srgbClr val="F5CCC2">
                      <a:alpha val="78000"/>
                    </a:srgbClr>
                  </a:glow>
                </a:effectLst>
                <a:latin typeface="Comic Sans MS" panose="030F0702030302020204" pitchFamily="66" charset="0"/>
              </a:rPr>
              <a:t>must also add an extra week to their calendars every 7 years to stay in alignment </a:t>
            </a:r>
            <a:r>
              <a:rPr lang="en-US" sz="3600" b="1" dirty="0">
                <a:solidFill>
                  <a:srgbClr val="CC00FF"/>
                </a:solidFill>
                <a:effectLst>
                  <a:glow rad="215900">
                    <a:srgbClr val="F5CCC2">
                      <a:alpha val="78000"/>
                    </a:srgbClr>
                  </a:glow>
                </a:effectLst>
                <a:latin typeface="Comic Sans MS" panose="030F0702030302020204" pitchFamily="66" charset="0"/>
              </a:rPr>
              <a:t>(or </a:t>
            </a:r>
            <a:r>
              <a:rPr lang="en-US" sz="3600" b="1" u="sng" dirty="0">
                <a:solidFill>
                  <a:srgbClr val="CC00FF"/>
                </a:solidFill>
                <a:effectLst>
                  <a:glow rad="215900">
                    <a:srgbClr val="F5CCC2">
                      <a:alpha val="78000"/>
                    </a:srgbClr>
                  </a:glow>
                </a:effectLst>
                <a:latin typeface="Comic Sans MS" panose="030F0702030302020204" pitchFamily="66" charset="0"/>
              </a:rPr>
              <a:t>re-calibrate</a:t>
            </a:r>
            <a:r>
              <a:rPr lang="en-US" sz="3600" b="1" dirty="0">
                <a:solidFill>
                  <a:srgbClr val="CC00FF"/>
                </a:solidFill>
                <a:effectLst>
                  <a:glow rad="215900">
                    <a:srgbClr val="F5CCC2">
                      <a:alpha val="78000"/>
                    </a:srgbClr>
                  </a:glow>
                </a:effectLst>
                <a:latin typeface="Comic Sans MS" panose="030F0702030302020204" pitchFamily="66" charset="0"/>
              </a:rPr>
              <a:t>) </a:t>
            </a:r>
            <a:r>
              <a:rPr lang="en-US" sz="3600" b="1" dirty="0">
                <a:solidFill>
                  <a:schemeClr val="accent2">
                    <a:lumMod val="50000"/>
                  </a:schemeClr>
                </a:solidFill>
                <a:effectLst>
                  <a:glow rad="215900">
                    <a:srgbClr val="F5CCC2">
                      <a:alpha val="78000"/>
                    </a:srgbClr>
                  </a:glow>
                </a:effectLst>
                <a:latin typeface="Comic Sans MS" panose="030F0702030302020204" pitchFamily="66" charset="0"/>
              </a:rPr>
              <a:t>with the seasons.</a:t>
            </a:r>
          </a:p>
        </p:txBody>
      </p:sp>
      <p:sp>
        <p:nvSpPr>
          <p:cNvPr id="13" name="Title 1"/>
          <p:cNvSpPr txBox="1">
            <a:spLocks/>
          </p:cNvSpPr>
          <p:nvPr/>
        </p:nvSpPr>
        <p:spPr>
          <a:xfrm rot="2066722">
            <a:off x="3006167" y="-1072461"/>
            <a:ext cx="9938424" cy="5474978"/>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5400" b="1" dirty="0">
                <a:ln>
                  <a:solidFill>
                    <a:schemeClr val="bg2">
                      <a:lumMod val="25000"/>
                    </a:schemeClr>
                  </a:solidFill>
                </a:ln>
                <a:solidFill>
                  <a:schemeClr val="accent2">
                    <a:lumMod val="75000"/>
                  </a:schemeClr>
                </a:solidFill>
                <a:effectLst>
                  <a:glow rad="228600">
                    <a:srgbClr val="FBF0D5"/>
                  </a:glow>
                </a:effectLst>
                <a:latin typeface="Lucida Calligraphy" panose="03010101010101010101" pitchFamily="66" charset="0"/>
              </a:rPr>
              <a:t>Zadok</a:t>
            </a:r>
            <a:r>
              <a:rPr lang="en-US" sz="5400" b="1" dirty="0">
                <a:ln>
                  <a:solidFill>
                    <a:schemeClr val="bg2">
                      <a:lumMod val="25000"/>
                    </a:schemeClr>
                  </a:solidFill>
                </a:ln>
                <a:solidFill>
                  <a:schemeClr val="accent2">
                    <a:lumMod val="50000"/>
                  </a:schemeClr>
                </a:solidFill>
                <a:effectLst>
                  <a:glow rad="228600">
                    <a:srgbClr val="FBF0D5"/>
                  </a:glow>
                </a:effectLst>
                <a:latin typeface="Lucida Calligraphy" panose="03010101010101010101" pitchFamily="66" charset="0"/>
              </a:rPr>
              <a:t> Intercalation ~ adding an extra </a:t>
            </a:r>
            <a:br>
              <a:rPr lang="en-US" sz="5400" b="1" dirty="0">
                <a:ln>
                  <a:solidFill>
                    <a:schemeClr val="bg2">
                      <a:lumMod val="25000"/>
                    </a:schemeClr>
                  </a:solidFill>
                </a:ln>
                <a:solidFill>
                  <a:schemeClr val="accent2">
                    <a:lumMod val="50000"/>
                  </a:schemeClr>
                </a:solidFill>
                <a:effectLst>
                  <a:glow rad="228600">
                    <a:srgbClr val="FBF0D5"/>
                  </a:glow>
                </a:effectLst>
                <a:latin typeface="Lucida Calligraphy" panose="03010101010101010101" pitchFamily="66" charset="0"/>
              </a:rPr>
            </a:br>
            <a:r>
              <a:rPr lang="en-US" sz="5400" b="1" dirty="0">
                <a:ln>
                  <a:solidFill>
                    <a:schemeClr val="bg2">
                      <a:lumMod val="25000"/>
                    </a:schemeClr>
                  </a:solidFill>
                </a:ln>
                <a:solidFill>
                  <a:schemeClr val="accent2">
                    <a:lumMod val="50000"/>
                  </a:schemeClr>
                </a:solidFill>
                <a:effectLst>
                  <a:glow rad="228600">
                    <a:srgbClr val="FBF0D5"/>
                  </a:glow>
                </a:effectLst>
                <a:latin typeface="Lucida Calligraphy" panose="03010101010101010101" pitchFamily="66" charset="0"/>
              </a:rPr>
              <a:t>week to the year</a:t>
            </a:r>
            <a:endParaRPr lang="en-CA" sz="5400" b="1" dirty="0">
              <a:ln>
                <a:solidFill>
                  <a:schemeClr val="bg2">
                    <a:lumMod val="25000"/>
                  </a:schemeClr>
                </a:solidFill>
              </a:ln>
              <a:solidFill>
                <a:schemeClr val="accent2">
                  <a:lumMod val="50000"/>
                </a:schemeClr>
              </a:solidFill>
              <a:effectLst>
                <a:glow rad="228600">
                  <a:srgbClr val="FBF0D5"/>
                </a:glow>
              </a:effectLst>
              <a:latin typeface="Lucida Calligraphy" panose="03010101010101010101" pitchFamily="66" charset="0"/>
            </a:endParaRPr>
          </a:p>
        </p:txBody>
      </p:sp>
      <p:sp>
        <p:nvSpPr>
          <p:cNvPr id="3" name="TextBox 2">
            <a:extLst>
              <a:ext uri="{FF2B5EF4-FFF2-40B4-BE49-F238E27FC236}">
                <a16:creationId xmlns:a16="http://schemas.microsoft.com/office/drawing/2014/main" id="{A096F646-EF0A-6237-2478-A0E925FFC637}"/>
              </a:ext>
            </a:extLst>
          </p:cNvPr>
          <p:cNvSpPr txBox="1"/>
          <p:nvPr/>
        </p:nvSpPr>
        <p:spPr>
          <a:xfrm>
            <a:off x="365742" y="124772"/>
            <a:ext cx="3926636" cy="369332"/>
          </a:xfrm>
          <a:prstGeom prst="rect">
            <a:avLst/>
          </a:prstGeom>
          <a:solidFill>
            <a:schemeClr val="accent4">
              <a:lumMod val="60000"/>
              <a:lumOff val="40000"/>
            </a:schemeClr>
          </a:solidFill>
          <a:scene3d>
            <a:camera prst="orthographicFront"/>
            <a:lightRig rig="threePt" dir="t"/>
          </a:scene3d>
          <a:sp3d>
            <a:bevelT/>
          </a:sp3d>
        </p:spPr>
        <p:txBody>
          <a:bodyPr wrap="square">
            <a:spAutoFit/>
          </a:bodyPr>
          <a:lstStyle/>
          <a:p>
            <a:pPr algn="ctr"/>
            <a:r>
              <a:rPr lang="en-US" dirty="0">
                <a:hlinkClick r:id="rId4"/>
              </a:rPr>
              <a:t>https://torahislight.org/intercalation/</a:t>
            </a:r>
            <a:endParaRPr lang="en-US" dirty="0"/>
          </a:p>
        </p:txBody>
      </p:sp>
      <p:sp>
        <p:nvSpPr>
          <p:cNvPr id="4" name="Content Placeholder 2">
            <a:extLst>
              <a:ext uri="{FF2B5EF4-FFF2-40B4-BE49-F238E27FC236}">
                <a16:creationId xmlns:a16="http://schemas.microsoft.com/office/drawing/2014/main" id="{CE726701-87E2-737B-3E61-5A42508D0115}"/>
              </a:ext>
            </a:extLst>
          </p:cNvPr>
          <p:cNvSpPr txBox="1">
            <a:spLocks/>
          </p:cNvSpPr>
          <p:nvPr/>
        </p:nvSpPr>
        <p:spPr>
          <a:xfrm>
            <a:off x="1754970" y="5837427"/>
            <a:ext cx="8241997" cy="1529426"/>
          </a:xfrm>
          <a:prstGeom prst="rect">
            <a:avLst/>
          </a:prstGeom>
          <a:noFill/>
          <a:effectLst>
            <a:glow rad="127000">
              <a:srgbClr val="F5CCC2"/>
            </a:glow>
          </a:effectLst>
          <a:scene3d>
            <a:camera prst="orthographicFront"/>
            <a:lightRig rig="threePt" dir="t"/>
          </a:scene3d>
          <a:sp3d>
            <a:bevelT w="165100" prst="coolSlant"/>
          </a:sp3d>
        </p:spPr>
        <p:txBody>
          <a:bodyPr vert="horz" lIns="91440" tIns="45720" rIns="91440" bIns="45720" rtlCol="0">
            <a:normAutofit fontScale="475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9000" b="1" dirty="0">
                <a:solidFill>
                  <a:schemeClr val="accent1">
                    <a:lumMod val="50000"/>
                  </a:schemeClr>
                </a:solidFill>
                <a:effectLst>
                  <a:glow rad="215900">
                    <a:srgbClr val="F5CCC2">
                      <a:alpha val="78000"/>
                    </a:srgbClr>
                  </a:glow>
                </a:effectLst>
                <a:latin typeface="Comic Sans MS" panose="030F0702030302020204" pitchFamily="66" charset="0"/>
              </a:rPr>
              <a:t>Scripture support:  </a:t>
            </a:r>
            <a:r>
              <a:rPr lang="en-US" sz="9000" b="1" dirty="0">
                <a:solidFill>
                  <a:srgbClr val="C00000"/>
                </a:solidFill>
                <a:effectLst>
                  <a:glow rad="215900">
                    <a:srgbClr val="F5CCC2">
                      <a:alpha val="78000"/>
                    </a:srgbClr>
                  </a:glow>
                </a:effectLst>
                <a:latin typeface="Ravie" panose="04040805050809020602" pitchFamily="82" charset="0"/>
              </a:rPr>
              <a:t>None!</a:t>
            </a:r>
            <a:endParaRPr lang="en-US" sz="7000" b="1" dirty="0">
              <a:solidFill>
                <a:srgbClr val="C00000"/>
              </a:solidFill>
              <a:effectLst>
                <a:glow rad="215900">
                  <a:srgbClr val="F5CCC2">
                    <a:alpha val="78000"/>
                  </a:srgbClr>
                </a:glow>
              </a:effectLst>
              <a:latin typeface="Ravie" panose="04040805050809020602" pitchFamily="82" charset="0"/>
            </a:endParaRPr>
          </a:p>
        </p:txBody>
      </p:sp>
    </p:spTree>
    <p:extLst>
      <p:ext uri="{BB962C8B-B14F-4D97-AF65-F5344CB8AC3E}">
        <p14:creationId xmlns:p14="http://schemas.microsoft.com/office/powerpoint/2010/main" val="13542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500"/>
                                        <p:tgtEl>
                                          <p:spTgt spid="13"/>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barn(inVertical)">
                                      <p:cBhvr>
                                        <p:cTn id="11" dur="125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500" fill="hold"/>
                                        <p:tgtEl>
                                          <p:spTgt spid="4"/>
                                        </p:tgtEl>
                                        <p:attrNameLst>
                                          <p:attrName>ppt_w</p:attrName>
                                        </p:attrNameLst>
                                      </p:cBhvr>
                                      <p:tavLst>
                                        <p:tav tm="0">
                                          <p:val>
                                            <p:fltVal val="0"/>
                                          </p:val>
                                        </p:tav>
                                        <p:tav tm="100000">
                                          <p:val>
                                            <p:strVal val="#ppt_w"/>
                                          </p:val>
                                        </p:tav>
                                      </p:tavLst>
                                    </p:anim>
                                    <p:anim calcmode="lin" valueType="num">
                                      <p:cBhvr>
                                        <p:cTn id="17" dur="1500" fill="hold"/>
                                        <p:tgtEl>
                                          <p:spTgt spid="4"/>
                                        </p:tgtEl>
                                        <p:attrNameLst>
                                          <p:attrName>ppt_h</p:attrName>
                                        </p:attrNameLst>
                                      </p:cBhvr>
                                      <p:tavLst>
                                        <p:tav tm="0">
                                          <p:val>
                                            <p:fltVal val="0"/>
                                          </p:val>
                                        </p:tav>
                                        <p:tav tm="100000">
                                          <p:val>
                                            <p:strVal val="#ppt_h"/>
                                          </p:val>
                                        </p:tav>
                                      </p:tavLst>
                                    </p:anim>
                                    <p:animEffect transition="in" filter="fade">
                                      <p:cBhvr>
                                        <p:cTn id="18"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8DD9E-7F00-EB7F-8A40-29025FEFD25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0713" y="365125"/>
            <a:ext cx="5663046" cy="5663046"/>
          </a:xfrm>
          <a:prstGeom prst="rect">
            <a:avLst/>
          </a:prstGeom>
        </p:spPr>
      </p:pic>
      <p:sp>
        <p:nvSpPr>
          <p:cNvPr id="9" name="Explosion: 14 Points 2">
            <a:extLst>
              <a:ext uri="{FF2B5EF4-FFF2-40B4-BE49-F238E27FC236}">
                <a16:creationId xmlns:a16="http://schemas.microsoft.com/office/drawing/2014/main" id="{9F059E59-253B-21FC-6E8F-3752CE733ADE}"/>
              </a:ext>
            </a:extLst>
          </p:cNvPr>
          <p:cNvSpPr/>
          <p:nvPr/>
        </p:nvSpPr>
        <p:spPr>
          <a:xfrm>
            <a:off x="197427" y="136525"/>
            <a:ext cx="11793682" cy="6530975"/>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68197"/>
            <a:ext cx="2743200" cy="365125"/>
          </a:xfrm>
        </p:spPr>
        <p:txBody>
          <a:bodyPr/>
          <a:lstStyle/>
          <a:p>
            <a:fld id="{0B555D82-D20F-4DB7-B3E9-7B7EAC2F87A9}" type="slidenum">
              <a:rPr lang="en-US" sz="1400" b="1" smtClean="0">
                <a:solidFill>
                  <a:schemeClr val="tx1"/>
                </a:solidFill>
              </a:rPr>
              <a:t>42</a:t>
            </a:fld>
            <a:endParaRPr lang="en-US" b="1" dirty="0">
              <a:solidFill>
                <a:schemeClr val="tx1"/>
              </a:solidFill>
            </a:endParaRPr>
          </a:p>
        </p:txBody>
      </p:sp>
      <p:sp>
        <p:nvSpPr>
          <p:cNvPr id="5" name="Title 1">
            <a:extLst>
              <a:ext uri="{FF2B5EF4-FFF2-40B4-BE49-F238E27FC236}">
                <a16:creationId xmlns:a16="http://schemas.microsoft.com/office/drawing/2014/main" id="{41833251-A2E1-CAEA-D77F-34FA96CA2305}"/>
              </a:ext>
            </a:extLst>
          </p:cNvPr>
          <p:cNvSpPr>
            <a:spLocks noGrp="1"/>
          </p:cNvSpPr>
          <p:nvPr>
            <p:ph type="title"/>
          </p:nvPr>
        </p:nvSpPr>
        <p:spPr>
          <a:xfrm>
            <a:off x="4790210" y="365125"/>
            <a:ext cx="6920345" cy="915988"/>
          </a:xfrm>
        </p:spPr>
        <p:txBody>
          <a:bodyPr>
            <a:scene3d>
              <a:camera prst="orthographicFront"/>
              <a:lightRig rig="threePt" dir="t"/>
            </a:scene3d>
            <a:sp3d extrusionH="57150">
              <a:bevelT w="38100" h="38100"/>
            </a:sp3d>
          </a:bodyPr>
          <a:lstStyle/>
          <a:p>
            <a:r>
              <a:rPr lang="en-US" dirty="0">
                <a:ln>
                  <a:solidFill>
                    <a:srgbClr val="500050"/>
                  </a:solidFill>
                </a:ln>
                <a:solidFill>
                  <a:srgbClr val="AB5959"/>
                </a:solidFill>
                <a:latin typeface="Ravie" panose="04040805050809020602" pitchFamily="82" charset="0"/>
              </a:rPr>
              <a:t>Internet Snooping</a:t>
            </a:r>
          </a:p>
        </p:txBody>
      </p:sp>
      <p:sp>
        <p:nvSpPr>
          <p:cNvPr id="8" name="TextBox 7">
            <a:extLst>
              <a:ext uri="{FF2B5EF4-FFF2-40B4-BE49-F238E27FC236}">
                <a16:creationId xmlns:a16="http://schemas.microsoft.com/office/drawing/2014/main" id="{492CE43B-E18D-D8FA-9A37-6EC3C1F8AA36}"/>
              </a:ext>
            </a:extLst>
          </p:cNvPr>
          <p:cNvSpPr txBox="1"/>
          <p:nvPr/>
        </p:nvSpPr>
        <p:spPr>
          <a:xfrm>
            <a:off x="6187045" y="1151334"/>
            <a:ext cx="5644242" cy="4801314"/>
          </a:xfrm>
          <a:prstGeom prst="rect">
            <a:avLst/>
          </a:prstGeom>
          <a:noFill/>
        </p:spPr>
        <p:txBody>
          <a:bodyPr wrap="square">
            <a:spAutoFit/>
            <a:scene3d>
              <a:camera prst="orthographicFront"/>
              <a:lightRig rig="threePt" dir="t"/>
            </a:scene3d>
            <a:sp3d extrusionH="57150">
              <a:bevelT w="82550" h="38100" prst="coolSlant"/>
            </a:sp3d>
          </a:bodyPr>
          <a:lstStyle/>
          <a:p>
            <a:pPr algn="l"/>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Enoch calendar</a:t>
            </a:r>
            <a:r>
              <a:rPr lang="en-US" b="0" i="0" dirty="0">
                <a:solidFill>
                  <a:srgbClr val="202122"/>
                </a:solidFill>
                <a:effectLst/>
                <a:latin typeface="Arial" panose="020B0604020202020204" pitchFamily="34" charset="0"/>
              </a:rPr>
              <a:t> is an ancient </a:t>
            </a:r>
            <a:r>
              <a:rPr lang="en-US" b="0" i="0" u="none" strike="noStrike" dirty="0">
                <a:solidFill>
                  <a:srgbClr val="3366CC"/>
                </a:solidFill>
                <a:effectLst/>
                <a:latin typeface="Arial" panose="020B0604020202020204" pitchFamily="34" charset="0"/>
                <a:hlinkClick r:id="rId3" tooltip="Calendar"/>
              </a:rPr>
              <a:t>calendar</a:t>
            </a:r>
            <a:r>
              <a:rPr lang="en-US" b="0" i="0" u="none" strike="noStrike"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 described in the </a:t>
            </a:r>
            <a:r>
              <a:rPr lang="en-US" b="0" i="0" u="none" strike="noStrike" dirty="0">
                <a:solidFill>
                  <a:srgbClr val="3366CC"/>
                </a:solidFill>
                <a:effectLst/>
                <a:latin typeface="Arial" panose="020B0604020202020204" pitchFamily="34" charset="0"/>
                <a:hlinkClick r:id="rId4" tooltip="Pseudepigrapha"/>
              </a:rPr>
              <a:t>pseudepigraphal</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Book of Enoch"/>
              </a:rPr>
              <a:t>Book of Enoch</a:t>
            </a:r>
            <a:r>
              <a:rPr lang="en-US" b="0" i="0" dirty="0">
                <a:solidFill>
                  <a:srgbClr val="202122"/>
                </a:solidFill>
                <a:effectLst/>
                <a:latin typeface="Arial" panose="020B0604020202020204" pitchFamily="34" charset="0"/>
              </a:rPr>
              <a:t>. </a:t>
            </a:r>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It divided the year into four seasons of exactly 13 weeks. Each season consisted of two 30-day months followed by one 31-day month, with the 31</a:t>
            </a:r>
            <a:r>
              <a:rPr lang="en-US" b="0" i="0" baseline="30000" dirty="0">
                <a:solidFill>
                  <a:srgbClr val="202122"/>
                </a:solidFill>
                <a:effectLst/>
                <a:latin typeface="Arial" panose="020B0604020202020204" pitchFamily="34" charset="0"/>
              </a:rPr>
              <a:t>st</a:t>
            </a:r>
            <a:r>
              <a:rPr lang="en-US" b="0" i="0" dirty="0">
                <a:solidFill>
                  <a:srgbClr val="202122"/>
                </a:solidFill>
                <a:effectLst/>
                <a:latin typeface="Arial" panose="020B0604020202020204" pitchFamily="34" charset="0"/>
              </a:rPr>
              <a:t> day ending the season, so that Enoch's year consisted </a:t>
            </a:r>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of exactly 364 days.</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Enoch calendar was purportedly given to Enoch by the </a:t>
            </a:r>
            <a:r>
              <a:rPr lang="en-US" b="0" i="0" u="none" strike="noStrike" dirty="0">
                <a:solidFill>
                  <a:srgbClr val="3366CC"/>
                </a:solidFill>
                <a:effectLst/>
                <a:latin typeface="Arial" panose="020B0604020202020204" pitchFamily="34" charset="0"/>
                <a:hlinkClick r:id="rId6" tooltip="Angel"/>
              </a:rPr>
              <a:t>angel</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7" tooltip="Uriel"/>
              </a:rPr>
              <a:t>Uriel</a:t>
            </a:r>
            <a:r>
              <a:rPr lang="en-US" b="0" i="0" dirty="0">
                <a:solidFill>
                  <a:srgbClr val="202122"/>
                </a:solidFill>
                <a:effectLst/>
                <a:latin typeface="Arial" panose="020B0604020202020204" pitchFamily="34" charset="0"/>
              </a:rPr>
              <a:t>. Four named days, inserted as the 31</a:t>
            </a:r>
            <a:r>
              <a:rPr lang="en-US" b="0" i="0" baseline="30000" dirty="0">
                <a:solidFill>
                  <a:srgbClr val="202122"/>
                </a:solidFill>
                <a:effectLst/>
                <a:latin typeface="Arial" panose="020B0604020202020204" pitchFamily="34" charset="0"/>
              </a:rPr>
              <a:t>st</a:t>
            </a:r>
            <a:r>
              <a:rPr lang="en-US" b="0" i="0" dirty="0">
                <a:solidFill>
                  <a:srgbClr val="202122"/>
                </a:solidFill>
                <a:effectLst/>
                <a:latin typeface="Arial" panose="020B0604020202020204" pitchFamily="34" charset="0"/>
              </a:rPr>
              <a:t> day of every third month, were named instead </a:t>
            </a:r>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of numbered, which "placed them outside the numbering."  The Book of Enoch gives the count of 2,912 days for 8 years, which divides out to exactly 364 days per year. This specifically excludes any periodic intercalations. </a:t>
            </a:r>
            <a:r>
              <a:rPr lang="en-US" b="0" i="0" dirty="0">
                <a:solidFill>
                  <a:srgbClr val="FF0000"/>
                </a:solidFill>
                <a:effectLst/>
                <a:latin typeface="arial" panose="020B0604020202020204" pitchFamily="34" charset="0"/>
              </a:rPr>
              <a:t>[Notice, no mention of the </a:t>
            </a:r>
            <a:br>
              <a:rPr lang="en-US" b="0" i="0" dirty="0">
                <a:solidFill>
                  <a:srgbClr val="FF0000"/>
                </a:solidFill>
                <a:effectLst/>
                <a:latin typeface="arial" panose="020B0604020202020204" pitchFamily="34" charset="0"/>
              </a:rPr>
            </a:br>
            <a:r>
              <a:rPr lang="en-US" b="0" i="0" dirty="0">
                <a:solidFill>
                  <a:srgbClr val="FF0000"/>
                </a:solidFill>
                <a:effectLst/>
                <a:latin typeface="arial" panose="020B0604020202020204" pitchFamily="34" charset="0"/>
              </a:rPr>
              <a:t>7 day intercalation every 7 years!]</a:t>
            </a:r>
            <a:endParaRPr lang="en-US" b="0" i="0" dirty="0">
              <a:solidFill>
                <a:srgbClr val="202122"/>
              </a:solidFill>
              <a:effectLst/>
              <a:latin typeface="Arial" panose="020B0604020202020204" pitchFamily="34" charset="0"/>
            </a:endParaRPr>
          </a:p>
        </p:txBody>
      </p:sp>
      <p:sp>
        <p:nvSpPr>
          <p:cNvPr id="10" name="Title 1">
            <a:extLst>
              <a:ext uri="{FF2B5EF4-FFF2-40B4-BE49-F238E27FC236}">
                <a16:creationId xmlns:a16="http://schemas.microsoft.com/office/drawing/2014/main" id="{C51D76CC-59C8-D6BE-13B5-E5AD5815F9CA}"/>
              </a:ext>
            </a:extLst>
          </p:cNvPr>
          <p:cNvSpPr txBox="1">
            <a:spLocks/>
          </p:cNvSpPr>
          <p:nvPr/>
        </p:nvSpPr>
        <p:spPr>
          <a:xfrm>
            <a:off x="75127" y="5308738"/>
            <a:ext cx="11699010" cy="1803369"/>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dirty="0">
                <a:ln>
                  <a:solidFill>
                    <a:srgbClr val="002060"/>
                  </a:solidFill>
                </a:ln>
                <a:solidFill>
                  <a:srgbClr val="00B0F0"/>
                </a:solidFill>
                <a:latin typeface="Ravie" panose="04040805050809020602" pitchFamily="82" charset="0"/>
              </a:rPr>
              <a:t>Scripture study</a:t>
            </a:r>
            <a:r>
              <a:rPr lang="en-US" sz="3600" dirty="0">
                <a:ln>
                  <a:solidFill>
                    <a:srgbClr val="500050"/>
                  </a:solidFill>
                </a:ln>
                <a:solidFill>
                  <a:srgbClr val="AB5959"/>
                </a:solidFill>
                <a:latin typeface="Ravie" panose="04040805050809020602" pitchFamily="82" charset="0"/>
              </a:rPr>
              <a:t> is not from Enoch!</a:t>
            </a:r>
          </a:p>
        </p:txBody>
      </p:sp>
      <p:sp>
        <p:nvSpPr>
          <p:cNvPr id="2" name="Rectangle 1">
            <a:extLst>
              <a:ext uri="{FF2B5EF4-FFF2-40B4-BE49-F238E27FC236}">
                <a16:creationId xmlns:a16="http://schemas.microsoft.com/office/drawing/2014/main" id="{7E6B6F67-62D8-496E-A52C-FCD3EE16065B}"/>
              </a:ext>
            </a:extLst>
          </p:cNvPr>
          <p:cNvSpPr/>
          <p:nvPr/>
        </p:nvSpPr>
        <p:spPr>
          <a:xfrm>
            <a:off x="6210860" y="3657600"/>
            <a:ext cx="1949250" cy="317240"/>
          </a:xfrm>
          <a:prstGeom prst="rect">
            <a:avLst/>
          </a:prstGeom>
          <a:noFill/>
          <a:ln w="76200">
            <a:solidFill>
              <a:schemeClr val="accent6">
                <a:lumMod val="75000"/>
              </a:schemeClr>
            </a:solidFill>
          </a:ln>
          <a:effectLst>
            <a:glow rad="1397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4419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555D82-D20F-4DB7-B3E9-7B7EAC2F87A9}" type="slidenum">
              <a:rPr lang="en-US" smtClean="0"/>
              <a:t>43</a:t>
            </a:fld>
            <a:endParaRPr lang="en-US"/>
          </a:p>
        </p:txBody>
      </p:sp>
      <p:sp>
        <p:nvSpPr>
          <p:cNvPr id="4" name="TextBox 3"/>
          <p:cNvSpPr txBox="1"/>
          <p:nvPr/>
        </p:nvSpPr>
        <p:spPr>
          <a:xfrm>
            <a:off x="6229351" y="3774202"/>
            <a:ext cx="5867400" cy="2862322"/>
          </a:xfrm>
          <a:prstGeom prst="rect">
            <a:avLst/>
          </a:prstGeom>
          <a:solidFill>
            <a:schemeClr val="bg1">
              <a:alpha val="69000"/>
            </a:schemeClr>
          </a:solidFill>
          <a:ln w="57150">
            <a:solidFill>
              <a:srgbClr val="002060"/>
            </a:solidFill>
          </a:ln>
        </p:spPr>
        <p:txBody>
          <a:bodyPr wrap="square" rtlCol="0">
            <a:spAutoFit/>
          </a:bodyPr>
          <a:lstStyle/>
          <a:p>
            <a:r>
              <a:rPr lang="en-CA" b="1" dirty="0">
                <a:effectLst>
                  <a:glow rad="177800">
                    <a:schemeClr val="bg1"/>
                  </a:glow>
                </a:effectLst>
              </a:rPr>
              <a:t>Count 364 days. You have an extra day every 3 years, and </a:t>
            </a:r>
            <a:br>
              <a:rPr lang="en-CA" b="1" dirty="0">
                <a:effectLst>
                  <a:glow rad="177800">
                    <a:schemeClr val="bg1"/>
                  </a:glow>
                </a:effectLst>
              </a:rPr>
            </a:br>
            <a:r>
              <a:rPr lang="en-CA" b="1" u="sng" dirty="0">
                <a:effectLst>
                  <a:glow rad="177800">
                    <a:schemeClr val="bg1"/>
                  </a:glow>
                </a:effectLst>
              </a:rPr>
              <a:t>2 extra da</a:t>
            </a:r>
            <a:r>
              <a:rPr lang="en-CA" b="1" dirty="0">
                <a:effectLst>
                  <a:glow rad="177800">
                    <a:schemeClr val="bg1"/>
                  </a:glow>
                </a:effectLst>
              </a:rPr>
              <a:t>y</a:t>
            </a:r>
            <a:r>
              <a:rPr lang="en-CA" b="1" u="sng" dirty="0">
                <a:effectLst>
                  <a:glow rad="177800">
                    <a:schemeClr val="bg1"/>
                  </a:glow>
                </a:effectLst>
              </a:rPr>
              <a:t>s in the 4</a:t>
            </a:r>
            <a:r>
              <a:rPr lang="en-CA" b="1" u="sng" baseline="30000" dirty="0">
                <a:effectLst>
                  <a:glow rad="177800">
                    <a:schemeClr val="bg1"/>
                  </a:glow>
                </a:effectLst>
              </a:rPr>
              <a:t>th</a:t>
            </a:r>
            <a:r>
              <a:rPr lang="en-CA" b="1" u="sng" dirty="0">
                <a:effectLst>
                  <a:glow rad="177800">
                    <a:schemeClr val="bg1"/>
                  </a:glow>
                </a:effectLst>
              </a:rPr>
              <a:t> </a:t>
            </a:r>
            <a:r>
              <a:rPr lang="en-CA" b="1" dirty="0">
                <a:effectLst>
                  <a:glow rad="177800">
                    <a:schemeClr val="bg1"/>
                  </a:glow>
                </a:effectLst>
              </a:rPr>
              <a:t>y</a:t>
            </a:r>
            <a:r>
              <a:rPr lang="en-CA" b="1" u="sng" dirty="0">
                <a:effectLst>
                  <a:glow rad="177800">
                    <a:schemeClr val="bg1"/>
                  </a:glow>
                </a:effectLst>
              </a:rPr>
              <a:t>ear, a re</a:t>
            </a:r>
            <a:r>
              <a:rPr lang="en-CA" b="1" dirty="0">
                <a:effectLst>
                  <a:glow rad="177800">
                    <a:schemeClr val="bg1"/>
                  </a:glow>
                </a:effectLst>
              </a:rPr>
              <a:t>p</a:t>
            </a:r>
            <a:r>
              <a:rPr lang="en-CA" b="1" u="sng" dirty="0">
                <a:effectLst>
                  <a:glow rad="177800">
                    <a:schemeClr val="bg1"/>
                  </a:glow>
                </a:effectLst>
              </a:rPr>
              <a:t>eatin</a:t>
            </a:r>
            <a:r>
              <a:rPr lang="en-CA" b="1" dirty="0">
                <a:effectLst>
                  <a:glow rad="177800">
                    <a:schemeClr val="bg1"/>
                  </a:glow>
                </a:effectLst>
              </a:rPr>
              <a:t>g</a:t>
            </a:r>
            <a:r>
              <a:rPr lang="en-CA" b="1" u="sng" dirty="0">
                <a:effectLst>
                  <a:glow rad="177800">
                    <a:schemeClr val="bg1"/>
                  </a:glow>
                </a:effectLst>
              </a:rPr>
              <a:t> c</a:t>
            </a:r>
            <a:r>
              <a:rPr lang="en-CA" b="1" dirty="0">
                <a:effectLst>
                  <a:glow rad="177800">
                    <a:schemeClr val="bg1"/>
                  </a:glow>
                </a:effectLst>
              </a:rPr>
              <a:t>y</a:t>
            </a:r>
            <a:r>
              <a:rPr lang="en-CA" b="1" u="sng" dirty="0">
                <a:effectLst>
                  <a:glow rad="177800">
                    <a:schemeClr val="bg1"/>
                  </a:glow>
                </a:effectLst>
              </a:rPr>
              <a:t>cle</a:t>
            </a:r>
            <a:r>
              <a:rPr lang="en-CA" b="1" dirty="0">
                <a:effectLst>
                  <a:glow rad="177800">
                    <a:schemeClr val="bg1"/>
                  </a:glow>
                </a:effectLst>
              </a:rPr>
              <a:t>.  </a:t>
            </a:r>
            <a:r>
              <a:rPr lang="en-CA" b="1" dirty="0">
                <a:solidFill>
                  <a:srgbClr val="C00000"/>
                </a:solidFill>
                <a:effectLst>
                  <a:glow rad="228600">
                    <a:schemeClr val="bg1"/>
                  </a:glow>
                </a:effectLst>
              </a:rPr>
              <a:t>Do not count the days as part of a 7 day week, or number them, simply live them. </a:t>
            </a:r>
            <a:r>
              <a:rPr lang="en-CA" b="1" dirty="0">
                <a:effectLst>
                  <a:glow rad="177800">
                    <a:schemeClr val="bg1"/>
                  </a:glow>
                </a:effectLst>
              </a:rPr>
              <a:t> Wait for the Equinox observed in Jerusalem, a daytime observation.  </a:t>
            </a:r>
            <a:r>
              <a:rPr lang="en-CA" b="1" dirty="0">
                <a:solidFill>
                  <a:schemeClr val="accent6">
                    <a:lumMod val="50000"/>
                  </a:schemeClr>
                </a:solidFill>
                <a:effectLst>
                  <a:glow rad="139700">
                    <a:schemeClr val="accent2">
                      <a:satMod val="175000"/>
                      <a:alpha val="40000"/>
                    </a:schemeClr>
                  </a:glow>
                </a:effectLst>
              </a:rPr>
              <a:t>The Equinox, is the first day of the new 364 day count.</a:t>
            </a:r>
            <a:r>
              <a:rPr lang="en-CA" b="1" dirty="0">
                <a:solidFill>
                  <a:schemeClr val="accent6">
                    <a:lumMod val="50000"/>
                  </a:schemeClr>
                </a:solidFill>
                <a:effectLst>
                  <a:glow rad="177800">
                    <a:schemeClr val="bg1"/>
                  </a:glow>
                </a:effectLst>
              </a:rPr>
              <a:t>  It is the 4</a:t>
            </a:r>
            <a:r>
              <a:rPr lang="en-CA" b="1" baseline="30000" dirty="0">
                <a:solidFill>
                  <a:schemeClr val="accent6">
                    <a:lumMod val="50000"/>
                  </a:schemeClr>
                </a:solidFill>
                <a:effectLst>
                  <a:glow rad="177800">
                    <a:schemeClr val="bg1"/>
                  </a:glow>
                </a:effectLst>
              </a:rPr>
              <a:t>th</a:t>
            </a:r>
            <a:r>
              <a:rPr lang="en-CA" b="1" dirty="0">
                <a:solidFill>
                  <a:schemeClr val="accent6">
                    <a:lumMod val="50000"/>
                  </a:schemeClr>
                </a:solidFill>
                <a:effectLst>
                  <a:glow rad="177800">
                    <a:schemeClr val="bg1"/>
                  </a:glow>
                </a:effectLst>
              </a:rPr>
              <a:t> day of the 7 day week, not the Wednesday of the Roman or Jewish calendar.  </a:t>
            </a:r>
            <a:r>
              <a:rPr lang="en-CA" b="1" dirty="0">
                <a:solidFill>
                  <a:schemeClr val="accent2">
                    <a:lumMod val="50000"/>
                  </a:schemeClr>
                </a:solidFill>
                <a:effectLst>
                  <a:glow rad="177800">
                    <a:schemeClr val="bg1"/>
                  </a:glow>
                </a:effectLst>
              </a:rPr>
              <a:t>The 4</a:t>
            </a:r>
            <a:r>
              <a:rPr lang="en-CA" b="1" baseline="30000" dirty="0">
                <a:solidFill>
                  <a:schemeClr val="accent2">
                    <a:lumMod val="50000"/>
                  </a:schemeClr>
                </a:solidFill>
                <a:effectLst>
                  <a:glow rad="177800">
                    <a:schemeClr val="bg1"/>
                  </a:glow>
                </a:effectLst>
              </a:rPr>
              <a:t>th</a:t>
            </a:r>
            <a:r>
              <a:rPr lang="en-CA" b="1" dirty="0">
                <a:solidFill>
                  <a:schemeClr val="accent2">
                    <a:lumMod val="50000"/>
                  </a:schemeClr>
                </a:solidFill>
                <a:effectLst>
                  <a:glow rad="177800">
                    <a:schemeClr val="bg1"/>
                  </a:glow>
                </a:effectLst>
              </a:rPr>
              <a:t> day is unique to Enoch, celebrating the creation of light on the 4</a:t>
            </a:r>
            <a:r>
              <a:rPr lang="en-CA" b="1" baseline="30000" dirty="0">
                <a:solidFill>
                  <a:schemeClr val="accent2">
                    <a:lumMod val="50000"/>
                  </a:schemeClr>
                </a:solidFill>
                <a:effectLst>
                  <a:glow rad="177800">
                    <a:schemeClr val="bg1"/>
                  </a:glow>
                </a:effectLst>
              </a:rPr>
              <a:t>th</a:t>
            </a:r>
            <a:r>
              <a:rPr lang="en-CA" b="1" dirty="0">
                <a:solidFill>
                  <a:schemeClr val="accent2">
                    <a:lumMod val="50000"/>
                  </a:schemeClr>
                </a:solidFill>
                <a:effectLst>
                  <a:glow rad="177800">
                    <a:schemeClr val="bg1"/>
                  </a:glow>
                </a:effectLst>
              </a:rPr>
              <a:t> day of creation week.  </a:t>
            </a:r>
            <a:r>
              <a:rPr lang="en-CA" b="1" dirty="0">
                <a:effectLst>
                  <a:glow rad="177800">
                    <a:schemeClr val="bg1"/>
                  </a:glow>
                </a:effectLst>
              </a:rPr>
              <a:t>The Enoch day begins at sunrise, not sunset, the beginning of darkness.</a:t>
            </a:r>
          </a:p>
        </p:txBody>
      </p:sp>
      <p:sp>
        <p:nvSpPr>
          <p:cNvPr id="5" name="Rounded Rectangle 4"/>
          <p:cNvSpPr/>
          <p:nvPr/>
        </p:nvSpPr>
        <p:spPr>
          <a:xfrm>
            <a:off x="2552700" y="4391025"/>
            <a:ext cx="3000375" cy="1529426"/>
          </a:xfrm>
          <a:prstGeom prst="roundRect">
            <a:avLst/>
          </a:prstGeom>
          <a:noFill/>
          <a:ln w="76200">
            <a:solidFill>
              <a:srgbClr val="002060"/>
            </a:solidFill>
          </a:ln>
          <a:effectLst>
            <a:glow rad="228600">
              <a:schemeClr val="accent2">
                <a:satMod val="175000"/>
                <a:alpha val="40000"/>
              </a:schemeClr>
            </a:glow>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2"/>
          <p:cNvSpPr txBox="1">
            <a:spLocks/>
          </p:cNvSpPr>
          <p:nvPr/>
        </p:nvSpPr>
        <p:spPr>
          <a:xfrm>
            <a:off x="117778" y="616874"/>
            <a:ext cx="5359097" cy="1529426"/>
          </a:xfrm>
          <a:prstGeom prst="rect">
            <a:avLst/>
          </a:prstGeom>
          <a:solidFill>
            <a:schemeClr val="bg1"/>
          </a:solidFill>
          <a:effectLst>
            <a:glow rad="127000">
              <a:srgbClr val="F5CCC2"/>
            </a:glow>
          </a:effectLst>
          <a:scene3d>
            <a:camera prst="orthographicFront"/>
            <a:lightRig rig="threePt" dir="t"/>
          </a:scene3d>
          <a:sp3d>
            <a:bevelT w="165100" prst="coolSlant"/>
          </a:sp3d>
        </p:spPr>
        <p:txBody>
          <a:bodyPr vert="horz" lIns="91440" tIns="45720" rIns="91440" bIns="45720" rtlCol="0">
            <a:normAutofit fontScale="475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9000" b="1" dirty="0">
                <a:solidFill>
                  <a:schemeClr val="accent1">
                    <a:lumMod val="50000"/>
                  </a:schemeClr>
                </a:solidFill>
                <a:effectLst>
                  <a:glow rad="215900">
                    <a:srgbClr val="F5CCC2">
                      <a:alpha val="78000"/>
                    </a:srgbClr>
                  </a:glow>
                </a:effectLst>
                <a:latin typeface="Comic Sans MS" panose="030F0702030302020204" pitchFamily="66" charset="0"/>
              </a:rPr>
              <a:t>Scripture support:  </a:t>
            </a:r>
            <a:r>
              <a:rPr lang="en-US" sz="9000" b="1" dirty="0">
                <a:solidFill>
                  <a:srgbClr val="C00000"/>
                </a:solidFill>
                <a:effectLst>
                  <a:glow rad="215900">
                    <a:srgbClr val="F5CCC2">
                      <a:alpha val="78000"/>
                    </a:srgbClr>
                  </a:glow>
                </a:effectLst>
                <a:latin typeface="Ravie" panose="04040805050809020602" pitchFamily="82" charset="0"/>
              </a:rPr>
              <a:t>None!</a:t>
            </a:r>
            <a:endParaRPr lang="en-US" sz="7000" b="1" dirty="0">
              <a:solidFill>
                <a:srgbClr val="C00000"/>
              </a:solidFill>
              <a:effectLst>
                <a:glow rad="215900">
                  <a:srgbClr val="F5CCC2">
                    <a:alpha val="78000"/>
                  </a:srgbClr>
                </a:glow>
              </a:effectLst>
              <a:latin typeface="Ravie" panose="04040805050809020602" pitchFamily="82" charset="0"/>
            </a:endParaRPr>
          </a:p>
        </p:txBody>
      </p:sp>
      <p:sp>
        <p:nvSpPr>
          <p:cNvPr id="7" name="Rectangle 6">
            <a:extLst>
              <a:ext uri="{FF2B5EF4-FFF2-40B4-BE49-F238E27FC236}">
                <a16:creationId xmlns:a16="http://schemas.microsoft.com/office/drawing/2014/main" id="{C691DD05-3378-BBD4-A9E5-3C7923AACBF3}"/>
              </a:ext>
            </a:extLst>
          </p:cNvPr>
          <p:cNvSpPr/>
          <p:nvPr/>
        </p:nvSpPr>
        <p:spPr>
          <a:xfrm>
            <a:off x="6584951" y="62351"/>
            <a:ext cx="5156200" cy="420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effectLst>
                  <a:outerShdw blurRad="38100" dist="38100" dir="2700000" algn="tl">
                    <a:srgbClr val="000000">
                      <a:alpha val="43137"/>
                    </a:srgbClr>
                  </a:outerShdw>
                </a:effectLst>
              </a:rPr>
              <a:t>*[Both are cousin calendars to the Essene Calendar.]</a:t>
            </a:r>
          </a:p>
        </p:txBody>
      </p:sp>
      <p:sp>
        <p:nvSpPr>
          <p:cNvPr id="8" name="Slide Number Placeholder 3">
            <a:extLst>
              <a:ext uri="{FF2B5EF4-FFF2-40B4-BE49-F238E27FC236}">
                <a16:creationId xmlns:a16="http://schemas.microsoft.com/office/drawing/2014/main" id="{E11E29B8-266F-AC82-670D-E26685F6728A}"/>
              </a:ext>
            </a:extLst>
          </p:cNvPr>
          <p:cNvSpPr txBox="1">
            <a:spLocks/>
          </p:cNvSpPr>
          <p:nvPr/>
        </p:nvSpPr>
        <p:spPr>
          <a:xfrm>
            <a:off x="9353551" y="63138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555D82-D20F-4DB7-B3E9-7B7EAC2F87A9}" type="slidenum">
              <a:rPr lang="en-US" sz="1400" b="1" smtClean="0">
                <a:solidFill>
                  <a:schemeClr val="tx1"/>
                </a:solidFill>
              </a:rPr>
              <a:pPr/>
              <a:t>43</a:t>
            </a:fld>
            <a:endParaRPr lang="en-US" b="1" dirty="0">
              <a:solidFill>
                <a:schemeClr val="tx1"/>
              </a:solidFill>
            </a:endParaRPr>
          </a:p>
        </p:txBody>
      </p:sp>
      <p:sp>
        <p:nvSpPr>
          <p:cNvPr id="9" name="TextBox 8">
            <a:extLst>
              <a:ext uri="{FF2B5EF4-FFF2-40B4-BE49-F238E27FC236}">
                <a16:creationId xmlns:a16="http://schemas.microsoft.com/office/drawing/2014/main" id="{8691E767-E09C-2404-1DC1-B983CBD89A71}"/>
              </a:ext>
            </a:extLst>
          </p:cNvPr>
          <p:cNvSpPr txBox="1"/>
          <p:nvPr/>
        </p:nvSpPr>
        <p:spPr>
          <a:xfrm>
            <a:off x="3237673" y="-1151820"/>
            <a:ext cx="8715788" cy="923330"/>
          </a:xfrm>
          <a:prstGeom prst="rect">
            <a:avLst/>
          </a:prstGeom>
          <a:solidFill>
            <a:schemeClr val="accent2"/>
          </a:solidFill>
        </p:spPr>
        <p:txBody>
          <a:bodyPr wrap="square">
            <a:spAutoFit/>
          </a:bodyPr>
          <a:lstStyle/>
          <a:p>
            <a:r>
              <a:rPr lang="en-US" dirty="0"/>
              <a:t>From Tim May 20/23</a:t>
            </a:r>
          </a:p>
          <a:p>
            <a:r>
              <a:rPr lang="en-US" dirty="0"/>
              <a:t>Interesting. Not a Wed, does this mean it is like the lunar shabbat, is can be at anytime?</a:t>
            </a:r>
          </a:p>
          <a:p>
            <a:r>
              <a:rPr lang="en-US" dirty="0"/>
              <a:t>CF:  I don’t know exactly what the quote means … saving this box if we figure it out.</a:t>
            </a:r>
          </a:p>
        </p:txBody>
      </p:sp>
      <p:sp>
        <p:nvSpPr>
          <p:cNvPr id="3" name="Sun 2">
            <a:extLst>
              <a:ext uri="{FF2B5EF4-FFF2-40B4-BE49-F238E27FC236}">
                <a16:creationId xmlns:a16="http://schemas.microsoft.com/office/drawing/2014/main" id="{D07F2157-D51B-6CC9-A0F0-A163B6927A67}"/>
              </a:ext>
            </a:extLst>
          </p:cNvPr>
          <p:cNvSpPr/>
          <p:nvPr/>
        </p:nvSpPr>
        <p:spPr>
          <a:xfrm>
            <a:off x="11572422" y="103563"/>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B302317B-67E8-0BA1-8E49-50BD5B45E627}"/>
              </a:ext>
            </a:extLst>
          </p:cNvPr>
          <p:cNvSpPr/>
          <p:nvPr/>
        </p:nvSpPr>
        <p:spPr>
          <a:xfrm>
            <a:off x="6584950" y="3082373"/>
            <a:ext cx="4987471" cy="612648"/>
          </a:xfrm>
          <a:prstGeom prst="wedgeRoundRectCallout">
            <a:avLst>
              <a:gd name="adj1" fmla="val 15457"/>
              <a:gd name="adj2" fmla="val 80964"/>
              <a:gd name="adj3" fmla="val 16667"/>
            </a:avLst>
          </a:prstGeom>
          <a:solidFill>
            <a:schemeClr val="accent4">
              <a:lumMod val="20000"/>
              <a:lumOff val="80000"/>
            </a:schemeClr>
          </a:solidFill>
          <a:ln>
            <a:solidFill>
              <a:srgbClr val="660066"/>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rPr>
              <a:t>Gen 1:14 </a:t>
            </a:r>
            <a:r>
              <a:rPr lang="en-CA" sz="2800" b="1" dirty="0">
                <a:solidFill>
                  <a:srgbClr val="CC00FF"/>
                </a:solidFill>
              </a:rPr>
              <a:t>– </a:t>
            </a:r>
            <a:r>
              <a:rPr lang="en-CA" sz="2800" b="1" u="sng" dirty="0">
                <a:solidFill>
                  <a:srgbClr val="CC00FF"/>
                </a:solidFill>
              </a:rPr>
              <a:t>Shaneh</a:t>
            </a:r>
            <a:r>
              <a:rPr lang="en-CA" sz="2800" b="1" dirty="0">
                <a:solidFill>
                  <a:srgbClr val="CC00FF"/>
                </a:solidFill>
              </a:rPr>
              <a:t> - eliminated!</a:t>
            </a:r>
          </a:p>
        </p:txBody>
      </p:sp>
      <p:sp>
        <p:nvSpPr>
          <p:cNvPr id="13" name="TextBox 12">
            <a:extLst>
              <a:ext uri="{FF2B5EF4-FFF2-40B4-BE49-F238E27FC236}">
                <a16:creationId xmlns:a16="http://schemas.microsoft.com/office/drawing/2014/main" id="{D06EC456-67A4-FEE0-6271-A33E1A35C8EF}"/>
              </a:ext>
            </a:extLst>
          </p:cNvPr>
          <p:cNvSpPr txBox="1"/>
          <p:nvPr/>
        </p:nvSpPr>
        <p:spPr>
          <a:xfrm>
            <a:off x="117778" y="2467301"/>
            <a:ext cx="1701496" cy="1815882"/>
          </a:xfrm>
          <a:prstGeom prst="rect">
            <a:avLst/>
          </a:prstGeom>
          <a:solidFill>
            <a:schemeClr val="bg1">
              <a:alpha val="80000"/>
            </a:schemeClr>
          </a:solidFill>
          <a:effectLst>
            <a:softEdge rad="127000"/>
          </a:effectLst>
        </p:spPr>
        <p:txBody>
          <a:bodyPr wrap="square">
            <a:spAutoFit/>
          </a:bodyPr>
          <a:lstStyle/>
          <a:p>
            <a:pPr algn="ctr"/>
            <a:r>
              <a:rPr lang="en-US" sz="1600" b="1" dirty="0">
                <a:solidFill>
                  <a:schemeClr val="tx1"/>
                </a:solidFill>
              </a:rPr>
              <a:t>The Sun Commands The Year. The Moon Has Nothing To Do With The Years Calculation.</a:t>
            </a:r>
            <a:br>
              <a:rPr lang="en-US" sz="1600" b="1" dirty="0">
                <a:solidFill>
                  <a:schemeClr val="tx1"/>
                </a:solidFill>
              </a:rPr>
            </a:br>
            <a:r>
              <a:rPr lang="en-US" sz="1600" b="1" dirty="0">
                <a:solidFill>
                  <a:srgbClr val="FF0000"/>
                </a:solidFill>
              </a:rPr>
              <a:t>[Is this true?]</a:t>
            </a:r>
          </a:p>
        </p:txBody>
      </p:sp>
    </p:spTree>
    <p:extLst>
      <p:ext uri="{BB962C8B-B14F-4D97-AF65-F5344CB8AC3E}">
        <p14:creationId xmlns:p14="http://schemas.microsoft.com/office/powerpoint/2010/main" val="187431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500"/>
                                        <p:tgtEl>
                                          <p:spTgt spid="4"/>
                                        </p:tgtEl>
                                      </p:cBhvr>
                                    </p:animEffect>
                                  </p:childTnLst>
                                </p:cTn>
                              </p:par>
                            </p:childTnLst>
                          </p:cTn>
                        </p:par>
                        <p:par>
                          <p:cTn id="24" fill="hold">
                            <p:stCondLst>
                              <p:cond delay="1500"/>
                            </p:stCondLst>
                            <p:childTnLst>
                              <p:par>
                                <p:cTn id="25" presetID="10" presetClass="entr" presetSubtype="0" fill="hold" grpId="0" nodeType="after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Explosion: 14 Points 2">
            <a:extLst>
              <a:ext uri="{FF2B5EF4-FFF2-40B4-BE49-F238E27FC236}">
                <a16:creationId xmlns:a16="http://schemas.microsoft.com/office/drawing/2014/main" id="{9F059E59-253B-21FC-6E8F-3752CE733ADE}"/>
              </a:ext>
            </a:extLst>
          </p:cNvPr>
          <p:cNvSpPr/>
          <p:nvPr/>
        </p:nvSpPr>
        <p:spPr>
          <a:xfrm>
            <a:off x="197427" y="136525"/>
            <a:ext cx="11793682" cy="6530975"/>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68197"/>
            <a:ext cx="2743200" cy="365125"/>
          </a:xfrm>
        </p:spPr>
        <p:txBody>
          <a:bodyPr/>
          <a:lstStyle/>
          <a:p>
            <a:fld id="{0B555D82-D20F-4DB7-B3E9-7B7EAC2F87A9}" type="slidenum">
              <a:rPr lang="en-US" sz="1400" b="1" smtClean="0">
                <a:solidFill>
                  <a:schemeClr val="tx1"/>
                </a:solidFill>
              </a:rPr>
              <a:t>44</a:t>
            </a:fld>
            <a:endParaRPr lang="en-US" b="1" dirty="0">
              <a:solidFill>
                <a:schemeClr val="tx1"/>
              </a:solidFill>
            </a:endParaRPr>
          </a:p>
        </p:txBody>
      </p:sp>
      <p:sp>
        <p:nvSpPr>
          <p:cNvPr id="7" name="Title 1">
            <a:extLst>
              <a:ext uri="{FF2B5EF4-FFF2-40B4-BE49-F238E27FC236}">
                <a16:creationId xmlns:a16="http://schemas.microsoft.com/office/drawing/2014/main" id="{267F8535-B135-E95B-B166-0D87C4F1A953}"/>
              </a:ext>
            </a:extLst>
          </p:cNvPr>
          <p:cNvSpPr>
            <a:spLocks noGrp="1"/>
          </p:cNvSpPr>
          <p:nvPr>
            <p:ph type="title"/>
          </p:nvPr>
        </p:nvSpPr>
        <p:spPr>
          <a:xfrm>
            <a:off x="286124" y="375730"/>
            <a:ext cx="11616288" cy="1069749"/>
          </a:xfrm>
        </p:spPr>
        <p:txBody>
          <a:bodyPr>
            <a:normAutofit/>
            <a:scene3d>
              <a:camera prst="orthographicFront"/>
              <a:lightRig rig="threePt" dir="t"/>
            </a:scene3d>
            <a:sp3d extrusionH="57150">
              <a:bevelT w="38100" h="38100"/>
            </a:sp3d>
          </a:bodyPr>
          <a:lstStyle/>
          <a:p>
            <a:pPr algn="ctr"/>
            <a:r>
              <a:rPr lang="en-US" sz="4000" dirty="0">
                <a:ln>
                  <a:solidFill>
                    <a:srgbClr val="500050"/>
                  </a:solidFill>
                </a:ln>
                <a:solidFill>
                  <a:srgbClr val="AB5959"/>
                </a:solidFill>
                <a:latin typeface="Ravie" panose="04040805050809020602" pitchFamily="82" charset="0"/>
              </a:rPr>
              <a:t>Enoch/Zadok Intercalation</a:t>
            </a:r>
            <a:r>
              <a:rPr lang="en-US" sz="2800" dirty="0">
                <a:ln>
                  <a:solidFill>
                    <a:srgbClr val="500050"/>
                  </a:solidFill>
                </a:ln>
                <a:solidFill>
                  <a:srgbClr val="AB5959"/>
                </a:solidFill>
                <a:latin typeface="Ravie" panose="04040805050809020602" pitchFamily="82" charset="0"/>
              </a:rPr>
              <a:t> </a:t>
            </a:r>
            <a:endParaRPr lang="en-US" dirty="0">
              <a:ln>
                <a:solidFill>
                  <a:srgbClr val="500050"/>
                </a:solidFill>
              </a:ln>
              <a:solidFill>
                <a:srgbClr val="00FFFF"/>
              </a:solidFill>
              <a:latin typeface="Ravie" panose="04040805050809020602" pitchFamily="82" charset="0"/>
            </a:endParaRPr>
          </a:p>
        </p:txBody>
      </p:sp>
      <p:sp>
        <p:nvSpPr>
          <p:cNvPr id="2" name="TextBox 1">
            <a:extLst>
              <a:ext uri="{FF2B5EF4-FFF2-40B4-BE49-F238E27FC236}">
                <a16:creationId xmlns:a16="http://schemas.microsoft.com/office/drawing/2014/main" id="{300CC281-9ACE-2EAA-D72F-8F08F7B8A07D}"/>
              </a:ext>
            </a:extLst>
          </p:cNvPr>
          <p:cNvSpPr txBox="1"/>
          <p:nvPr/>
        </p:nvSpPr>
        <p:spPr>
          <a:xfrm>
            <a:off x="620567" y="1342695"/>
            <a:ext cx="10984410" cy="3970318"/>
          </a:xfrm>
          <a:prstGeom prst="rect">
            <a:avLst/>
          </a:prstGeom>
          <a:noFill/>
        </p:spPr>
        <p:txBody>
          <a:bodyPr wrap="square">
            <a:spAutoFit/>
            <a:scene3d>
              <a:camera prst="orthographicFront"/>
              <a:lightRig rig="threePt" dir="t"/>
            </a:scene3d>
            <a:sp3d extrusionH="57150">
              <a:bevelT w="82550" h="38100" prst="coolSlant"/>
            </a:sp3d>
          </a:bodyPr>
          <a:lstStyle/>
          <a:p>
            <a:r>
              <a:rPr lang="en-US" sz="2400" dirty="0">
                <a:hlinkClick r:id="rId2"/>
              </a:rPr>
              <a:t>https://en.wikipedia.org/wiki/Enoch_calendar</a:t>
            </a:r>
            <a:endParaRPr lang="en-US" sz="2400" dirty="0"/>
          </a:p>
          <a:p>
            <a:r>
              <a:rPr lang="en-US" sz="2400" b="0" i="0" dirty="0">
                <a:solidFill>
                  <a:srgbClr val="202122"/>
                </a:solidFill>
                <a:effectLst/>
                <a:latin typeface="Arial" panose="020B0604020202020204" pitchFamily="34" charset="0"/>
              </a:rPr>
              <a:t>Calendar expert John Pratt wrote that "The Enoch calendar has been criticized as hopelessly primitive because, with only 364 days, it would get out of sync with the seasons so quickly: in only 25 years the seasons would arrive an entire month early. Such a gross discrepancy, however, merely indicates that the method of </a:t>
            </a:r>
            <a:r>
              <a:rPr lang="en-US" sz="2400" b="0" i="0" u="none" strike="noStrike" dirty="0">
                <a:solidFill>
                  <a:srgbClr val="3366CC"/>
                </a:solidFill>
                <a:effectLst/>
                <a:latin typeface="Arial" panose="020B0604020202020204" pitchFamily="34" charset="0"/>
                <a:hlinkClick r:id="rId3" tooltip="Intercalation (timekeeping)"/>
              </a:rPr>
              <a:t>intercalation</a:t>
            </a:r>
            <a:r>
              <a:rPr lang="en-US" sz="2400" b="0" i="0" dirty="0">
                <a:solidFill>
                  <a:srgbClr val="202122"/>
                </a:solidFill>
                <a:effectLst/>
                <a:latin typeface="Arial" panose="020B0604020202020204" pitchFamily="34" charset="0"/>
              </a:rPr>
              <a:t> has been omitted."</a:t>
            </a:r>
            <a:r>
              <a:rPr lang="en-US" sz="2400" b="0" i="0" u="none" strike="noStrike" baseline="30000" dirty="0">
                <a:solidFill>
                  <a:srgbClr val="3366CC"/>
                </a:solidFill>
                <a:effectLst/>
                <a:latin typeface="Arial" panose="020B0604020202020204" pitchFamily="34" charset="0"/>
                <a:hlinkClick r:id="rId4"/>
              </a:rPr>
              <a:t>[1]</a:t>
            </a:r>
            <a:r>
              <a:rPr lang="en-US" sz="2400" b="0" i="0" dirty="0">
                <a:solidFill>
                  <a:srgbClr val="202122"/>
                </a:solidFill>
                <a:effectLst/>
                <a:latin typeface="Arial" panose="020B0604020202020204" pitchFamily="34" charset="0"/>
              </a:rPr>
              <a:t> </a:t>
            </a:r>
            <a:r>
              <a:rPr lang="en-US" sz="2400" b="1" i="0" dirty="0">
                <a:solidFill>
                  <a:srgbClr val="FF0000"/>
                </a:solidFill>
                <a:effectLst/>
                <a:latin typeface="Arial" panose="020B0604020202020204" pitchFamily="34" charset="0"/>
              </a:rPr>
              <a:t>Pratt pointed out that by adding an extra week at the end of every seventh year</a:t>
            </a:r>
            <a:r>
              <a:rPr lang="en-US" sz="2400" b="0" i="0" dirty="0">
                <a:solidFill>
                  <a:srgbClr val="202122"/>
                </a:solidFill>
                <a:effectLst/>
                <a:latin typeface="Arial" panose="020B0604020202020204" pitchFamily="34" charset="0"/>
              </a:rPr>
              <a:t> (or </a:t>
            </a:r>
            <a:r>
              <a:rPr lang="en-US" sz="2400" b="0" i="0" u="none" strike="noStrike" dirty="0">
                <a:solidFill>
                  <a:srgbClr val="3366CC"/>
                </a:solidFill>
                <a:effectLst/>
                <a:latin typeface="Arial" panose="020B0604020202020204" pitchFamily="34" charset="0"/>
                <a:hlinkClick r:id="rId5" tooltip="Shmita"/>
              </a:rPr>
              <a:t>Sabbatical year</a:t>
            </a:r>
            <a:r>
              <a:rPr lang="en-US" sz="2400" b="0" i="0" dirty="0">
                <a:effectLst/>
                <a:latin typeface="Arial" panose="020B0604020202020204" pitchFamily="34" charset="0"/>
              </a:rPr>
              <a:t>), </a:t>
            </a:r>
            <a:r>
              <a:rPr lang="en-US" sz="2400" i="0" u="sng" dirty="0">
                <a:ln>
                  <a:solidFill>
                    <a:sysClr val="windowText" lastClr="000000"/>
                  </a:solidFill>
                </a:ln>
                <a:solidFill>
                  <a:srgbClr val="C00000"/>
                </a:solidFill>
                <a:effectLst/>
                <a:latin typeface="Cooper Black" panose="0208090404030B020404" pitchFamily="18" charset="0"/>
              </a:rPr>
              <a:t>and then </a:t>
            </a:r>
            <a:r>
              <a:rPr lang="en-US" sz="3600" i="0" u="sng" dirty="0">
                <a:ln>
                  <a:solidFill>
                    <a:sysClr val="windowText" lastClr="000000"/>
                  </a:solidFill>
                </a:ln>
                <a:solidFill>
                  <a:srgbClr val="C00000"/>
                </a:solidFill>
                <a:effectLst/>
                <a:latin typeface="Cooper Black" panose="0208090404030B020404" pitchFamily="18" charset="0"/>
              </a:rPr>
              <a:t>addin</a:t>
            </a:r>
            <a:r>
              <a:rPr lang="en-US" sz="3600" i="0" dirty="0">
                <a:ln>
                  <a:solidFill>
                    <a:sysClr val="windowText" lastClr="000000"/>
                  </a:solidFill>
                </a:ln>
                <a:solidFill>
                  <a:srgbClr val="C00000"/>
                </a:solidFill>
                <a:effectLst/>
                <a:latin typeface="Cooper Black" panose="0208090404030B020404" pitchFamily="18" charset="0"/>
              </a:rPr>
              <a:t>g</a:t>
            </a:r>
            <a:r>
              <a:rPr lang="en-US" sz="2400" i="0" dirty="0">
                <a:ln>
                  <a:solidFill>
                    <a:sysClr val="windowText" lastClr="000000"/>
                  </a:solidFill>
                </a:ln>
                <a:solidFill>
                  <a:srgbClr val="C00000"/>
                </a:solidFill>
                <a:effectLst/>
                <a:latin typeface="Cooper Black" panose="0208090404030B020404" pitchFamily="18" charset="0"/>
              </a:rPr>
              <a:t> </a:t>
            </a:r>
            <a:r>
              <a:rPr lang="en-US" sz="2400" i="0" u="sng" dirty="0">
                <a:ln>
                  <a:solidFill>
                    <a:sysClr val="windowText" lastClr="000000"/>
                  </a:solidFill>
                </a:ln>
                <a:solidFill>
                  <a:srgbClr val="C00000"/>
                </a:solidFill>
                <a:effectLst/>
                <a:latin typeface="Cooper Black" panose="0208090404030B020404" pitchFamily="18" charset="0"/>
              </a:rPr>
              <a:t>an </a:t>
            </a:r>
            <a:r>
              <a:rPr lang="en-US" sz="3600" i="0" u="sng" dirty="0">
                <a:ln>
                  <a:solidFill>
                    <a:sysClr val="windowText" lastClr="000000"/>
                  </a:solidFill>
                </a:ln>
                <a:solidFill>
                  <a:srgbClr val="C00000"/>
                </a:solidFill>
                <a:effectLst/>
                <a:latin typeface="Cooper Black" panose="0208090404030B020404" pitchFamily="18" charset="0"/>
              </a:rPr>
              <a:t>additional</a:t>
            </a:r>
            <a:r>
              <a:rPr lang="en-US" sz="2400" i="0" u="sng" dirty="0">
                <a:ln>
                  <a:solidFill>
                    <a:sysClr val="windowText" lastClr="000000"/>
                  </a:solidFill>
                </a:ln>
                <a:solidFill>
                  <a:srgbClr val="C00000"/>
                </a:solidFill>
                <a:effectLst/>
                <a:latin typeface="Cooper Black" panose="0208090404030B020404" pitchFamily="18" charset="0"/>
              </a:rPr>
              <a:t> extra week</a:t>
            </a:r>
            <a:r>
              <a:rPr lang="en-US" sz="2400" i="0" dirty="0">
                <a:ln>
                  <a:solidFill>
                    <a:sysClr val="windowText" lastClr="000000"/>
                  </a:solidFill>
                </a:ln>
                <a:solidFill>
                  <a:srgbClr val="C00000"/>
                </a:solidFill>
                <a:effectLst/>
                <a:latin typeface="Cooper Black" panose="0208090404030B020404" pitchFamily="18" charset="0"/>
              </a:rPr>
              <a:t> </a:t>
            </a:r>
            <a:r>
              <a:rPr lang="en-US" sz="2400" b="0" i="0" dirty="0">
                <a:solidFill>
                  <a:srgbClr val="FF0000"/>
                </a:solidFill>
                <a:effectLst/>
                <a:latin typeface="Arial" panose="020B0604020202020204" pitchFamily="34" charset="0"/>
              </a:rPr>
              <a:t>to every fourth Sabbatical year (or every 28 years),</a:t>
            </a:r>
            <a:r>
              <a:rPr lang="en-US" sz="2400" b="0" i="0" dirty="0">
                <a:solidFill>
                  <a:srgbClr val="202122"/>
                </a:solidFill>
                <a:effectLst/>
                <a:latin typeface="Arial" panose="020B0604020202020204" pitchFamily="34" charset="0"/>
              </a:rPr>
              <a:t> the calendar could be as accurate as the </a:t>
            </a:r>
            <a:r>
              <a:rPr lang="en-US" sz="2400" b="0" i="0" u="none" strike="noStrike" dirty="0">
                <a:solidFill>
                  <a:srgbClr val="3366CC"/>
                </a:solidFill>
                <a:effectLst/>
                <a:latin typeface="Arial" panose="020B0604020202020204" pitchFamily="34" charset="0"/>
                <a:hlinkClick r:id="rId6"/>
              </a:rPr>
              <a:t>Julian calendar</a:t>
            </a:r>
            <a:r>
              <a:rPr lang="en-US" sz="2400" b="0" i="0" dirty="0">
                <a:solidFill>
                  <a:srgbClr val="202122"/>
                </a:solidFill>
                <a:effectLst/>
                <a:latin typeface="Arial" panose="020B0604020202020204" pitchFamily="34" charset="0"/>
              </a:rPr>
              <a:t>.</a:t>
            </a:r>
          </a:p>
        </p:txBody>
      </p:sp>
      <p:grpSp>
        <p:nvGrpSpPr>
          <p:cNvPr id="8" name="Group 7">
            <a:extLst>
              <a:ext uri="{FF2B5EF4-FFF2-40B4-BE49-F238E27FC236}">
                <a16:creationId xmlns:a16="http://schemas.microsoft.com/office/drawing/2014/main" id="{33595E45-E931-2AEC-F2AA-5596C0034201}"/>
              </a:ext>
            </a:extLst>
          </p:cNvPr>
          <p:cNvGrpSpPr/>
          <p:nvPr/>
        </p:nvGrpSpPr>
        <p:grpSpPr>
          <a:xfrm>
            <a:off x="883483" y="5478922"/>
            <a:ext cx="10217905" cy="801056"/>
            <a:chOff x="883483" y="5478922"/>
            <a:chExt cx="10217905" cy="801056"/>
          </a:xfrm>
        </p:grpSpPr>
        <p:sp>
          <p:nvSpPr>
            <p:cNvPr id="3" name="Title 1">
              <a:extLst>
                <a:ext uri="{FF2B5EF4-FFF2-40B4-BE49-F238E27FC236}">
                  <a16:creationId xmlns:a16="http://schemas.microsoft.com/office/drawing/2014/main" id="{66F0ADE0-81EF-8321-A824-EFD3243EF120}"/>
                </a:ext>
              </a:extLst>
            </p:cNvPr>
            <p:cNvSpPr txBox="1">
              <a:spLocks/>
            </p:cNvSpPr>
            <p:nvPr/>
          </p:nvSpPr>
          <p:spPr>
            <a:xfrm>
              <a:off x="883483" y="5478922"/>
              <a:ext cx="10217905" cy="801056"/>
            </a:xfrm>
            <a:prstGeom prst="rect">
              <a:avLst/>
            </a:prstGeom>
            <a:solidFill>
              <a:schemeClr val="accent6">
                <a:lumMod val="40000"/>
                <a:lumOff val="60000"/>
              </a:schemeClr>
            </a:solidFill>
            <a:ln w="92075" cmpd="thickThin">
              <a:solidFill>
                <a:schemeClr val="accent6">
                  <a:lumMod val="50000"/>
                </a:schemeClr>
              </a:solidFill>
            </a:ln>
            <a:scene3d>
              <a:camera prst="orthographicFront"/>
              <a:lightRig rig="threePt" dir="t"/>
            </a:scene3d>
            <a:sp3d>
              <a:bevelT w="165100" prst="coolSlant"/>
            </a:sp3d>
          </p:spPr>
          <p:txBody>
            <a:bodyPr vert="horz" lIns="91440" tIns="45720" rIns="91440" bIns="45720" rtlCol="0" anchor="ctr">
              <a:normAutofit fontScale="975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n>
                    <a:solidFill>
                      <a:srgbClr val="500050"/>
                    </a:solidFill>
                  </a:ln>
                  <a:solidFill>
                    <a:srgbClr val="AB5959"/>
                  </a:solidFill>
                  <a:latin typeface="Ravie" panose="04040805050809020602" pitchFamily="82" charset="0"/>
                </a:rPr>
                <a:t>And LOOK what he proposes next:</a:t>
              </a:r>
            </a:p>
          </p:txBody>
        </p:sp>
        <p:sp>
          <p:nvSpPr>
            <p:cNvPr id="5" name="Oval 4">
              <a:extLst>
                <a:ext uri="{FF2B5EF4-FFF2-40B4-BE49-F238E27FC236}">
                  <a16:creationId xmlns:a16="http://schemas.microsoft.com/office/drawing/2014/main" id="{B1CCF953-998A-AA85-46BE-EC9F80440EFC}"/>
                </a:ext>
              </a:extLst>
            </p:cNvPr>
            <p:cNvSpPr/>
            <p:nvPr/>
          </p:nvSpPr>
          <p:spPr>
            <a:xfrm>
              <a:off x="2762250" y="5797550"/>
              <a:ext cx="114300" cy="11430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C3761B5-8EEC-CF77-09C1-A77EB6F12CB1}"/>
                </a:ext>
              </a:extLst>
            </p:cNvPr>
            <p:cNvSpPr/>
            <p:nvPr/>
          </p:nvSpPr>
          <p:spPr>
            <a:xfrm>
              <a:off x="3124200" y="5803900"/>
              <a:ext cx="114300" cy="11430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un 9">
            <a:extLst>
              <a:ext uri="{FF2B5EF4-FFF2-40B4-BE49-F238E27FC236}">
                <a16:creationId xmlns:a16="http://schemas.microsoft.com/office/drawing/2014/main" id="{39D48D17-9552-7DD9-E5B2-E1FA356F81E6}"/>
              </a:ext>
            </a:extLst>
          </p:cNvPr>
          <p:cNvSpPr/>
          <p:nvPr/>
        </p:nvSpPr>
        <p:spPr>
          <a:xfrm>
            <a:off x="11336462" y="336699"/>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6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74755"/>
            <a:ext cx="2743200" cy="365125"/>
          </a:xfrm>
        </p:spPr>
        <p:txBody>
          <a:bodyPr/>
          <a:lstStyle/>
          <a:p>
            <a:fld id="{0B555D82-D20F-4DB7-B3E9-7B7EAC2F87A9}" type="slidenum">
              <a:rPr lang="en-US" sz="1400" b="1" smtClean="0">
                <a:solidFill>
                  <a:schemeClr val="tx1"/>
                </a:solidFill>
              </a:rPr>
              <a:t>45</a:t>
            </a:fld>
            <a:endParaRPr lang="en-US" b="1" dirty="0">
              <a:solidFill>
                <a:schemeClr val="tx1"/>
              </a:solidFill>
            </a:endParaRPr>
          </a:p>
        </p:txBody>
      </p:sp>
      <p:pic>
        <p:nvPicPr>
          <p:cNvPr id="11" name="Picture 10">
            <a:extLst>
              <a:ext uri="{FF2B5EF4-FFF2-40B4-BE49-F238E27FC236}">
                <a16:creationId xmlns:a16="http://schemas.microsoft.com/office/drawing/2014/main" id="{3418B54B-8F0A-7A1E-91B7-00BFE8079C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6985" y="1794932"/>
            <a:ext cx="10454566" cy="925590"/>
          </a:xfrm>
          <a:prstGeom prst="rect">
            <a:avLst/>
          </a:prstGeom>
          <a:ln>
            <a:noFill/>
          </a:ln>
        </p:spPr>
      </p:pic>
      <p:sp>
        <p:nvSpPr>
          <p:cNvPr id="7" name="Title 1">
            <a:extLst>
              <a:ext uri="{FF2B5EF4-FFF2-40B4-BE49-F238E27FC236}">
                <a16:creationId xmlns:a16="http://schemas.microsoft.com/office/drawing/2014/main" id="{267F8535-B135-E95B-B166-0D87C4F1A953}"/>
              </a:ext>
            </a:extLst>
          </p:cNvPr>
          <p:cNvSpPr>
            <a:spLocks noGrp="1"/>
          </p:cNvSpPr>
          <p:nvPr>
            <p:ph type="title"/>
          </p:nvPr>
        </p:nvSpPr>
        <p:spPr>
          <a:xfrm>
            <a:off x="502941" y="242459"/>
            <a:ext cx="11182654" cy="1674235"/>
          </a:xfrm>
        </p:spPr>
        <p:txBody>
          <a:bodyPr>
            <a:normAutofit fontScale="90000"/>
            <a:scene3d>
              <a:camera prst="orthographicFront"/>
              <a:lightRig rig="threePt" dir="t"/>
            </a:scene3d>
            <a:sp3d extrusionH="57150">
              <a:bevelT w="38100" h="38100"/>
            </a:sp3d>
          </a:bodyPr>
          <a:lstStyle/>
          <a:p>
            <a:pPr algn="ctr"/>
            <a:r>
              <a:rPr lang="en-US" dirty="0">
                <a:ln>
                  <a:solidFill>
                    <a:srgbClr val="500050"/>
                  </a:solidFill>
                </a:ln>
                <a:solidFill>
                  <a:srgbClr val="AB5959"/>
                </a:solidFill>
                <a:latin typeface="Ravie" panose="04040805050809020602" pitchFamily="82" charset="0"/>
              </a:rPr>
              <a:t>Enoch/Zadok Intercalation </a:t>
            </a:r>
            <a:r>
              <a:rPr lang="en-US" sz="3100" dirty="0">
                <a:ln>
                  <a:solidFill>
                    <a:srgbClr val="500050"/>
                  </a:solidFill>
                </a:ln>
                <a:solidFill>
                  <a:srgbClr val="00FFFF"/>
                </a:solidFill>
                <a:latin typeface="Ravie" panose="04040805050809020602" pitchFamily="82" charset="0"/>
              </a:rPr>
              <a:t>[</a:t>
            </a:r>
            <a:r>
              <a:rPr lang="en-US" sz="3100" dirty="0" err="1">
                <a:ln>
                  <a:solidFill>
                    <a:srgbClr val="500050"/>
                  </a:solidFill>
                </a:ln>
                <a:solidFill>
                  <a:srgbClr val="00FFFF"/>
                </a:solidFill>
                <a:latin typeface="Ravie" panose="04040805050809020602" pitchFamily="82" charset="0"/>
              </a:rPr>
              <a:t>con’t</a:t>
            </a:r>
            <a:r>
              <a:rPr lang="en-US" sz="3100" dirty="0">
                <a:ln>
                  <a:solidFill>
                    <a:srgbClr val="500050"/>
                  </a:solidFill>
                </a:ln>
                <a:solidFill>
                  <a:srgbClr val="00FFFF"/>
                </a:solidFill>
                <a:latin typeface="Ravie" panose="04040805050809020602" pitchFamily="82" charset="0"/>
              </a:rPr>
              <a:t>]</a:t>
            </a:r>
            <a:br>
              <a:rPr lang="en-US" sz="3100" dirty="0">
                <a:ln>
                  <a:solidFill>
                    <a:srgbClr val="500050"/>
                  </a:solidFill>
                </a:ln>
                <a:solidFill>
                  <a:srgbClr val="AB5959"/>
                </a:solidFill>
                <a:latin typeface="Ravie" panose="04040805050809020602" pitchFamily="82" charset="0"/>
              </a:rPr>
            </a:br>
            <a:r>
              <a:rPr lang="en-US" dirty="0">
                <a:ln>
                  <a:solidFill>
                    <a:srgbClr val="500050"/>
                  </a:solidFill>
                </a:ln>
                <a:solidFill>
                  <a:srgbClr val="AB5959"/>
                </a:solidFill>
                <a:latin typeface="Ravie" panose="04040805050809020602" pitchFamily="82" charset="0"/>
              </a:rPr>
              <a:t>has the “math formula”!</a:t>
            </a:r>
          </a:p>
        </p:txBody>
      </p:sp>
      <p:sp>
        <p:nvSpPr>
          <p:cNvPr id="2" name="TextBox 1">
            <a:extLst>
              <a:ext uri="{FF2B5EF4-FFF2-40B4-BE49-F238E27FC236}">
                <a16:creationId xmlns:a16="http://schemas.microsoft.com/office/drawing/2014/main" id="{A93C4DFF-863F-590A-BDDE-D1963864432C}"/>
              </a:ext>
            </a:extLst>
          </p:cNvPr>
          <p:cNvSpPr txBox="1"/>
          <p:nvPr/>
        </p:nvSpPr>
        <p:spPr>
          <a:xfrm>
            <a:off x="722167" y="4483080"/>
            <a:ext cx="8696038" cy="1569660"/>
          </a:xfrm>
          <a:prstGeom prst="rect">
            <a:avLst/>
          </a:prstGeom>
          <a:solidFill>
            <a:schemeClr val="accent2">
              <a:lumMod val="40000"/>
              <a:lumOff val="60000"/>
            </a:schemeClr>
          </a:solidFill>
          <a:scene3d>
            <a:camera prst="orthographicFront"/>
            <a:lightRig rig="threePt" dir="t"/>
          </a:scene3d>
          <a:sp3d>
            <a:bevelT/>
          </a:sp3d>
        </p:spPr>
        <p:txBody>
          <a:bodyPr wrap="square">
            <a:spAutoFit/>
            <a:sp3d extrusionH="57150">
              <a:bevelT w="82550" h="38100" prst="coolSlant"/>
            </a:sp3d>
          </a:bodyPr>
          <a:lstStyle/>
          <a:p>
            <a:pPr algn="ctr"/>
            <a:r>
              <a:rPr lang="en-US" sz="2400" b="1" dirty="0">
                <a:solidFill>
                  <a:srgbClr val="002060"/>
                </a:solidFill>
              </a:rPr>
              <a:t>If the Torah had a math formula like this, how many people would be excited about learning and following such a Covenant Calendar?  </a:t>
            </a:r>
            <a:r>
              <a:rPr lang="en-US" sz="2400" b="1" dirty="0">
                <a:solidFill>
                  <a:srgbClr val="0070C0"/>
                </a:solidFill>
              </a:rPr>
              <a:t>Compare to: Matt 11:30</a:t>
            </a:r>
          </a:p>
          <a:p>
            <a:pPr algn="ctr"/>
            <a:r>
              <a:rPr lang="en-US" sz="2400" b="1" dirty="0">
                <a:ln>
                  <a:solidFill>
                    <a:srgbClr val="C00000"/>
                  </a:solidFill>
                </a:ln>
                <a:solidFill>
                  <a:srgbClr val="FF0000"/>
                </a:solidFill>
              </a:rPr>
              <a:t>“For my yoke is easy, and my burden is light.”</a:t>
            </a:r>
          </a:p>
        </p:txBody>
      </p:sp>
      <p:pic>
        <p:nvPicPr>
          <p:cNvPr id="3" name="Picture 2">
            <a:extLst>
              <a:ext uri="{FF2B5EF4-FFF2-40B4-BE49-F238E27FC236}">
                <a16:creationId xmlns:a16="http://schemas.microsoft.com/office/drawing/2014/main" id="{C83ADA3D-BFA8-0275-E745-0006DF846E2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9547" b="100000" l="1879" r="100000"/>
                    </a14:imgEffect>
                  </a14:imgLayer>
                </a14:imgProps>
              </a:ext>
              <a:ext uri="{28A0092B-C50C-407E-A947-70E740481C1C}">
                <a14:useLocalDpi xmlns:a14="http://schemas.microsoft.com/office/drawing/2010/main"/>
              </a:ext>
            </a:extLst>
          </a:blip>
          <a:srcRect/>
          <a:stretch/>
        </p:blipFill>
        <p:spPr>
          <a:xfrm>
            <a:off x="8195733" y="3447158"/>
            <a:ext cx="3612381" cy="3163192"/>
          </a:xfrm>
          <a:prstGeom prst="rect">
            <a:avLst/>
          </a:prstGeom>
        </p:spPr>
      </p:pic>
      <p:sp>
        <p:nvSpPr>
          <p:cNvPr id="9" name="Explosion: 14 Points 2">
            <a:extLst>
              <a:ext uri="{FF2B5EF4-FFF2-40B4-BE49-F238E27FC236}">
                <a16:creationId xmlns:a16="http://schemas.microsoft.com/office/drawing/2014/main" id="{9F059E59-253B-21FC-6E8F-3752CE733ADE}"/>
              </a:ext>
            </a:extLst>
          </p:cNvPr>
          <p:cNvSpPr/>
          <p:nvPr/>
        </p:nvSpPr>
        <p:spPr>
          <a:xfrm>
            <a:off x="235526" y="155575"/>
            <a:ext cx="11724987" cy="6530975"/>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375205-B123-D901-53B9-E1F3AB18E867}"/>
              </a:ext>
            </a:extLst>
          </p:cNvPr>
          <p:cNvSpPr txBox="1"/>
          <p:nvPr/>
        </p:nvSpPr>
        <p:spPr>
          <a:xfrm>
            <a:off x="701185" y="2905510"/>
            <a:ext cx="10984410" cy="1323439"/>
          </a:xfrm>
          <a:prstGeom prst="rect">
            <a:avLst/>
          </a:prstGeom>
          <a:noFill/>
        </p:spPr>
        <p:txBody>
          <a:bodyPr wrap="square">
            <a:spAutoFit/>
            <a:scene3d>
              <a:camera prst="orthographicFront"/>
              <a:lightRig rig="threePt" dir="t"/>
            </a:scene3d>
            <a:sp3d extrusionH="57150">
              <a:bevelT w="82550" h="38100" prst="coolSlant"/>
            </a:sp3d>
          </a:bodyPr>
          <a:lstStyle/>
          <a:p>
            <a:r>
              <a:rPr lang="en-US" sz="2400" b="0" i="0" dirty="0">
                <a:solidFill>
                  <a:srgbClr val="202122"/>
                </a:solidFill>
                <a:effectLst/>
                <a:latin typeface="Arial" panose="020B0604020202020204" pitchFamily="34" charset="0"/>
              </a:rPr>
              <a:t>There is some evidence that the group whose writings were found at </a:t>
            </a:r>
            <a:r>
              <a:rPr lang="en-US" sz="2400" b="0" i="0" u="none" strike="noStrike" dirty="0">
                <a:solidFill>
                  <a:srgbClr val="3366CC"/>
                </a:solidFill>
                <a:effectLst/>
                <a:latin typeface="Arial" panose="020B0604020202020204" pitchFamily="34" charset="0"/>
                <a:hlinkClick r:id="rId5" tooltip="Qumran"/>
              </a:rPr>
              <a:t>Qumran</a:t>
            </a:r>
            <a:r>
              <a:rPr lang="en-US" sz="2400" b="0" i="0" dirty="0">
                <a:solidFill>
                  <a:srgbClr val="202122"/>
                </a:solidFill>
                <a:effectLst/>
                <a:latin typeface="Arial" panose="020B0604020202020204" pitchFamily="34" charset="0"/>
              </a:rPr>
              <a:t> used a variation of the Enoch calendar (see </a:t>
            </a:r>
            <a:r>
              <a:rPr lang="en-US" sz="2400" b="0" i="0" u="none" strike="noStrike" dirty="0">
                <a:solidFill>
                  <a:srgbClr val="3366CC"/>
                </a:solidFill>
                <a:effectLst/>
                <a:latin typeface="Arial" panose="020B0604020202020204" pitchFamily="34" charset="0"/>
                <a:hlinkClick r:id="rId6" tooltip="Hebrew calendar"/>
              </a:rPr>
              <a:t>Qumran calendar</a:t>
            </a:r>
            <a:r>
              <a:rPr lang="en-US" sz="2400" b="0" i="0" dirty="0">
                <a:solidFill>
                  <a:srgbClr val="202122"/>
                </a:solidFill>
                <a:effectLst/>
                <a:latin typeface="Arial" panose="020B0604020202020204" pitchFamily="34" charset="0"/>
              </a:rPr>
              <a:t>).</a:t>
            </a:r>
          </a:p>
          <a:p>
            <a:br>
              <a:rPr lang="en-US" sz="1600" dirty="0">
                <a:solidFill>
                  <a:srgbClr val="202122"/>
                </a:solidFill>
                <a:latin typeface="Arial" panose="020B0604020202020204" pitchFamily="34" charset="0"/>
              </a:rPr>
            </a:br>
            <a:r>
              <a:rPr lang="en-US" sz="1600" dirty="0">
                <a:solidFill>
                  <a:srgbClr val="202122"/>
                </a:solidFill>
                <a:latin typeface="Arial" panose="020B0604020202020204" pitchFamily="34" charset="0"/>
              </a:rPr>
              <a:t>Web link: </a:t>
            </a:r>
            <a:r>
              <a:rPr lang="en-US" sz="1600" dirty="0">
                <a:hlinkClick r:id="rId7"/>
              </a:rPr>
              <a:t>https://en.wikipedia.org/wiki/Enoch_calendar</a:t>
            </a:r>
            <a:endParaRPr lang="en-US" sz="2400" dirty="0"/>
          </a:p>
        </p:txBody>
      </p:sp>
      <p:sp>
        <p:nvSpPr>
          <p:cNvPr id="6" name="Sun 5">
            <a:extLst>
              <a:ext uri="{FF2B5EF4-FFF2-40B4-BE49-F238E27FC236}">
                <a16:creationId xmlns:a16="http://schemas.microsoft.com/office/drawing/2014/main" id="{AD040D3A-F48C-E862-2D3C-B8BA190C0F29}"/>
              </a:ext>
            </a:extLst>
          </p:cNvPr>
          <p:cNvSpPr/>
          <p:nvPr/>
        </p:nvSpPr>
        <p:spPr>
          <a:xfrm>
            <a:off x="11423484" y="166259"/>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9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barn(inVertical)">
                                      <p:cBhvr>
                                        <p:cTn id="21" dur="750"/>
                                        <p:tgtEl>
                                          <p:spTgt spid="2">
                                            <p:txEl>
                                              <p:pRg st="0" end="0"/>
                                            </p:txEl>
                                          </p:spTgt>
                                        </p:tgtEl>
                                      </p:cBhvr>
                                    </p:animEffect>
                                  </p:childTnLst>
                                </p:cTn>
                              </p:par>
                              <p:par>
                                <p:cTn id="22" presetID="6" presetClass="entr" presetSubtype="32"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out)">
                                      <p:cBhvr>
                                        <p:cTn id="24" dur="2000"/>
                                        <p:tgtEl>
                                          <p:spTgt spid="3"/>
                                        </p:tgtEl>
                                      </p:cBhvr>
                                    </p:animEffect>
                                  </p:childTnLst>
                                </p:cTn>
                              </p:par>
                            </p:childTnLst>
                          </p:cTn>
                        </p:par>
                        <p:par>
                          <p:cTn id="25" fill="hold">
                            <p:stCondLst>
                              <p:cond delay="2000"/>
                            </p:stCondLst>
                            <p:childTnLst>
                              <p:par>
                                <p:cTn id="26" presetID="16" presetClass="entr" presetSubtype="21" fill="hold" nodeType="afterEffect">
                                  <p:stCondLst>
                                    <p:cond delay="100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arn(inVertical)">
                                      <p:cBhvr>
                                        <p:cTn id="28"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400" b="1" smtClean="0">
                <a:solidFill>
                  <a:schemeClr val="tx1"/>
                </a:solidFill>
              </a:rPr>
              <a:pPr algn="ctr"/>
              <a:t>46</a:t>
            </a:fld>
            <a:endParaRPr lang="en-US"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078" y="454857"/>
            <a:ext cx="5181600" cy="5181600"/>
          </a:xfrm>
          <a:prstGeom prst="rect">
            <a:avLst/>
          </a:prstGeom>
          <a:ln w="228600" cap="sq" cmpd="thickThin">
            <a:solidFill>
              <a:schemeClr val="accent6">
                <a:lumMod val="75000"/>
              </a:schemeClr>
            </a:solidFill>
            <a:prstDash val="solid"/>
            <a:miter lim="800000"/>
          </a:ln>
          <a:effectLst>
            <a:innerShdw blurRad="76200">
              <a:srgbClr val="000000"/>
            </a:innerShdw>
          </a:effectLst>
        </p:spPr>
      </p:pic>
      <p:sp>
        <p:nvSpPr>
          <p:cNvPr id="13" name="Content Placeholder 2"/>
          <p:cNvSpPr txBox="1">
            <a:spLocks/>
          </p:cNvSpPr>
          <p:nvPr/>
        </p:nvSpPr>
        <p:spPr>
          <a:xfrm>
            <a:off x="5584896" y="3042535"/>
            <a:ext cx="6607104" cy="4088738"/>
          </a:xfrm>
          <a:prstGeom prst="rect">
            <a:avLst/>
          </a:prstGeom>
          <a:noFill/>
          <a:effectLst>
            <a:glow rad="127000">
              <a:srgbClr val="F5CCC2"/>
            </a:glow>
          </a:effectLst>
          <a:scene3d>
            <a:camera prst="orthographicFront"/>
            <a:lightRig rig="threePt" dir="t"/>
          </a:scene3d>
          <a:sp3d>
            <a:bevelT w="165100" prst="coolSlant"/>
          </a:sp3d>
        </p:spPr>
        <p:txBody>
          <a:bodyPr vert="horz" lIns="91440" tIns="45720" rIns="91440" bIns="45720" rtlCol="0">
            <a:normAutofit fontScale="400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5100" b="1" dirty="0">
                <a:solidFill>
                  <a:schemeClr val="accent2">
                    <a:lumMod val="50000"/>
                  </a:schemeClr>
                </a:solidFill>
                <a:effectLst>
                  <a:glow rad="215900">
                    <a:srgbClr val="F5CCC2">
                      <a:alpha val="78000"/>
                    </a:srgbClr>
                  </a:glow>
                </a:effectLst>
                <a:latin typeface="Comic Sans MS" panose="030F0702030302020204" pitchFamily="66" charset="0"/>
              </a:rPr>
              <a:t>Supposed to be written by “an” Enoch, these calendars </a:t>
            </a:r>
            <a:r>
              <a:rPr lang="en-US" sz="3400" b="1" dirty="0">
                <a:solidFill>
                  <a:srgbClr val="C00000"/>
                </a:solidFill>
                <a:effectLst>
                  <a:glow rad="215900">
                    <a:srgbClr val="F5CCC2">
                      <a:alpha val="78000"/>
                    </a:srgbClr>
                  </a:glow>
                </a:effectLst>
                <a:latin typeface="Comic Sans MS" panose="030F0702030302020204" pitchFamily="66" charset="0"/>
              </a:rPr>
              <a:t>(from the </a:t>
            </a:r>
            <a:r>
              <a:rPr lang="en-US" sz="3400" b="1" u="sng" dirty="0">
                <a:solidFill>
                  <a:srgbClr val="C00000"/>
                </a:solidFill>
                <a:effectLst>
                  <a:glow rad="215900">
                    <a:srgbClr val="F5CCC2">
                      <a:alpha val="78000"/>
                    </a:srgbClr>
                  </a:glow>
                </a:effectLst>
                <a:latin typeface="Comic Sans MS" panose="030F0702030302020204" pitchFamily="66" charset="0"/>
              </a:rPr>
              <a:t>DEAD</a:t>
            </a:r>
            <a:r>
              <a:rPr lang="en-US" sz="3400" b="1" dirty="0">
                <a:solidFill>
                  <a:srgbClr val="C00000"/>
                </a:solidFill>
                <a:effectLst>
                  <a:glow rad="215900">
                    <a:srgbClr val="F5CCC2">
                      <a:alpha val="78000"/>
                    </a:srgbClr>
                  </a:glow>
                </a:effectLst>
                <a:latin typeface="Comic Sans MS" panose="030F0702030302020204" pitchFamily="66" charset="0"/>
              </a:rPr>
              <a:t> Sea Scrolls), </a:t>
            </a:r>
            <a:r>
              <a:rPr lang="en-US" sz="5100" b="1" dirty="0">
                <a:solidFill>
                  <a:schemeClr val="accent2">
                    <a:lumMod val="50000"/>
                  </a:schemeClr>
                </a:solidFill>
                <a:effectLst>
                  <a:glow rad="215900">
                    <a:srgbClr val="F5CCC2">
                      <a:alpha val="78000"/>
                    </a:srgbClr>
                  </a:glow>
                </a:effectLst>
                <a:latin typeface="Comic Sans MS" panose="030F0702030302020204" pitchFamily="66" charset="0"/>
              </a:rPr>
              <a:t>claim the year has only 364 days, with each quarter having 91 days.  </a:t>
            </a:r>
            <a:br>
              <a:rPr lang="en-US" sz="5100" b="1" dirty="0">
                <a:solidFill>
                  <a:schemeClr val="accent2">
                    <a:lumMod val="50000"/>
                  </a:schemeClr>
                </a:solidFill>
                <a:effectLst>
                  <a:glow rad="215900">
                    <a:srgbClr val="F5CCC2">
                      <a:alpha val="78000"/>
                    </a:srgbClr>
                  </a:glow>
                </a:effectLst>
                <a:latin typeface="Comic Sans MS" panose="030F0702030302020204" pitchFamily="66" charset="0"/>
              </a:rPr>
            </a:br>
            <a:r>
              <a:rPr lang="en-US" sz="5100" b="1" dirty="0">
                <a:solidFill>
                  <a:srgbClr val="C00000"/>
                </a:solidFill>
                <a:effectLst>
                  <a:glow rad="215900">
                    <a:srgbClr val="F5CCC2">
                      <a:alpha val="78000"/>
                    </a:srgbClr>
                  </a:glow>
                </a:effectLst>
                <a:latin typeface="Comic Sans MS" panose="030F0702030302020204" pitchFamily="66" charset="0"/>
              </a:rPr>
              <a:t>An extra day is added at the end of </a:t>
            </a:r>
            <a:br>
              <a:rPr lang="en-US" sz="5100" b="1" dirty="0">
                <a:solidFill>
                  <a:srgbClr val="C00000"/>
                </a:solidFill>
                <a:effectLst>
                  <a:glow rad="215900">
                    <a:srgbClr val="F5CCC2">
                      <a:alpha val="78000"/>
                    </a:srgbClr>
                  </a:glow>
                </a:effectLst>
                <a:latin typeface="Comic Sans MS" panose="030F0702030302020204" pitchFamily="66" charset="0"/>
              </a:rPr>
            </a:br>
            <a:r>
              <a:rPr lang="en-US" sz="5100" b="1" dirty="0">
                <a:solidFill>
                  <a:srgbClr val="C00000"/>
                </a:solidFill>
                <a:effectLst>
                  <a:glow rad="215900">
                    <a:srgbClr val="F5CCC2">
                      <a:alpha val="78000"/>
                    </a:srgbClr>
                  </a:glow>
                </a:effectLst>
                <a:latin typeface="Comic Sans MS" panose="030F0702030302020204" pitchFamily="66" charset="0"/>
              </a:rPr>
              <a:t>every 3</a:t>
            </a:r>
            <a:r>
              <a:rPr lang="en-US" sz="5100" b="1" baseline="30000" dirty="0">
                <a:solidFill>
                  <a:srgbClr val="C00000"/>
                </a:solidFill>
                <a:effectLst>
                  <a:glow rad="215900">
                    <a:srgbClr val="F5CCC2">
                      <a:alpha val="78000"/>
                    </a:srgbClr>
                  </a:glow>
                </a:effectLst>
                <a:latin typeface="Comic Sans MS" panose="030F0702030302020204" pitchFamily="66" charset="0"/>
              </a:rPr>
              <a:t>rd</a:t>
            </a:r>
            <a:r>
              <a:rPr lang="en-US" sz="5100" b="1" dirty="0">
                <a:solidFill>
                  <a:srgbClr val="C00000"/>
                </a:solidFill>
                <a:effectLst>
                  <a:glow rad="215900">
                    <a:srgbClr val="F5CCC2">
                      <a:alpha val="78000"/>
                    </a:srgbClr>
                  </a:glow>
                </a:effectLst>
                <a:latin typeface="Comic Sans MS" panose="030F0702030302020204" pitchFamily="66" charset="0"/>
              </a:rPr>
              <a:t> month for a count of 30-30-31.</a:t>
            </a:r>
            <a:br>
              <a:rPr lang="en-US" sz="5100" b="1" dirty="0">
                <a:solidFill>
                  <a:srgbClr val="C00000"/>
                </a:solidFill>
                <a:effectLst>
                  <a:glow rad="215900">
                    <a:srgbClr val="F5CCC2">
                      <a:alpha val="78000"/>
                    </a:srgbClr>
                  </a:glow>
                </a:effectLst>
                <a:latin typeface="Comic Sans MS" panose="030F0702030302020204" pitchFamily="66" charset="0"/>
              </a:rPr>
            </a:br>
            <a:r>
              <a:rPr lang="en-US" sz="4500" b="1" dirty="0">
                <a:solidFill>
                  <a:schemeClr val="accent6">
                    <a:lumMod val="50000"/>
                  </a:schemeClr>
                </a:solidFill>
                <a:effectLst>
                  <a:glow rad="215900">
                    <a:srgbClr val="F5CCC2">
                      <a:alpha val="78000"/>
                    </a:srgbClr>
                  </a:glow>
                </a:effectLst>
                <a:latin typeface="Comic Sans MS" panose="030F0702030302020204" pitchFamily="66" charset="0"/>
              </a:rPr>
              <a:t>(This system is DESTROYED by the flood account </a:t>
            </a:r>
            <a:br>
              <a:rPr lang="en-US" sz="4500" b="1" dirty="0">
                <a:solidFill>
                  <a:schemeClr val="accent6">
                    <a:lumMod val="50000"/>
                  </a:schemeClr>
                </a:solidFill>
                <a:effectLst>
                  <a:glow rad="215900">
                    <a:srgbClr val="F5CCC2">
                      <a:alpha val="78000"/>
                    </a:srgbClr>
                  </a:glow>
                </a:effectLst>
                <a:latin typeface="Comic Sans MS" panose="030F0702030302020204" pitchFamily="66" charset="0"/>
              </a:rPr>
            </a:br>
            <a:r>
              <a:rPr lang="en-US" sz="4500" b="1" dirty="0">
                <a:solidFill>
                  <a:schemeClr val="accent6">
                    <a:lumMod val="50000"/>
                  </a:schemeClr>
                </a:solidFill>
                <a:effectLst>
                  <a:glow rad="215900">
                    <a:srgbClr val="F5CCC2">
                      <a:alpha val="78000"/>
                    </a:srgbClr>
                  </a:glow>
                </a:effectLst>
                <a:latin typeface="Comic Sans MS" panose="030F0702030302020204" pitchFamily="66" charset="0"/>
              </a:rPr>
              <a:t>with Noah, Joshua entering into Canaan, and </a:t>
            </a:r>
            <a:br>
              <a:rPr lang="en-US" sz="4500" b="1" dirty="0">
                <a:solidFill>
                  <a:schemeClr val="accent6">
                    <a:lumMod val="50000"/>
                  </a:schemeClr>
                </a:solidFill>
                <a:effectLst>
                  <a:glow rad="215900">
                    <a:srgbClr val="F5CCC2">
                      <a:alpha val="78000"/>
                    </a:srgbClr>
                  </a:glow>
                </a:effectLst>
                <a:latin typeface="Comic Sans MS" panose="030F0702030302020204" pitchFamily="66" charset="0"/>
              </a:rPr>
            </a:br>
            <a:r>
              <a:rPr lang="en-US" sz="4500" b="1" dirty="0">
                <a:solidFill>
                  <a:schemeClr val="accent6">
                    <a:lumMod val="50000"/>
                  </a:schemeClr>
                </a:solidFill>
                <a:effectLst>
                  <a:glow rad="215900">
                    <a:srgbClr val="F5CCC2">
                      <a:alpha val="78000"/>
                    </a:srgbClr>
                  </a:glow>
                </a:effectLst>
                <a:latin typeface="Comic Sans MS" panose="030F0702030302020204" pitchFamily="66" charset="0"/>
              </a:rPr>
              <a:t>the </a:t>
            </a:r>
            <a:r>
              <a:rPr lang="en-US" sz="4500" b="1" dirty="0">
                <a:effectLst>
                  <a:glow rad="215900">
                    <a:srgbClr val="F5CCC2">
                      <a:alpha val="78000"/>
                    </a:srgbClr>
                  </a:glow>
                </a:effectLst>
                <a:latin typeface="Comic Sans MS" panose="030F0702030302020204" pitchFamily="66" charset="0"/>
              </a:rPr>
              <a:t>Mul-</a:t>
            </a:r>
            <a:r>
              <a:rPr lang="en-US" sz="4500" b="1" dirty="0" err="1">
                <a:effectLst>
                  <a:glow rad="215900">
                    <a:srgbClr val="F5CCC2">
                      <a:alpha val="78000"/>
                    </a:srgbClr>
                  </a:glow>
                </a:effectLst>
                <a:latin typeface="Comic Sans MS" panose="030F0702030302020204" pitchFamily="66" charset="0"/>
              </a:rPr>
              <a:t>Apin</a:t>
            </a:r>
            <a:r>
              <a:rPr lang="en-US" sz="4500" b="1" dirty="0">
                <a:effectLst>
                  <a:glow rad="215900">
                    <a:srgbClr val="F5CCC2">
                      <a:alpha val="78000"/>
                    </a:srgbClr>
                  </a:glow>
                </a:effectLst>
                <a:latin typeface="Comic Sans MS" panose="030F0702030302020204" pitchFamily="66" charset="0"/>
              </a:rPr>
              <a:t> Tablets </a:t>
            </a:r>
            <a:r>
              <a:rPr lang="en-US" sz="4500" b="1" dirty="0">
                <a:solidFill>
                  <a:schemeClr val="accent6">
                    <a:lumMod val="50000"/>
                  </a:schemeClr>
                </a:solidFill>
                <a:effectLst>
                  <a:glow rad="215900">
                    <a:srgbClr val="F5CCC2">
                      <a:alpha val="78000"/>
                    </a:srgbClr>
                  </a:glow>
                </a:effectLst>
                <a:latin typeface="Comic Sans MS" panose="030F0702030302020204" pitchFamily="66" charset="0"/>
              </a:rPr>
              <a:t>of the Babylonian region!) </a:t>
            </a:r>
          </a:p>
          <a:p>
            <a:pPr marL="0" indent="0" algn="ctr">
              <a:lnSpc>
                <a:spcPct val="120000"/>
              </a:lnSpc>
              <a:buNone/>
            </a:pPr>
            <a:r>
              <a:rPr lang="en-US" sz="5100" b="1" dirty="0">
                <a:solidFill>
                  <a:schemeClr val="bg2">
                    <a:lumMod val="25000"/>
                  </a:schemeClr>
                </a:solidFill>
                <a:effectLst>
                  <a:glow rad="215900">
                    <a:srgbClr val="F5CCC2">
                      <a:alpha val="78000"/>
                    </a:srgbClr>
                  </a:glow>
                </a:effectLst>
                <a:latin typeface="Comic Sans MS" panose="030F0702030302020204" pitchFamily="66" charset="0"/>
              </a:rPr>
              <a:t>However, does this really solve any problems?  </a:t>
            </a:r>
            <a:br>
              <a:rPr lang="en-US" sz="5100" b="1" dirty="0">
                <a:solidFill>
                  <a:schemeClr val="bg2">
                    <a:lumMod val="25000"/>
                  </a:schemeClr>
                </a:solidFill>
                <a:effectLst>
                  <a:glow rad="215900">
                    <a:srgbClr val="F5CCC2">
                      <a:alpha val="78000"/>
                    </a:srgbClr>
                  </a:glow>
                </a:effectLst>
                <a:latin typeface="Comic Sans MS" panose="030F0702030302020204" pitchFamily="66" charset="0"/>
              </a:rPr>
            </a:br>
            <a:r>
              <a:rPr lang="en-US" sz="5100" b="1" dirty="0">
                <a:solidFill>
                  <a:srgbClr val="C00000"/>
                </a:solidFill>
                <a:effectLst>
                  <a:glow rad="215900">
                    <a:srgbClr val="F5CCC2">
                      <a:alpha val="78000"/>
                    </a:srgbClr>
                  </a:glow>
                </a:effectLst>
                <a:latin typeface="Comic Sans MS" panose="030F0702030302020204" pitchFamily="66" charset="0"/>
              </a:rPr>
              <a:t>What about the literal year that has 365 days, </a:t>
            </a:r>
            <a:br>
              <a:rPr lang="en-US" sz="5100" b="1" dirty="0">
                <a:solidFill>
                  <a:srgbClr val="C00000"/>
                </a:solidFill>
                <a:effectLst>
                  <a:glow rad="215900">
                    <a:srgbClr val="F5CCC2">
                      <a:alpha val="78000"/>
                    </a:srgbClr>
                  </a:glow>
                </a:effectLst>
                <a:latin typeface="Comic Sans MS" panose="030F0702030302020204" pitchFamily="66" charset="0"/>
              </a:rPr>
            </a:br>
            <a:r>
              <a:rPr lang="en-US" sz="5100" b="1" dirty="0">
                <a:solidFill>
                  <a:srgbClr val="C00000"/>
                </a:solidFill>
                <a:effectLst>
                  <a:glow rad="215900">
                    <a:srgbClr val="F5CCC2">
                      <a:alpha val="78000"/>
                    </a:srgbClr>
                  </a:glow>
                </a:effectLst>
                <a:latin typeface="Comic Sans MS" panose="030F0702030302020204" pitchFamily="66" charset="0"/>
              </a:rPr>
              <a:t>and, 366 on every leap year?</a:t>
            </a:r>
          </a:p>
        </p:txBody>
      </p:sp>
      <p:sp>
        <p:nvSpPr>
          <p:cNvPr id="14" name="Title 1"/>
          <p:cNvSpPr txBox="1">
            <a:spLocks/>
          </p:cNvSpPr>
          <p:nvPr/>
        </p:nvSpPr>
        <p:spPr>
          <a:xfrm rot="2066722">
            <a:off x="3210936" y="-1183650"/>
            <a:ext cx="9938424" cy="5474978"/>
          </a:xfrm>
          <a:prstGeom prst="rect">
            <a:avLst/>
          </a:prstGeom>
        </p:spPr>
        <p:txBody>
          <a:bodyPr vert="horz" lIns="91440" tIns="45720" rIns="91440" bIns="45720" rtlCol="0" anchor="ctr">
            <a:noAutofit/>
            <a:scene3d>
              <a:camera prst="isometricTopUp"/>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5400" b="1" dirty="0">
                <a:ln>
                  <a:solidFill>
                    <a:schemeClr val="bg2">
                      <a:lumMod val="25000"/>
                    </a:schemeClr>
                  </a:solidFill>
                </a:ln>
                <a:solidFill>
                  <a:srgbClr val="00B050"/>
                </a:solidFill>
                <a:effectLst>
                  <a:glow rad="228600">
                    <a:srgbClr val="FBF0D5"/>
                  </a:glow>
                </a:effectLst>
                <a:latin typeface="Lucida Calligraphy" panose="03010101010101010101" pitchFamily="66" charset="0"/>
              </a:rPr>
              <a:t>Enoch Intercalation ~</a:t>
            </a:r>
            <a:br>
              <a:rPr lang="en-US" sz="5400" b="1" dirty="0">
                <a:ln>
                  <a:solidFill>
                    <a:schemeClr val="bg2">
                      <a:lumMod val="25000"/>
                    </a:schemeClr>
                  </a:solidFill>
                </a:ln>
                <a:solidFill>
                  <a:srgbClr val="00B050"/>
                </a:solidFill>
                <a:effectLst>
                  <a:glow rad="228600">
                    <a:srgbClr val="FBF0D5"/>
                  </a:glow>
                </a:effectLst>
                <a:latin typeface="Lucida Calligraphy" panose="03010101010101010101" pitchFamily="66" charset="0"/>
              </a:rPr>
            </a:br>
            <a:r>
              <a:rPr lang="en-US" sz="5400" b="1" dirty="0">
                <a:ln>
                  <a:solidFill>
                    <a:schemeClr val="bg2">
                      <a:lumMod val="25000"/>
                    </a:schemeClr>
                  </a:solidFill>
                </a:ln>
                <a:solidFill>
                  <a:srgbClr val="00B050"/>
                </a:solidFill>
                <a:effectLst>
                  <a:glow rad="228600">
                    <a:srgbClr val="FBF0D5"/>
                  </a:glow>
                </a:effectLst>
                <a:latin typeface="Lucida Calligraphy" panose="03010101010101010101" pitchFamily="66" charset="0"/>
              </a:rPr>
              <a:t>adding an extra day every 3</a:t>
            </a:r>
            <a:r>
              <a:rPr lang="en-US" sz="5400" b="1" baseline="30000" dirty="0">
                <a:ln>
                  <a:solidFill>
                    <a:schemeClr val="bg2">
                      <a:lumMod val="25000"/>
                    </a:schemeClr>
                  </a:solidFill>
                </a:ln>
                <a:solidFill>
                  <a:srgbClr val="00B050"/>
                </a:solidFill>
                <a:effectLst>
                  <a:glow rad="228600">
                    <a:srgbClr val="FBF0D5"/>
                  </a:glow>
                </a:effectLst>
                <a:latin typeface="Lucida Calligraphy" panose="03010101010101010101" pitchFamily="66" charset="0"/>
              </a:rPr>
              <a:t>rd</a:t>
            </a:r>
            <a:r>
              <a:rPr lang="en-US" sz="5400" b="1" dirty="0">
                <a:ln>
                  <a:solidFill>
                    <a:schemeClr val="bg2">
                      <a:lumMod val="25000"/>
                    </a:schemeClr>
                  </a:solidFill>
                </a:ln>
                <a:solidFill>
                  <a:srgbClr val="00B050"/>
                </a:solidFill>
                <a:effectLst>
                  <a:glow rad="228600">
                    <a:srgbClr val="FBF0D5"/>
                  </a:glow>
                </a:effectLst>
                <a:latin typeface="Lucida Calligraphy" panose="03010101010101010101" pitchFamily="66" charset="0"/>
              </a:rPr>
              <a:t> month</a:t>
            </a:r>
            <a:endParaRPr lang="en-CA" sz="5400" b="1" dirty="0">
              <a:ln>
                <a:solidFill>
                  <a:schemeClr val="bg2">
                    <a:lumMod val="25000"/>
                  </a:schemeClr>
                </a:solidFill>
              </a:ln>
              <a:solidFill>
                <a:srgbClr val="00B050"/>
              </a:solidFill>
              <a:effectLst>
                <a:glow rad="228600">
                  <a:srgbClr val="FBF0D5"/>
                </a:glow>
              </a:effectLst>
              <a:latin typeface="Lucida Calligraphy" panose="03010101010101010101" pitchFamily="66" charset="0"/>
            </a:endParaRPr>
          </a:p>
        </p:txBody>
      </p:sp>
      <p:sp>
        <p:nvSpPr>
          <p:cNvPr id="15" name="Content Placeholder 2"/>
          <p:cNvSpPr txBox="1">
            <a:spLocks/>
          </p:cNvSpPr>
          <p:nvPr/>
        </p:nvSpPr>
        <p:spPr>
          <a:xfrm>
            <a:off x="162329" y="5403992"/>
            <a:ext cx="5359097" cy="1529426"/>
          </a:xfrm>
          <a:prstGeom prst="rect">
            <a:avLst/>
          </a:prstGeom>
          <a:noFill/>
          <a:effectLst>
            <a:glow rad="127000">
              <a:srgbClr val="F5CCC2"/>
            </a:glow>
          </a:effectLst>
          <a:scene3d>
            <a:camera prst="orthographicFront"/>
            <a:lightRig rig="threePt" dir="t"/>
          </a:scene3d>
          <a:sp3d>
            <a:bevelT w="165100" prst="coolSlant"/>
          </a:sp3d>
        </p:spPr>
        <p:txBody>
          <a:bodyPr vert="horz" lIns="91440" tIns="45720" rIns="91440" bIns="45720" rtlCol="0">
            <a:normAutofit fontScale="47500" lnSpcReduction="2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9000" b="1" dirty="0">
                <a:solidFill>
                  <a:schemeClr val="accent1">
                    <a:lumMod val="50000"/>
                  </a:schemeClr>
                </a:solidFill>
                <a:effectLst>
                  <a:glow rad="215900">
                    <a:srgbClr val="F5CCC2">
                      <a:alpha val="78000"/>
                    </a:srgbClr>
                  </a:glow>
                </a:effectLst>
                <a:latin typeface="Comic Sans MS" panose="030F0702030302020204" pitchFamily="66" charset="0"/>
              </a:rPr>
              <a:t>Scripture support:  </a:t>
            </a:r>
            <a:r>
              <a:rPr lang="en-US" sz="9000" b="1" dirty="0">
                <a:solidFill>
                  <a:srgbClr val="C00000"/>
                </a:solidFill>
                <a:effectLst>
                  <a:glow rad="215900">
                    <a:srgbClr val="F5CCC2">
                      <a:alpha val="78000"/>
                    </a:srgbClr>
                  </a:glow>
                </a:effectLst>
                <a:latin typeface="Ravie" panose="04040805050809020602" pitchFamily="82" charset="0"/>
              </a:rPr>
              <a:t>None!</a:t>
            </a:r>
            <a:endParaRPr lang="en-US" sz="7000" b="1" dirty="0">
              <a:solidFill>
                <a:srgbClr val="C00000"/>
              </a:solidFill>
              <a:effectLst>
                <a:glow rad="215900">
                  <a:srgbClr val="F5CCC2">
                    <a:alpha val="78000"/>
                  </a:srgbClr>
                </a:glow>
              </a:effectLst>
              <a:latin typeface="Ravie" panose="04040805050809020602" pitchFamily="82" charset="0"/>
            </a:endParaRPr>
          </a:p>
        </p:txBody>
      </p:sp>
      <p:sp>
        <p:nvSpPr>
          <p:cNvPr id="5" name="Isosceles Triangle 4"/>
          <p:cNvSpPr/>
          <p:nvPr/>
        </p:nvSpPr>
        <p:spPr>
          <a:xfrm rot="10800000">
            <a:off x="2381249" y="933450"/>
            <a:ext cx="152581" cy="1309688"/>
          </a:xfrm>
          <a:prstGeom prst="triangle">
            <a:avLst/>
          </a:prstGeom>
          <a:solidFill>
            <a:srgbClr val="00B050"/>
          </a:solidFill>
          <a:ln>
            <a:solidFill>
              <a:schemeClr val="tx1">
                <a:lumMod val="75000"/>
                <a:lumOff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Isosceles Triangle 16"/>
          <p:cNvSpPr/>
          <p:nvPr/>
        </p:nvSpPr>
        <p:spPr>
          <a:xfrm rot="10800000" flipV="1">
            <a:off x="2381249" y="3702050"/>
            <a:ext cx="161926" cy="1346200"/>
          </a:xfrm>
          <a:prstGeom prst="triangle">
            <a:avLst/>
          </a:prstGeom>
          <a:solidFill>
            <a:schemeClr val="accent2">
              <a:lumMod val="75000"/>
            </a:schemeClr>
          </a:solidFill>
          <a:ln>
            <a:solidFill>
              <a:schemeClr val="tx1">
                <a:lumMod val="75000"/>
                <a:lumOff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Isosceles Triangle 20"/>
          <p:cNvSpPr/>
          <p:nvPr/>
        </p:nvSpPr>
        <p:spPr>
          <a:xfrm rot="16200000">
            <a:off x="3784599" y="2311400"/>
            <a:ext cx="152581" cy="1309688"/>
          </a:xfrm>
          <a:prstGeom prst="triangle">
            <a:avLst/>
          </a:prstGeom>
          <a:solidFill>
            <a:schemeClr val="accent4"/>
          </a:solidFill>
          <a:ln>
            <a:solidFill>
              <a:schemeClr val="tx1">
                <a:lumMod val="75000"/>
                <a:lumOff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Isosceles Triangle 21"/>
          <p:cNvSpPr/>
          <p:nvPr/>
        </p:nvSpPr>
        <p:spPr>
          <a:xfrm rot="5400000">
            <a:off x="984249" y="2336800"/>
            <a:ext cx="152581" cy="1309688"/>
          </a:xfrm>
          <a:prstGeom prst="triangle">
            <a:avLst/>
          </a:prstGeom>
          <a:solidFill>
            <a:schemeClr val="accent1">
              <a:lumMod val="50000"/>
            </a:schemeClr>
          </a:solidFill>
          <a:ln>
            <a:solidFill>
              <a:schemeClr val="tx1">
                <a:lumMod val="75000"/>
                <a:lumOff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1773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par>
                          <p:cTn id="13" fill="hold">
                            <p:stCondLst>
                              <p:cond delay="500"/>
                            </p:stCondLst>
                            <p:childTnLst>
                              <p:par>
                                <p:cTn id="14" presetID="22" presetClass="entr" presetSubtype="1" repeatCount="300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2000"/>
                                        <p:tgtEl>
                                          <p:spTgt spid="5"/>
                                        </p:tgtEl>
                                      </p:cBhvr>
                                    </p:animEffect>
                                  </p:childTnLst>
                                </p:cTn>
                              </p:par>
                              <p:par>
                                <p:cTn id="17" presetID="22" presetClass="entr" presetSubtype="2" repeatCount="3000" fill="hold" grpId="0" nodeType="withEffect">
                                  <p:stCondLst>
                                    <p:cond delay="450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2000"/>
                                        <p:tgtEl>
                                          <p:spTgt spid="21"/>
                                        </p:tgtEl>
                                      </p:cBhvr>
                                    </p:animEffect>
                                  </p:childTnLst>
                                </p:cTn>
                              </p:par>
                              <p:par>
                                <p:cTn id="20" presetID="22" presetClass="entr" presetSubtype="4" repeatCount="3000" fill="hold" grpId="0" nodeType="withEffect">
                                  <p:stCondLst>
                                    <p:cond delay="850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2300"/>
                                        <p:tgtEl>
                                          <p:spTgt spid="17"/>
                                        </p:tgtEl>
                                      </p:cBhvr>
                                    </p:animEffect>
                                  </p:childTnLst>
                                </p:cTn>
                              </p:par>
                              <p:par>
                                <p:cTn id="23" presetID="22" presetClass="entr" presetSubtype="8" repeatCount="3000" fill="hold" grpId="0" nodeType="withEffect">
                                  <p:stCondLst>
                                    <p:cond delay="1325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barn(inVertical)">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5" grpId="0" animBg="1"/>
      <p:bldP spid="17" grpId="0" animBg="1"/>
      <p:bldP spid="21"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Explosion: 14 Points 2">
            <a:extLst>
              <a:ext uri="{FF2B5EF4-FFF2-40B4-BE49-F238E27FC236}">
                <a16:creationId xmlns:a16="http://schemas.microsoft.com/office/drawing/2014/main" id="{9F059E59-253B-21FC-6E8F-3752CE733ADE}"/>
              </a:ext>
            </a:extLst>
          </p:cNvPr>
          <p:cNvSpPr/>
          <p:nvPr/>
        </p:nvSpPr>
        <p:spPr>
          <a:xfrm>
            <a:off x="197427" y="136525"/>
            <a:ext cx="11793682" cy="6530975"/>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68197"/>
            <a:ext cx="2743200" cy="365125"/>
          </a:xfrm>
        </p:spPr>
        <p:txBody>
          <a:bodyPr/>
          <a:lstStyle/>
          <a:p>
            <a:fld id="{0B555D82-D20F-4DB7-B3E9-7B7EAC2F87A9}" type="slidenum">
              <a:rPr lang="en-US" sz="1400" b="1" smtClean="0">
                <a:solidFill>
                  <a:schemeClr val="tx1"/>
                </a:solidFill>
              </a:rPr>
              <a:t>47</a:t>
            </a:fld>
            <a:endParaRPr lang="en-US" b="1" dirty="0">
              <a:solidFill>
                <a:schemeClr val="tx1"/>
              </a:solidFill>
            </a:endParaRPr>
          </a:p>
        </p:txBody>
      </p:sp>
      <p:sp>
        <p:nvSpPr>
          <p:cNvPr id="8" name="TextBox 7">
            <a:extLst>
              <a:ext uri="{FF2B5EF4-FFF2-40B4-BE49-F238E27FC236}">
                <a16:creationId xmlns:a16="http://schemas.microsoft.com/office/drawing/2014/main" id="{492CE43B-E18D-D8FA-9A37-6EC3C1F8AA36}"/>
              </a:ext>
            </a:extLst>
          </p:cNvPr>
          <p:cNvSpPr txBox="1"/>
          <p:nvPr/>
        </p:nvSpPr>
        <p:spPr>
          <a:xfrm>
            <a:off x="5203978" y="997745"/>
            <a:ext cx="6495029" cy="4880888"/>
          </a:xfrm>
          <a:prstGeom prst="rect">
            <a:avLst/>
          </a:prstGeom>
          <a:noFill/>
        </p:spPr>
        <p:txBody>
          <a:bodyPr wrap="square">
            <a:spAutoFit/>
          </a:bodyPr>
          <a:lstStyle/>
          <a:p>
            <a:pPr algn="l"/>
            <a:r>
              <a:rPr lang="en-US" b="1" i="0" dirty="0">
                <a:solidFill>
                  <a:srgbClr val="202124"/>
                </a:solidFill>
                <a:effectLst/>
                <a:latin typeface="arial" panose="020B0604020202020204" pitchFamily="34" charset="0"/>
              </a:rPr>
              <a:t>What is the Essene </a:t>
            </a:r>
            <a:r>
              <a:rPr lang="en-US" b="1" dirty="0">
                <a:solidFill>
                  <a:srgbClr val="202124"/>
                </a:solidFill>
                <a:latin typeface="arial" panose="020B0604020202020204" pitchFamily="34" charset="0"/>
              </a:rPr>
              <a:t>C</a:t>
            </a:r>
            <a:r>
              <a:rPr lang="en-US" b="1" i="0" dirty="0">
                <a:solidFill>
                  <a:srgbClr val="202124"/>
                </a:solidFill>
                <a:effectLst/>
                <a:latin typeface="arial" panose="020B0604020202020204" pitchFamily="34" charset="0"/>
              </a:rPr>
              <a:t>alendar [&amp; Passover Dates]?</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351C75"/>
                </a:solidFill>
                <a:effectLst/>
                <a:latin typeface="tahoma, sans-serif"/>
              </a:rPr>
              <a:t>The point of the analysis </a:t>
            </a:r>
            <a:r>
              <a:rPr lang="en-US" sz="1200" dirty="0">
                <a:solidFill>
                  <a:srgbClr val="351C75"/>
                </a:solidFill>
                <a:effectLst/>
                <a:latin typeface="tahoma, sans-serif"/>
              </a:rPr>
              <a:t>[on the next slide] </a:t>
            </a:r>
            <a:r>
              <a:rPr lang="en-US" sz="1600" dirty="0">
                <a:solidFill>
                  <a:srgbClr val="351C75"/>
                </a:solidFill>
                <a:effectLst/>
                <a:latin typeface="tahoma, sans-serif"/>
              </a:rPr>
              <a:t>is to illustrate that </a:t>
            </a:r>
            <a:br>
              <a:rPr lang="en-US" sz="1600" dirty="0">
                <a:solidFill>
                  <a:srgbClr val="351C75"/>
                </a:solidFill>
                <a:effectLst/>
                <a:latin typeface="tahoma, sans-serif"/>
              </a:rPr>
            </a:br>
            <a:r>
              <a:rPr lang="en-US" sz="1600" dirty="0">
                <a:solidFill>
                  <a:srgbClr val="351C75"/>
                </a:solidFill>
                <a:effectLst/>
                <a:latin typeface="tahoma, sans-serif"/>
              </a:rPr>
              <a:t>only in A.D. 30 did the Essene Passover Eve fall 1 day before the </a:t>
            </a:r>
            <a:r>
              <a:rPr lang="en-US" sz="1600" dirty="0">
                <a:solidFill>
                  <a:srgbClr val="0563C1"/>
                </a:solidFill>
                <a:effectLst/>
                <a:latin typeface="tahoma, sans-serif"/>
                <a:hlinkClick r:id="rId2"/>
              </a:rPr>
              <a:t>Jewish Passover Eve</a:t>
            </a:r>
            <a:r>
              <a:rPr lang="en-US" sz="1600" dirty="0">
                <a:solidFill>
                  <a:srgbClr val="351C75"/>
                </a:solidFill>
                <a:effectLst/>
                <a:latin typeface="tahoma, sans-serif"/>
              </a:rPr>
              <a:t>. In all other years the Essene Passover Eve fell in a different week or fell after (not before) the Jewish Passover.</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351C75"/>
                </a:solidFill>
                <a:effectLst/>
                <a:latin typeface="tahoma, sans-serif"/>
              </a:rPr>
              <a:t>Consequently, </a:t>
            </a:r>
            <a:r>
              <a:rPr lang="en-US" sz="1600" b="1" dirty="0">
                <a:solidFill>
                  <a:srgbClr val="351C75"/>
                </a:solidFill>
                <a:effectLst/>
                <a:latin typeface="tahoma, sans-serif"/>
              </a:rPr>
              <a:t>A.D. 30 is the only year </a:t>
            </a:r>
            <a:r>
              <a:rPr lang="en-US" sz="1600" dirty="0">
                <a:solidFill>
                  <a:srgbClr val="351C75"/>
                </a:solidFill>
                <a:effectLst/>
                <a:latin typeface="tahoma, sans-serif"/>
              </a:rPr>
              <a:t>in which Jesus and His disciples could observe the Essene Passover exactly one day before the Jews and Pharisees etc. observe the Jewish Passover, and hence </a:t>
            </a:r>
            <a:r>
              <a:rPr lang="en-US" sz="1600" b="1" dirty="0">
                <a:solidFill>
                  <a:srgbClr val="351C75"/>
                </a:solidFill>
                <a:effectLst/>
                <a:latin typeface="tahoma, sans-serif"/>
              </a:rPr>
              <a:t>A.D. 30 is the only year </a:t>
            </a:r>
            <a:r>
              <a:rPr lang="en-US" sz="1600" dirty="0">
                <a:solidFill>
                  <a:srgbClr val="351C75"/>
                </a:solidFill>
                <a:effectLst/>
                <a:latin typeface="tahoma, sans-serif"/>
              </a:rPr>
              <a:t>in which Jesus could both observe Passover in the upper room and then Himself be the sacrificial Passover Lamb of God the following day on Jewish Passover.</a:t>
            </a:r>
            <a:endParaRPr lang="en-US" sz="1600" dirty="0">
              <a:solidFill>
                <a:srgbClr val="351C75"/>
              </a:solidFill>
              <a:effectLst/>
            </a:endParaRPr>
          </a:p>
          <a:p>
            <a:pPr marL="285750" marR="0" indent="-285750">
              <a:lnSpc>
                <a:spcPct val="107000"/>
              </a:lnSpc>
              <a:spcBef>
                <a:spcPts val="0"/>
              </a:spcBef>
              <a:spcAft>
                <a:spcPts val="800"/>
              </a:spcAft>
              <a:buFont typeface="Arial" panose="020B0604020202020204" pitchFamily="34" charset="0"/>
              <a:buChar char="•"/>
            </a:pPr>
            <a:r>
              <a:rPr lang="en-US" sz="1600" dirty="0">
                <a:solidFill>
                  <a:srgbClr val="351C75"/>
                </a:solidFill>
                <a:effectLst/>
                <a:latin typeface="tahoma, sans-serif"/>
              </a:rPr>
              <a:t>No other year satisfies all the criteria to </a:t>
            </a:r>
            <a:r>
              <a:rPr lang="en-US" sz="1600" dirty="0">
                <a:solidFill>
                  <a:srgbClr val="0563C1"/>
                </a:solidFill>
                <a:effectLst/>
                <a:latin typeface="tahoma, sans-serif"/>
                <a:hlinkClick r:id="rId2"/>
              </a:rPr>
              <a:t>harmonize the gospel Passion Week accounts</a:t>
            </a:r>
            <a:r>
              <a:rPr lang="en-US" sz="1600" dirty="0">
                <a:solidFill>
                  <a:srgbClr val="351C75"/>
                </a:solidFill>
                <a:effectLst/>
                <a:latin typeface="tahoma, sans-serif"/>
              </a:rPr>
              <a:t>, and hence </a:t>
            </a:r>
            <a:r>
              <a:rPr lang="en-US" sz="1600" b="1" dirty="0">
                <a:solidFill>
                  <a:srgbClr val="351C75"/>
                </a:solidFill>
                <a:effectLst/>
                <a:latin typeface="tahoma, sans-serif"/>
              </a:rPr>
              <a:t>A.D. 30 stands alone as </a:t>
            </a:r>
            <a:br>
              <a:rPr lang="en-US" sz="1600" b="1" dirty="0">
                <a:solidFill>
                  <a:srgbClr val="351C75"/>
                </a:solidFill>
                <a:effectLst/>
                <a:latin typeface="tahoma, sans-serif"/>
              </a:rPr>
            </a:br>
            <a:r>
              <a:rPr lang="en-US" sz="1600" b="1" dirty="0">
                <a:solidFill>
                  <a:srgbClr val="351C75"/>
                </a:solidFill>
                <a:effectLst/>
                <a:latin typeface="tahoma, sans-serif"/>
              </a:rPr>
              <a:t>the only "fit" for the </a:t>
            </a:r>
            <a:r>
              <a:rPr lang="en-US" sz="1600" b="1" dirty="0">
                <a:solidFill>
                  <a:srgbClr val="0563C1"/>
                </a:solidFill>
                <a:effectLst/>
                <a:latin typeface="tahoma, sans-serif"/>
                <a:hlinkClick r:id="rId2"/>
              </a:rPr>
              <a:t>year of crucifixion</a:t>
            </a:r>
            <a:r>
              <a:rPr lang="en-US" sz="1600" b="1" dirty="0">
                <a:solidFill>
                  <a:srgbClr val="351C75"/>
                </a:solidFill>
                <a:effectLst/>
                <a:latin typeface="tahoma, sans-serif"/>
              </a:rPr>
              <a:t>.</a:t>
            </a:r>
            <a:endParaRPr lang="en-US" sz="1600" b="1" dirty="0">
              <a:solidFill>
                <a:srgbClr val="351C75"/>
              </a:solidFill>
              <a:effectLst/>
            </a:endParaRPr>
          </a:p>
          <a:p>
            <a:pPr marL="285750" marR="0" indent="-285750">
              <a:lnSpc>
                <a:spcPct val="107000"/>
              </a:lnSpc>
              <a:spcBef>
                <a:spcPts val="0"/>
              </a:spcBef>
              <a:spcAft>
                <a:spcPts val="800"/>
              </a:spcAft>
              <a:buFont typeface="Arial" panose="020B0604020202020204" pitchFamily="34" charset="0"/>
              <a:buChar char="•"/>
            </a:pPr>
            <a:endParaRPr lang="en-US" sz="1600" dirty="0">
              <a:solidFill>
                <a:srgbClr val="351C75"/>
              </a:solidFill>
              <a:effectLst/>
            </a:endParaRPr>
          </a:p>
        </p:txBody>
      </p:sp>
      <p:sp>
        <p:nvSpPr>
          <p:cNvPr id="10" name="Title 1">
            <a:extLst>
              <a:ext uri="{FF2B5EF4-FFF2-40B4-BE49-F238E27FC236}">
                <a16:creationId xmlns:a16="http://schemas.microsoft.com/office/drawing/2014/main" id="{C51D76CC-59C8-D6BE-13B5-E5AD5815F9CA}"/>
              </a:ext>
            </a:extLst>
          </p:cNvPr>
          <p:cNvSpPr txBox="1">
            <a:spLocks/>
          </p:cNvSpPr>
          <p:nvPr/>
        </p:nvSpPr>
        <p:spPr>
          <a:xfrm>
            <a:off x="416173" y="5041299"/>
            <a:ext cx="8588128" cy="1803369"/>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dirty="0">
                <a:ln>
                  <a:solidFill>
                    <a:srgbClr val="500050"/>
                  </a:solidFill>
                </a:ln>
                <a:solidFill>
                  <a:srgbClr val="AB5959"/>
                </a:solidFill>
                <a:latin typeface="Ravie" panose="04040805050809020602" pitchFamily="82" charset="0"/>
              </a:rPr>
              <a:t>Do the</a:t>
            </a:r>
            <a:r>
              <a:rPr lang="en-US" sz="3600" dirty="0">
                <a:ln>
                  <a:solidFill>
                    <a:srgbClr val="002060"/>
                  </a:solidFill>
                </a:ln>
                <a:solidFill>
                  <a:srgbClr val="00B0F0"/>
                </a:solidFill>
                <a:latin typeface="Ravie" panose="04040805050809020602" pitchFamily="82" charset="0"/>
              </a:rPr>
              <a:t> Scriptures support</a:t>
            </a:r>
            <a:r>
              <a:rPr lang="en-US" sz="3600" dirty="0">
                <a:ln>
                  <a:solidFill>
                    <a:srgbClr val="500050"/>
                  </a:solidFill>
                </a:ln>
                <a:solidFill>
                  <a:srgbClr val="AB5959"/>
                </a:solidFill>
                <a:latin typeface="Ravie" panose="04040805050809020602" pitchFamily="82" charset="0"/>
              </a:rPr>
              <a:t> </a:t>
            </a:r>
            <a:br>
              <a:rPr lang="en-US" sz="3600" dirty="0">
                <a:ln>
                  <a:solidFill>
                    <a:srgbClr val="500050"/>
                  </a:solidFill>
                </a:ln>
                <a:solidFill>
                  <a:srgbClr val="AB5959"/>
                </a:solidFill>
                <a:latin typeface="Ravie" panose="04040805050809020602" pitchFamily="82" charset="0"/>
              </a:rPr>
            </a:br>
            <a:r>
              <a:rPr lang="en-US" sz="3600" dirty="0">
                <a:ln>
                  <a:solidFill>
                    <a:srgbClr val="500050"/>
                  </a:solidFill>
                </a:ln>
                <a:solidFill>
                  <a:srgbClr val="AB5959"/>
                </a:solidFill>
                <a:latin typeface="Ravie" panose="04040805050809020602" pitchFamily="82" charset="0"/>
              </a:rPr>
              <a:t>the Essene calendar? </a:t>
            </a:r>
          </a:p>
        </p:txBody>
      </p:sp>
      <p:sp>
        <p:nvSpPr>
          <p:cNvPr id="5" name="Title 1">
            <a:extLst>
              <a:ext uri="{FF2B5EF4-FFF2-40B4-BE49-F238E27FC236}">
                <a16:creationId xmlns:a16="http://schemas.microsoft.com/office/drawing/2014/main" id="{41833251-A2E1-CAEA-D77F-34FA96CA2305}"/>
              </a:ext>
            </a:extLst>
          </p:cNvPr>
          <p:cNvSpPr>
            <a:spLocks noGrp="1"/>
          </p:cNvSpPr>
          <p:nvPr>
            <p:ph type="title"/>
          </p:nvPr>
        </p:nvSpPr>
        <p:spPr>
          <a:xfrm>
            <a:off x="4778665" y="212222"/>
            <a:ext cx="6920345" cy="915988"/>
          </a:xfrm>
        </p:spPr>
        <p:txBody>
          <a:bodyPr>
            <a:scene3d>
              <a:camera prst="orthographicFront"/>
              <a:lightRig rig="threePt" dir="t"/>
            </a:scene3d>
            <a:sp3d extrusionH="57150">
              <a:bevelT w="38100" h="38100"/>
            </a:sp3d>
          </a:bodyPr>
          <a:lstStyle/>
          <a:p>
            <a:r>
              <a:rPr lang="en-US" dirty="0">
                <a:ln>
                  <a:solidFill>
                    <a:srgbClr val="500050"/>
                  </a:solidFill>
                </a:ln>
                <a:solidFill>
                  <a:srgbClr val="AB5959"/>
                </a:solidFill>
                <a:latin typeface="Ravie" panose="04040805050809020602" pitchFamily="82" charset="0"/>
              </a:rPr>
              <a:t>Internet Snooping</a:t>
            </a:r>
          </a:p>
        </p:txBody>
      </p:sp>
      <p:graphicFrame>
        <p:nvGraphicFramePr>
          <p:cNvPr id="3" name="Table 2">
            <a:extLst>
              <a:ext uri="{FF2B5EF4-FFF2-40B4-BE49-F238E27FC236}">
                <a16:creationId xmlns:a16="http://schemas.microsoft.com/office/drawing/2014/main" id="{6D83DA5D-A188-1FB6-94CA-E9BB778BF772}"/>
              </a:ext>
            </a:extLst>
          </p:cNvPr>
          <p:cNvGraphicFramePr>
            <a:graphicFrameLocks noGrp="1"/>
          </p:cNvGraphicFramePr>
          <p:nvPr>
            <p:extLst>
              <p:ext uri="{D42A27DB-BD31-4B8C-83A1-F6EECF244321}">
                <p14:modId xmlns:p14="http://schemas.microsoft.com/office/powerpoint/2010/main" val="4120726954"/>
              </p:ext>
            </p:extLst>
          </p:nvPr>
        </p:nvGraphicFramePr>
        <p:xfrm>
          <a:off x="19453767" y="1910862"/>
          <a:ext cx="3049524" cy="125730"/>
        </p:xfrm>
        <a:graphic>
          <a:graphicData uri="http://schemas.openxmlformats.org/drawingml/2006/table">
            <a:tbl>
              <a:tblPr/>
              <a:tblGrid>
                <a:gridCol w="2683581">
                  <a:extLst>
                    <a:ext uri="{9D8B030D-6E8A-4147-A177-3AD203B41FA5}">
                      <a16:colId xmlns:a16="http://schemas.microsoft.com/office/drawing/2014/main" val="2733604325"/>
                    </a:ext>
                  </a:extLst>
                </a:gridCol>
                <a:gridCol w="365943">
                  <a:extLst>
                    <a:ext uri="{9D8B030D-6E8A-4147-A177-3AD203B41FA5}">
                      <a16:colId xmlns:a16="http://schemas.microsoft.com/office/drawing/2014/main" val="2147864109"/>
                    </a:ext>
                  </a:extLst>
                </a:gridCol>
              </a:tblGrid>
              <a:tr h="0">
                <a:tc>
                  <a:txBody>
                    <a:bodyPr/>
                    <a:lstStyle/>
                    <a:p>
                      <a:pPr algn="r"/>
                      <a:r>
                        <a:rPr lang="en-US" sz="700">
                          <a:effectLst/>
                          <a:latin typeface="Arial" panose="020B0604020202020204" pitchFamily="34" charset="0"/>
                        </a:rPr>
                        <a:t>Note that key anchor dates are highlighted in:</a:t>
                      </a:r>
                    </a:p>
                  </a:txBody>
                  <a:tcPr marL="9525" marR="9525" marT="9525" marB="9525" anchor="ctr">
                    <a:lnL>
                      <a:noFill/>
                    </a:lnL>
                    <a:lnR>
                      <a:noFill/>
                    </a:lnR>
                    <a:lnT>
                      <a:noFill/>
                    </a:lnT>
                    <a:lnB>
                      <a:noFill/>
                    </a:lnB>
                  </a:tcPr>
                </a:tc>
                <a:tc>
                  <a:txBody>
                    <a:bodyPr/>
                    <a:lstStyle/>
                    <a:p>
                      <a:r>
                        <a:rPr lang="en-US" sz="700" dirty="0">
                          <a:effectLst/>
                          <a:latin typeface="Arial" panose="020B0604020202020204" pitchFamily="34" charset="0"/>
                        </a:rPr>
                        <a:t>    </a:t>
                      </a:r>
                    </a:p>
                  </a:txBody>
                  <a:tcPr marL="9525" marR="9525" marT="9525" marB="9525" anchor="ctr">
                    <a:lnL>
                      <a:noFill/>
                    </a:lnL>
                    <a:lnR>
                      <a:noFill/>
                    </a:lnR>
                    <a:lnT>
                      <a:noFill/>
                    </a:lnT>
                    <a:lnB>
                      <a:noFill/>
                    </a:lnB>
                    <a:solidFill>
                      <a:srgbClr val="E6E4CA"/>
                    </a:solidFill>
                  </a:tcPr>
                </a:tc>
                <a:extLst>
                  <a:ext uri="{0D108BD9-81ED-4DB2-BD59-A6C34878D82A}">
                    <a16:rowId xmlns:a16="http://schemas.microsoft.com/office/drawing/2014/main" val="1380560809"/>
                  </a:ext>
                </a:extLst>
              </a:tr>
            </a:tbl>
          </a:graphicData>
        </a:graphic>
      </p:graphicFrame>
      <p:sp>
        <p:nvSpPr>
          <p:cNvPr id="11" name="Rectangle 1">
            <a:extLst>
              <a:ext uri="{FF2B5EF4-FFF2-40B4-BE49-F238E27FC236}">
                <a16:creationId xmlns:a16="http://schemas.microsoft.com/office/drawing/2014/main" id="{0BF2D5F1-E022-30A1-23DA-F5DA0716B7C7}"/>
              </a:ext>
            </a:extLst>
          </p:cNvPr>
          <p:cNvSpPr>
            <a:spLocks noChangeArrowheads="1"/>
          </p:cNvSpPr>
          <p:nvPr/>
        </p:nvSpPr>
        <p:spPr bwMode="auto">
          <a:xfrm>
            <a:off x="-1847832" y="6898618"/>
            <a:ext cx="15884199" cy="40380285"/>
          </a:xfrm>
          <a:prstGeom prst="rect">
            <a:avLst/>
          </a:prstGeom>
          <a:solidFill>
            <a:schemeClr val="accent4">
              <a:lumMod val="40000"/>
              <a:lumOff val="60000"/>
            </a:schemeClr>
          </a:solidFill>
          <a:ln>
            <a:solidFill>
              <a:srgbClr val="002060"/>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Essene Passover Dates</a:t>
            </a:r>
            <a:endParaRPr kumimoji="0" lang="en-US" altLang="en-US" sz="9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The point of the analysis below is to illustrate that only in A.D. 30 did the Essene Passover Eve fall 1 day before the </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Jewish Passover Eve</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In all other years the Essene Passover Eve fell in a different week or fell after (not before) the Jewish Passover.</a:t>
            </a:r>
            <a:endParaRPr kumimoji="0" lang="en-US" altLang="en-US" sz="18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Consequently, A.D. 30 is the only year in which Jesus and His disciples could observe the Essene Passover exactly one day before the Jews and Pharisees etc. observe the Jewish Passover, and hence A.D. 30 is the only year in which Jesus could both observe Passover in the upper room and then Himself be the sacrificial Passover Lamb of God the following day on Jewish Passover.</a:t>
            </a:r>
            <a:endParaRPr kumimoji="0" lang="en-US" altLang="en-US" sz="18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No other year satisfies all the criteria to </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harmonize the gospel Passion Week accounts</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and hence A.D. 30 stands alone as the only "fit" for the </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year of crucifixion</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Arial" panose="020B0604020202020204" pitchFamily="34" charset="0"/>
              </a:rPr>
              <a:t>AM</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Latin </a:t>
            </a:r>
            <a:r>
              <a:rPr kumimoji="0" lang="en-US" altLang="en-US" sz="1800" b="1" i="1" u="none" strike="noStrike" cap="none" normalizeH="0" baseline="0" dirty="0">
                <a:ln>
                  <a:noFill/>
                </a:ln>
                <a:solidFill>
                  <a:schemeClr val="tx1"/>
                </a:solidFill>
                <a:effectLst/>
                <a:latin typeface="Arial" panose="020B0604020202020204" pitchFamily="34" charset="0"/>
              </a:rPr>
              <a:t>a</a:t>
            </a:r>
            <a:r>
              <a:rPr kumimoji="0" lang="en-US" altLang="en-US" sz="1800" b="0" i="1" u="none" strike="noStrike" cap="none" normalizeH="0" baseline="0" dirty="0">
                <a:ln>
                  <a:noFill/>
                </a:ln>
                <a:solidFill>
                  <a:schemeClr val="tx1"/>
                </a:solidFill>
                <a:effectLst/>
                <a:latin typeface="Arial" panose="020B0604020202020204" pitchFamily="34" charset="0"/>
              </a:rPr>
              <a:t>nte </a:t>
            </a:r>
            <a:r>
              <a:rPr kumimoji="0" lang="en-US" altLang="en-US" sz="1800" b="1" i="1" u="none" strike="noStrike" cap="none" normalizeH="0" baseline="0" dirty="0">
                <a:ln>
                  <a:noFill/>
                </a:ln>
                <a:solidFill>
                  <a:schemeClr val="tx1"/>
                </a:solidFill>
                <a:effectLst/>
                <a:latin typeface="Arial" panose="020B0604020202020204" pitchFamily="34" charset="0"/>
              </a:rPr>
              <a:t>m</a:t>
            </a:r>
            <a:r>
              <a:rPr kumimoji="0" lang="en-US" altLang="en-US" sz="1800" b="0" i="1" u="none" strike="noStrike" cap="none" normalizeH="0" baseline="0" dirty="0">
                <a:ln>
                  <a:noFill/>
                </a:ln>
                <a:solidFill>
                  <a:schemeClr val="tx1"/>
                </a:solidFill>
                <a:effectLst/>
                <a:latin typeface="Arial" panose="020B0604020202020204" pitchFamily="34" charset="0"/>
              </a:rPr>
              <a:t>eridiem</a:t>
            </a:r>
            <a:r>
              <a:rPr kumimoji="0" lang="en-US" altLang="en-US" sz="1800" b="0" i="0" u="none" strike="noStrike" cap="none" normalizeH="0" baseline="0" dirty="0">
                <a:ln>
                  <a:noFill/>
                </a:ln>
                <a:solidFill>
                  <a:schemeClr val="tx1"/>
                </a:solidFill>
                <a:effectLst/>
                <a:latin typeface="Arial" panose="020B0604020202020204" pitchFamily="34" charset="0"/>
              </a:rPr>
              <a:t>, meaning literally "before midday", i.e. morning or before noon</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600" b="0" i="0" u="none" strike="noStrike" cap="none" normalizeH="0" baseline="0" dirty="0">
                <a:ln>
                  <a:noFill/>
                </a:ln>
                <a:solidFill>
                  <a:schemeClr val="tx1"/>
                </a:solidFill>
                <a:effectLst/>
                <a:latin typeface="Arial" panose="020B0604020202020204" pitchFamily="34" charset="0"/>
              </a:rPr>
              <a:t>M</a:t>
            </a:r>
            <a:r>
              <a:rPr kumimoji="0" lang="en-US" altLang="en-US" sz="900" b="0" i="0" u="none" strike="noStrike" cap="none" normalizeH="0" baseline="0" dirty="0">
                <a:ln>
                  <a:noFill/>
                </a:ln>
                <a:solidFill>
                  <a:schemeClr val="tx1"/>
                </a:solidFill>
                <a:effectLst/>
                <a:latin typeface="Arial" panose="020B0604020202020204" pitchFamily="34" charset="0"/>
              </a:rPr>
              <a:t>   - Latin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1" u="none" strike="noStrike" cap="none" normalizeH="0" baseline="0" dirty="0" err="1">
                <a:ln>
                  <a:noFill/>
                </a:ln>
                <a:solidFill>
                  <a:schemeClr val="tx1"/>
                </a:solidFill>
                <a:effectLst/>
                <a:latin typeface="Arial" panose="020B0604020202020204" pitchFamily="34" charset="0"/>
              </a:rPr>
              <a:t>m</a:t>
            </a:r>
            <a:r>
              <a:rPr kumimoji="0" lang="en-US" altLang="en-US" sz="1800" b="0" i="1" u="none" strike="noStrike" cap="none" normalizeH="0" baseline="0" dirty="0" err="1">
                <a:ln>
                  <a:noFill/>
                </a:ln>
                <a:solidFill>
                  <a:schemeClr val="tx1"/>
                </a:solidFill>
                <a:effectLst/>
                <a:latin typeface="Arial" panose="020B0604020202020204" pitchFamily="34" charset="0"/>
              </a:rPr>
              <a:t>eridies</a:t>
            </a:r>
            <a:r>
              <a:rPr kumimoji="0" lang="en-US" altLang="en-US" sz="1800" b="0" i="0" u="none" strike="noStrike" cap="none" normalizeH="0" baseline="0" dirty="0">
                <a:ln>
                  <a:noFill/>
                </a:ln>
                <a:solidFill>
                  <a:schemeClr val="tx1"/>
                </a:solidFill>
                <a:effectLst/>
                <a:latin typeface="Arial" panose="020B0604020202020204" pitchFamily="34" charset="0"/>
              </a:rPr>
              <a:t>, meaning literally "midday", i.e. noon</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600" b="0" i="0" u="none" strike="noStrike" cap="none" normalizeH="0" baseline="0" dirty="0">
                <a:ln>
                  <a:noFill/>
                </a:ln>
                <a:solidFill>
                  <a:schemeClr val="tx1"/>
                </a:solidFill>
                <a:effectLst/>
                <a:latin typeface="Arial" panose="020B0604020202020204" pitchFamily="34" charset="0"/>
              </a:rPr>
              <a:t>PM</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Latin </a:t>
            </a:r>
            <a:r>
              <a:rPr kumimoji="0" lang="en-US" altLang="en-US" sz="1800" b="1" i="1" u="none" strike="noStrike" cap="none" normalizeH="0" baseline="0" dirty="0">
                <a:ln>
                  <a:noFill/>
                </a:ln>
                <a:solidFill>
                  <a:schemeClr val="tx1"/>
                </a:solidFill>
                <a:effectLst/>
                <a:latin typeface="Arial" panose="020B0604020202020204" pitchFamily="34" charset="0"/>
              </a:rPr>
              <a:t>p</a:t>
            </a:r>
            <a:r>
              <a:rPr kumimoji="0" lang="en-US" altLang="en-US" sz="1800" b="0" i="1" u="none" strike="noStrike" cap="none" normalizeH="0" baseline="0" dirty="0">
                <a:ln>
                  <a:noFill/>
                </a:ln>
                <a:solidFill>
                  <a:schemeClr val="tx1"/>
                </a:solidFill>
                <a:effectLst/>
                <a:latin typeface="Arial" panose="020B0604020202020204" pitchFamily="34" charset="0"/>
              </a:rPr>
              <a:t>ost </a:t>
            </a:r>
            <a:r>
              <a:rPr kumimoji="0" lang="en-US" altLang="en-US" sz="1800" b="1" i="1" u="none" strike="noStrike" cap="none" normalizeH="0" baseline="0" dirty="0">
                <a:ln>
                  <a:noFill/>
                </a:ln>
                <a:solidFill>
                  <a:schemeClr val="tx1"/>
                </a:solidFill>
                <a:effectLst/>
                <a:latin typeface="Arial" panose="020B0604020202020204" pitchFamily="34" charset="0"/>
              </a:rPr>
              <a:t>m</a:t>
            </a:r>
            <a:r>
              <a:rPr kumimoji="0" lang="en-US" altLang="en-US" sz="1800" b="0" i="1" u="none" strike="noStrike" cap="none" normalizeH="0" baseline="0" dirty="0">
                <a:ln>
                  <a:noFill/>
                </a:ln>
                <a:solidFill>
                  <a:schemeClr val="tx1"/>
                </a:solidFill>
                <a:effectLst/>
                <a:latin typeface="Arial" panose="020B0604020202020204" pitchFamily="34" charset="0"/>
              </a:rPr>
              <a:t>eridiem</a:t>
            </a:r>
            <a:r>
              <a:rPr kumimoji="0" lang="en-US" altLang="en-US" sz="1800" b="0" i="0" u="none" strike="noStrike" cap="none" normalizeH="0" baseline="0" dirty="0">
                <a:ln>
                  <a:noFill/>
                </a:ln>
                <a:solidFill>
                  <a:schemeClr val="tx1"/>
                </a:solidFill>
                <a:effectLst/>
                <a:latin typeface="Arial" panose="020B0604020202020204" pitchFamily="34" charset="0"/>
              </a:rPr>
              <a:t>, meaning literally "after midday", i.e. afternoon or evening</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600" b="0" i="0" u="none" strike="noStrike" cap="none" normalizeH="0" baseline="0" dirty="0">
                <a:ln>
                  <a:noFill/>
                </a:ln>
                <a:solidFill>
                  <a:schemeClr val="tx1"/>
                </a:solidFill>
                <a:effectLst/>
                <a:latin typeface="Arial" panose="020B0604020202020204" pitchFamily="34" charset="0"/>
              </a:rPr>
              <a:t>MN</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Latin </a:t>
            </a:r>
            <a:r>
              <a:rPr kumimoji="0" lang="en-US" altLang="en-US" sz="1800" b="1" i="1" u="none" strike="noStrike" cap="none" normalizeH="0" baseline="0" dirty="0">
                <a:ln>
                  <a:noFill/>
                </a:ln>
                <a:solidFill>
                  <a:schemeClr val="tx1"/>
                </a:solidFill>
                <a:effectLst/>
                <a:latin typeface="Arial" panose="020B0604020202020204" pitchFamily="34" charset="0"/>
              </a:rPr>
              <a:t>m</a:t>
            </a:r>
            <a:r>
              <a:rPr kumimoji="0" lang="en-US" altLang="en-US" sz="1800" b="0" i="1" u="none" strike="noStrike" cap="none" normalizeH="0" baseline="0" dirty="0">
                <a:ln>
                  <a:noFill/>
                </a:ln>
                <a:solidFill>
                  <a:schemeClr val="tx1"/>
                </a:solidFill>
                <a:effectLst/>
                <a:latin typeface="Arial" panose="020B0604020202020204" pitchFamily="34" charset="0"/>
              </a:rPr>
              <a:t>edia </a:t>
            </a:r>
            <a:r>
              <a:rPr kumimoji="0" lang="en-US" altLang="en-US" sz="1800" b="1" i="1" u="none" strike="noStrike" cap="none" normalizeH="0" baseline="0" dirty="0" err="1">
                <a:ln>
                  <a:noFill/>
                </a:ln>
                <a:solidFill>
                  <a:schemeClr val="tx1"/>
                </a:solidFill>
                <a:effectLst/>
                <a:latin typeface="Arial" panose="020B0604020202020204" pitchFamily="34" charset="0"/>
              </a:rPr>
              <a:t>n</a:t>
            </a:r>
            <a:r>
              <a:rPr kumimoji="0" lang="en-US" altLang="en-US" sz="1800" b="0" i="1" u="none" strike="noStrike" cap="none" normalizeH="0" baseline="0" dirty="0" err="1">
                <a:ln>
                  <a:noFill/>
                </a:ln>
                <a:solidFill>
                  <a:schemeClr val="tx1"/>
                </a:solidFill>
                <a:effectLst/>
                <a:latin typeface="Arial" panose="020B0604020202020204" pitchFamily="34" charset="0"/>
              </a:rPr>
              <a:t>ox</a:t>
            </a:r>
            <a:r>
              <a:rPr kumimoji="0" lang="en-US" altLang="en-US" sz="1800" b="0" i="0" u="none" strike="noStrike" cap="none" normalizeH="0" baseline="0" dirty="0">
                <a:ln>
                  <a:noFill/>
                </a:ln>
                <a:solidFill>
                  <a:schemeClr val="tx1"/>
                </a:solidFill>
                <a:effectLst/>
                <a:latin typeface="Arial" panose="020B0604020202020204" pitchFamily="34" charset="0"/>
              </a:rPr>
              <a:t>, meaning literally "midnight“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add 2 hours to convert UTC/GMT to Jerusalem </a:t>
            </a:r>
            <a:r>
              <a:rPr kumimoji="0" lang="en-US" altLang="en-US" sz="2800" b="0" i="0" u="none" strike="noStrike" cap="none" normalizeH="0" baseline="0" dirty="0" err="1">
                <a:ln>
                  <a:noFill/>
                </a:ln>
                <a:solidFill>
                  <a:schemeClr val="tx1"/>
                </a:solidFill>
                <a:effectLst/>
                <a:latin typeface="Arial" panose="020B0604020202020204" pitchFamily="34" charset="0"/>
              </a:rPr>
              <a:t>timezone</a:t>
            </a:r>
            <a:r>
              <a:rPr kumimoji="0" lang="en-US" altLang="en-US" sz="2800" b="0" i="0" u="none" strike="noStrike" cap="none" normalizeH="0" baseline="0" dirty="0">
                <a:ln>
                  <a:noFill/>
                </a:ln>
                <a:solidFill>
                  <a:schemeClr val="tx1"/>
                </a:solidFill>
                <a:effectLst/>
                <a:latin typeface="Arial" panose="020B0604020202020204" pitchFamily="34" charset="0"/>
              </a:rPr>
              <a:t> using </a:t>
            </a:r>
            <a:r>
              <a:rPr kumimoji="0" lang="en-US" altLang="en-US" sz="2800" b="0" i="0" u="none" strike="noStrike" cap="none" normalizeH="0" baseline="0" dirty="0">
                <a:ln>
                  <a:noFill/>
                </a:ln>
                <a:solidFill>
                  <a:schemeClr val="tx1"/>
                </a:solidFill>
                <a:effectLst/>
                <a:latin typeface="Arial" panose="020B0604020202020204" pitchFamily="34" charset="0"/>
                <a:hlinkClick r:id="rId5"/>
              </a:rPr>
              <a:t>US Naval Observatory data</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Assume Essenes "set" their calendar to 1 Nisan Wednesday on the Vernal Equinox: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differences in which day of the week Passover was observed between the Essenes and the Jews (Pharisees, Sadducees, etc.) is due to their different practices in starting their respective annual calendars. The </a:t>
            </a:r>
            <a:r>
              <a:rPr kumimoji="0" lang="en-US" altLang="en-US" sz="1800" b="0" i="0" u="none" strike="noStrike" cap="none" normalizeH="0" baseline="0" dirty="0" err="1">
                <a:ln>
                  <a:noFill/>
                </a:ln>
                <a:solidFill>
                  <a:schemeClr val="tx1"/>
                </a:solidFill>
                <a:effectLst/>
                <a:latin typeface="Arial" panose="020B0604020202020204" pitchFamily="34" charset="0"/>
                <a:hlinkClick r:id="rId6"/>
              </a:rPr>
              <a:t>Fourmilab</a:t>
            </a:r>
            <a:r>
              <a:rPr kumimoji="0" lang="en-US" altLang="en-US" sz="1800" b="0" i="0" u="none" strike="noStrike" cap="none" normalizeH="0" baseline="0" dirty="0">
                <a:ln>
                  <a:noFill/>
                </a:ln>
                <a:solidFill>
                  <a:schemeClr val="tx1"/>
                </a:solidFill>
                <a:effectLst/>
                <a:latin typeface="Arial" panose="020B0604020202020204" pitchFamily="34" charset="0"/>
                <a:hlinkClick r:id="rId6"/>
              </a:rPr>
              <a:t> Calendar Converter</a:t>
            </a:r>
            <a:r>
              <a:rPr kumimoji="0" lang="en-US" altLang="en-US" sz="1800" b="0" i="0" u="none" strike="noStrike" cap="none" normalizeH="0" baseline="0" dirty="0">
                <a:ln>
                  <a:noFill/>
                </a:ln>
                <a:solidFill>
                  <a:schemeClr val="tx1"/>
                </a:solidFill>
                <a:effectLst/>
                <a:latin typeface="Arial" panose="020B0604020202020204" pitchFamily="34" charset="0"/>
              </a:rPr>
              <a:t> determines Hebrew dates according to the Jewish method and Hillel II rules. But that same converter does not compute Essene dates - we must do that ourselves: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Enter the Vernal Equinox (VE) date (already Julian) determined by </a:t>
            </a:r>
            <a:r>
              <a:rPr kumimoji="0" lang="en-US" altLang="en-US" sz="1800" b="0" i="0" u="none" strike="noStrike" cap="none" normalizeH="0" baseline="0" dirty="0">
                <a:ln>
                  <a:noFill/>
                </a:ln>
                <a:solidFill>
                  <a:schemeClr val="tx1"/>
                </a:solidFill>
                <a:effectLst/>
                <a:latin typeface="Arial" panose="020B0604020202020204" pitchFamily="34" charset="0"/>
                <a:hlinkClick r:id="rId5"/>
              </a:rPr>
              <a:t>USNO</a:t>
            </a:r>
            <a:r>
              <a:rPr kumimoji="0" lang="en-US" altLang="en-US" sz="1800" b="0" i="0" u="none" strike="noStrike" cap="none" normalizeH="0" baseline="0" dirty="0">
                <a:ln>
                  <a:noFill/>
                </a:ln>
                <a:solidFill>
                  <a:schemeClr val="tx1"/>
                </a:solidFill>
                <a:effectLst/>
                <a:latin typeface="Arial" panose="020B0604020202020204" pitchFamily="34" charset="0"/>
              </a:rPr>
              <a:t> into the </a:t>
            </a:r>
            <a:r>
              <a:rPr kumimoji="0" lang="en-US" altLang="en-US" sz="1800" b="0" i="0" u="none" strike="noStrike" cap="none" normalizeH="0" baseline="0" dirty="0" err="1">
                <a:ln>
                  <a:noFill/>
                </a:ln>
                <a:solidFill>
                  <a:schemeClr val="tx1"/>
                </a:solidFill>
                <a:effectLst/>
                <a:latin typeface="Arial" panose="020B0604020202020204" pitchFamily="34" charset="0"/>
                <a:hlinkClick r:id="rId6"/>
              </a:rPr>
              <a:t>Fourmilab</a:t>
            </a:r>
            <a:r>
              <a:rPr kumimoji="0" lang="en-US" altLang="en-US" sz="1800" b="0" i="0" u="none" strike="noStrike" cap="none" normalizeH="0" baseline="0" dirty="0">
                <a:ln>
                  <a:noFill/>
                </a:ln>
                <a:solidFill>
                  <a:schemeClr val="tx1"/>
                </a:solidFill>
                <a:effectLst/>
                <a:latin typeface="Arial" panose="020B0604020202020204" pitchFamily="34" charset="0"/>
                <a:hlinkClick r:id="rId6"/>
              </a:rPr>
              <a:t> Calendar Converter</a:t>
            </a:r>
            <a:r>
              <a:rPr kumimoji="0" lang="en-US" altLang="en-US" sz="1800" b="0" i="0" u="none" strike="noStrike" cap="none" normalizeH="0" baseline="0" dirty="0">
                <a:ln>
                  <a:noFill/>
                </a:ln>
                <a:solidFill>
                  <a:schemeClr val="tx1"/>
                </a:solidFill>
                <a:effectLst/>
                <a:latin typeface="Arial" panose="020B0604020202020204" pitchFamily="34" charset="0"/>
              </a:rPr>
              <a:t> Julian input, and then "calculate".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dirty="0">
                <a:ln>
                  <a:noFill/>
                </a:ln>
                <a:solidFill>
                  <a:schemeClr val="tx1"/>
                </a:solidFill>
                <a:effectLst/>
                <a:latin typeface="Arial" panose="020B0604020202020204" pitchFamily="34" charset="0"/>
              </a:rPr>
              <a:t>Readout the ISO-8601 day of year VE date (converted from the Julian VE)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0" i="0" u="none" strike="noStrike" cap="none" normalizeH="0" baseline="0" dirty="0">
                <a:ln>
                  <a:noFill/>
                </a:ln>
                <a:solidFill>
                  <a:schemeClr val="tx1"/>
                </a:solidFill>
                <a:effectLst/>
                <a:latin typeface="Arial" panose="020B0604020202020204" pitchFamily="34" charset="0"/>
              </a:rPr>
              <a:t>Add 13 days to ISO-8601 VE date and calculate again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(Because Essene new year on Nisan 1 + 13 days =&gt; Essene Passover Eve on Nisan 14)</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0" i="0" u="none" strike="noStrike" cap="none" normalizeH="0" baseline="0" dirty="0">
                <a:ln>
                  <a:noFill/>
                </a:ln>
                <a:solidFill>
                  <a:schemeClr val="tx1"/>
                </a:solidFill>
                <a:effectLst/>
                <a:latin typeface="Arial" panose="020B0604020202020204" pitchFamily="34" charset="0"/>
              </a:rPr>
              <a:t>Readout the Julian &amp; Gregorian equivalent dates for Essene Passover Eve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(Note that we ignore the weekdays and the Hebrew conversion readout because the Essene &amp; Hebrew calendars are different, and the converter does not compute Essene calendrics.)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An Essene Passover?</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It is speculative and questionable that John the Baptist was an Essene, but it is now generally recognized that prior to the crucifixion of Jesus, there were Essenes in Jerusalem, the "upper room" was likely located in an Essene quarter of Jerusalem, the Essenes were the likely inhabitants of Qumran, and the Essene/Qumran calendar was a 364 day solar calendar at odds with the calendrics of the Sanhedrin:</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As recently as 2007, Magen Broshi concludes: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It is well nigh certain that Palestinian Judaism in the last two centuries of the Second Commonwealth was divided into three religious movements (or parties). There is absolutely no need to change the reigning theory—Qumran must have been an Essene community. ... [and of the] ca. 100 scholars who deciphered, read, commented upon and published the Scrolls. Hardly any of them expressed doubts about the Essene identification. [pp. 32-33]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Magen Broshi (of the Israel Museum), "</a:t>
            </a:r>
            <a:r>
              <a:rPr kumimoji="0" lang="en-US" altLang="en-US" sz="1800" b="0" i="0" u="none" strike="noStrike" cap="none" normalizeH="0" baseline="0" dirty="0">
                <a:ln>
                  <a:noFill/>
                </a:ln>
                <a:solidFill>
                  <a:schemeClr val="tx1"/>
                </a:solidFill>
                <a:effectLst/>
                <a:latin typeface="Arial" panose="020B0604020202020204" pitchFamily="34" charset="0"/>
                <a:hlinkClick r:id="rId7"/>
              </a:rPr>
              <a:t>Essenes at Qumran? A Rejoinder to Albert Baumgarten</a:t>
            </a: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Dead Sea Discoveries</a:t>
            </a:r>
            <a:r>
              <a:rPr kumimoji="0" lang="en-US" altLang="en-US" sz="1800" b="0" i="0" u="none" strike="noStrike" cap="none" normalizeH="0" baseline="0" dirty="0">
                <a:ln>
                  <a:noFill/>
                </a:ln>
                <a:solidFill>
                  <a:schemeClr val="tx1"/>
                </a:solidFill>
                <a:effectLst/>
                <a:latin typeface="Arial" panose="020B0604020202020204" pitchFamily="34" charset="0"/>
              </a:rPr>
              <a:t>, Volume 14, Number 1, 2007 , pp. 25-33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Edward L. Cohen explains that the Essenes understood the problems with the 354-day lunar calendar, and generally used their 364-day solar calendar instead:</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C00000"/>
                </a:solidFill>
                <a:effectLst/>
                <a:latin typeface="Arial" panose="020B0604020202020204" pitchFamily="34" charset="0"/>
              </a:rPr>
              <a:t>As far the calendar, the Essenes actually had two of them. The first one, from the scrolls, was a lunar one. It had 354 [= 6x(29 + 30)] days. As we indicated, the moon goes around the earth in approximately 29 1/2 days; that is why we get this peculiar number of days. Since the holidays came from the second one, not much else is gleaned from the 354-day calendar. The second is much more complicated. It had 364 days and was solar. Since 3x354 + 30 = 3x364, it is thought that an extra month of 30 days was added to the lunar one every three years (at the end of the three years) to make up for the difference to keep everything normal. See [EW:§§22-23] for translations of plates 4Q321, 4Q320 from the Hebrew, which delineate the equivalences. We now know that the solar (364) calendar was the mainstay with the luni-solar (354) calendar playing a much lesser role. [EW:1O8] indicates that the Essenes kept track of the luni-solar only to point out errors in case they would eventually be in charge in Jerusalem. 4QMMT [</a:t>
            </a:r>
            <a:r>
              <a:rPr kumimoji="0" lang="en-US" altLang="en-US" sz="1800" b="0" i="0" u="none" strike="noStrike" cap="none" normalizeH="0" baseline="0" dirty="0" err="1">
                <a:ln>
                  <a:noFill/>
                </a:ln>
                <a:solidFill>
                  <a:srgbClr val="C00000"/>
                </a:solidFill>
                <a:effectLst/>
                <a:latin typeface="Arial" panose="020B0604020202020204" pitchFamily="34" charset="0"/>
              </a:rPr>
              <a:t>QSl</a:t>
            </a:r>
            <a:r>
              <a:rPr kumimoji="0" lang="en-US" altLang="en-US" sz="1800" b="0" i="0" u="none" strike="noStrike" cap="none" normalizeH="0" baseline="0" dirty="0">
                <a:ln>
                  <a:noFill/>
                </a:ln>
                <a:solidFill>
                  <a:srgbClr val="C00000"/>
                </a:solidFill>
                <a:effectLst/>
                <a:latin typeface="Arial" panose="020B0604020202020204" pitchFamily="34" charset="0"/>
              </a:rPr>
              <a:t>, QS2, QS3, SH2:173-174] also points to a 364-day calendar. </a:t>
            </a:r>
            <a:r>
              <a:rPr kumimoji="0" lang="en-US" altLang="en-US" sz="1800" b="0" i="0" u="none" strike="noStrike" cap="none" normalizeH="0" baseline="0" dirty="0" err="1">
                <a:ln>
                  <a:noFill/>
                </a:ln>
                <a:solidFill>
                  <a:srgbClr val="C00000"/>
                </a:solidFill>
                <a:effectLst/>
                <a:latin typeface="Arial" panose="020B0604020202020204" pitchFamily="34" charset="0"/>
              </a:rPr>
              <a:t>Yadin</a:t>
            </a:r>
            <a:r>
              <a:rPr kumimoji="0" lang="en-US" altLang="en-US" sz="1800" b="0" i="0" u="none" strike="noStrike" cap="none" normalizeH="0" baseline="0" dirty="0">
                <a:ln>
                  <a:noFill/>
                </a:ln>
                <a:solidFill>
                  <a:srgbClr val="C00000"/>
                </a:solidFill>
                <a:effectLst/>
                <a:latin typeface="Arial" panose="020B0604020202020204" pitchFamily="34" charset="0"/>
              </a:rPr>
              <a:t> found evidence [YN1:173] that the same calendar was used by those at Masada, thus perhaps linking the two sects. In fact, while excavating, he found the </a:t>
            </a:r>
            <a:r>
              <a:rPr kumimoji="0" lang="en-US" altLang="en-US" sz="1800" b="0" i="1" u="none" strike="noStrike" cap="none" normalizeH="0" baseline="0" dirty="0">
                <a:ln>
                  <a:noFill/>
                </a:ln>
                <a:solidFill>
                  <a:srgbClr val="C00000"/>
                </a:solidFill>
                <a:effectLst/>
                <a:latin typeface="Arial" panose="020B0604020202020204" pitchFamily="34" charset="0"/>
              </a:rPr>
              <a:t>Book of Jubilees</a:t>
            </a:r>
            <a:r>
              <a:rPr kumimoji="0" lang="en-US" altLang="en-US" sz="1800" b="0" i="0" u="none" strike="noStrike" cap="none" normalizeH="0" baseline="0" dirty="0">
                <a:ln>
                  <a:noFill/>
                </a:ln>
                <a:solidFill>
                  <a:srgbClr val="C00000"/>
                </a:solidFill>
                <a:effectLst/>
                <a:latin typeface="Arial" panose="020B0604020202020204" pitchFamily="34" charset="0"/>
              </a:rPr>
              <a:t>, which will be discussed later, in its original Hebrew text [PM:186-189]. (p5-6)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C00000"/>
                </a:solidFill>
                <a:effectLst/>
                <a:latin typeface="Arial" panose="020B0604020202020204" pitchFamily="34" charset="0"/>
              </a:rPr>
              <a:t>In essence, the Jubilee calendar was the one used by the Qumran sect: surveys of this can be found in [FL:146-156] although no mention of the intercalation is mentioned; and in [VP:126-l30]. In the latter, the author notes [VP:129-130]: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C00000"/>
                </a:solidFill>
                <a:effectLst/>
                <a:latin typeface="Arial" panose="020B0604020202020204" pitchFamily="34" charset="0"/>
              </a:rPr>
              <a:t>"One can ask one self whether the refusal of the community to celebrate the common Jewish feast-days at the same time as the rest was not the most decisive reason for the formation of the sect. No certain answer can be given, because it is so difficult to determine the history of the community and the motives of their conduct as long as our data are incomplete." (p7)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C00000"/>
                </a:solidFill>
                <a:effectLst/>
                <a:latin typeface="Arial" panose="020B0604020202020204" pitchFamily="34" charset="0"/>
              </a:rPr>
              <a:t>Edward L. Cohen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8"/>
              </a:rPr>
              <a:t>Calendars of the Dead-Sea-Scroll Sect</a:t>
            </a: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CUBO </a:t>
            </a:r>
            <a:r>
              <a:rPr kumimoji="0" lang="en-US" altLang="en-US" sz="1800" b="0" i="1" u="none" strike="noStrike" cap="none" normalizeH="0" baseline="0" dirty="0" err="1">
                <a:ln>
                  <a:noFill/>
                </a:ln>
                <a:solidFill>
                  <a:schemeClr val="tx1"/>
                </a:solidFill>
                <a:effectLst/>
                <a:latin typeface="Arial" panose="020B0604020202020204" pitchFamily="34" charset="0"/>
              </a:rPr>
              <a:t>Matematica</a:t>
            </a:r>
            <a:r>
              <a:rPr kumimoji="0" lang="en-US" altLang="en-US" sz="1800" b="0" i="1" u="none" strike="noStrike" cap="none" normalizeH="0" baseline="0" dirty="0">
                <a:ln>
                  <a:noFill/>
                </a:ln>
                <a:solidFill>
                  <a:schemeClr val="tx1"/>
                </a:solidFill>
                <a:effectLst/>
                <a:latin typeface="Arial" panose="020B0604020202020204" pitchFamily="34" charset="0"/>
              </a:rPr>
              <a:t> </a:t>
            </a:r>
            <a:r>
              <a:rPr kumimoji="0" lang="en-US" altLang="en-US" sz="1800" b="0" i="1" u="none" strike="noStrike" cap="none" normalizeH="0" baseline="0" dirty="0" err="1">
                <a:ln>
                  <a:noFill/>
                </a:ln>
                <a:solidFill>
                  <a:schemeClr val="tx1"/>
                </a:solidFill>
                <a:effectLst/>
                <a:latin typeface="Arial" panose="020B0604020202020204" pitchFamily="34" charset="0"/>
              </a:rPr>
              <a:t>Educacional</a:t>
            </a:r>
            <a:r>
              <a:rPr kumimoji="0" lang="en-US" altLang="en-US" sz="1800" b="0" i="0" u="none" strike="noStrike" cap="none" normalizeH="0" baseline="0" dirty="0">
                <a:ln>
                  <a:noFill/>
                </a:ln>
                <a:solidFill>
                  <a:schemeClr val="tx1"/>
                </a:solidFill>
                <a:effectLst/>
                <a:latin typeface="Arial" panose="020B0604020202020204" pitchFamily="34" charset="0"/>
              </a:rPr>
              <a:t>, Vol. 5, No- 2, (1-16). JUNIO 2003.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Bargil</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Pixner</a:t>
            </a:r>
            <a:r>
              <a:rPr kumimoji="0" lang="en-US" altLang="en-US" sz="1800" b="0" i="0" u="none" strike="noStrike" cap="none" normalizeH="0" baseline="0" dirty="0">
                <a:ln>
                  <a:noFill/>
                </a:ln>
                <a:solidFill>
                  <a:schemeClr val="tx1"/>
                </a:solidFill>
                <a:effectLst/>
                <a:latin typeface="Arial" panose="020B0604020202020204" pitchFamily="34" charset="0"/>
              </a:rPr>
              <a:t> reports that Essenes lived in </a:t>
            </a:r>
            <a:r>
              <a:rPr kumimoji="0" lang="en-US" altLang="en-US" sz="1800" b="0" i="0" u="none" strike="noStrike" cap="none" normalizeH="0" baseline="0" dirty="0" err="1">
                <a:ln>
                  <a:noFill/>
                </a:ln>
                <a:solidFill>
                  <a:schemeClr val="tx1"/>
                </a:solidFill>
                <a:effectLst/>
                <a:latin typeface="Arial" panose="020B0604020202020204" pitchFamily="34" charset="0"/>
              </a:rPr>
              <a:t>Jersusalem</a:t>
            </a:r>
            <a:r>
              <a:rPr kumimoji="0" lang="en-US" altLang="en-US" sz="1800" b="0" i="0" u="none" strike="noStrike" cap="none" normalizeH="0" baseline="0" dirty="0">
                <a:ln>
                  <a:noFill/>
                </a:ln>
                <a:solidFill>
                  <a:schemeClr val="tx1"/>
                </a:solidFill>
                <a:effectLst/>
                <a:latin typeface="Arial" panose="020B0604020202020204" pitchFamily="34" charset="0"/>
              </a:rPr>
              <a:t> in Jesus'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 believe we now have sufficient evidence not only to identify our gate as the Gate of the Essenes but also to conclude that a community of Essenes lived here on Mount Zion in Jesus'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Bargil</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Pixner</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9"/>
              </a:rPr>
              <a:t>Jerusalem’s Essene Gateway - Where the Community Lived in Jesus’ Time</a:t>
            </a: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Biblical Archaeology Review</a:t>
            </a:r>
            <a:r>
              <a:rPr kumimoji="0" lang="en-US" altLang="en-US" sz="1800" b="0" i="0" u="none" strike="noStrike" cap="none" normalizeH="0" baseline="0" dirty="0">
                <a:ln>
                  <a:noFill/>
                </a:ln>
                <a:solidFill>
                  <a:schemeClr val="tx1"/>
                </a:solidFill>
                <a:effectLst/>
                <a:latin typeface="Arial" panose="020B0604020202020204" pitchFamily="34" charset="0"/>
              </a:rPr>
              <a:t>, Volume 23 Number 3 May/June 1997, p4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Sidnie</a:t>
            </a:r>
            <a:r>
              <a:rPr kumimoji="0" lang="en-US" altLang="en-US" sz="1800" b="0" i="0" u="none" strike="noStrike" cap="none" normalizeH="0" baseline="0" dirty="0">
                <a:ln>
                  <a:noFill/>
                </a:ln>
                <a:solidFill>
                  <a:schemeClr val="tx1"/>
                </a:solidFill>
                <a:effectLst/>
                <a:latin typeface="Arial" panose="020B0604020202020204" pitchFamily="34" charset="0"/>
              </a:rPr>
              <a:t> White Crawford argues that relative to rabbinic Judaism, the Qumran residents were a subset of a broader Essene population: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Qumran, therefore, was not the only Essene settlement in Judea, but rather a large Essene center. In support of this, we know that there were Essenes active in Judea at large. For example John the Essene was a leader in the Jewish Revolt. [p. 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weight of agreement between the classical sources and the scrolls makes the equation of ‘Qumran settlers = Essenes’ highly probable. [...] It does not seem reasonable to scrap the identification of the Qumran sectarians as Essenes, when there is such substantial correlation between the scrolls and the classical sources, because we have new evidence that doesn’t quite fit the old definition. Instead, what is needed is an expansion of the term ‘Essene.’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 would suggest that the group of Jews who inhabited Qumran may have evolved over time, from a group with deep roots in Palestinian Judaism, who split with other Jews over such disputed things as law and calendar, to a sect with highly developed doctrines of, for example, predestination and angelology, which set them apart from other Jews. This is the group that Josephus is describing. Therefore, I would argue for the continuing identification of the Qumran sectarians with the Essenes. [pp. 32-33]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Finally, the group at Qumran, which we have identified as the Essenes, appears to have deep roots in Palestinian Judaism, adopting ideas cherished earlier in Palestine, in particular the solar calendar. Evidence for this is found in the prevalence of books such as I Enoch 72-82 (the Astronomical Book) and Jubilees (14 copies) from the early phase of habitation at Qumran. [p. 34]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Sidnie</a:t>
            </a:r>
            <a:r>
              <a:rPr kumimoji="0" lang="en-US" altLang="en-US" sz="1800" b="0" i="0" u="none" strike="noStrike" cap="none" normalizeH="0" baseline="0" dirty="0">
                <a:ln>
                  <a:noFill/>
                </a:ln>
                <a:solidFill>
                  <a:schemeClr val="tx1"/>
                </a:solidFill>
                <a:effectLst/>
                <a:latin typeface="Arial" panose="020B0604020202020204" pitchFamily="34" charset="0"/>
              </a:rPr>
              <a:t> White Crawford, "</a:t>
            </a:r>
            <a:r>
              <a:rPr kumimoji="0" lang="en-US" altLang="en-US" sz="1800" b="0" i="0" u="none" strike="noStrike" cap="none" normalizeH="0" baseline="0" dirty="0">
                <a:ln>
                  <a:noFill/>
                </a:ln>
                <a:solidFill>
                  <a:schemeClr val="tx1"/>
                </a:solidFill>
                <a:effectLst/>
                <a:latin typeface="Arial" panose="020B0604020202020204" pitchFamily="34" charset="0"/>
                <a:hlinkClick r:id="rId10"/>
              </a:rPr>
              <a:t>Response to “New Documents: Qumran and Gnostic Writings' by Joseph A. </a:t>
            </a:r>
            <a:r>
              <a:rPr kumimoji="0" lang="en-US" altLang="en-US" sz="1800" b="0" i="0" u="none" strike="noStrike" cap="none" normalizeH="0" baseline="0" dirty="0" err="1">
                <a:ln>
                  <a:noFill/>
                </a:ln>
                <a:solidFill>
                  <a:schemeClr val="tx1"/>
                </a:solidFill>
                <a:effectLst/>
                <a:latin typeface="Arial" panose="020B0604020202020204" pitchFamily="34" charset="0"/>
                <a:hlinkClick r:id="rId10"/>
              </a:rPr>
              <a:t>Fitzmyer</a:t>
            </a:r>
            <a:r>
              <a:rPr kumimoji="0" lang="en-US" altLang="en-US" sz="1800" b="0" i="0" u="none" strike="noStrike" cap="none" normalizeH="0" baseline="0" dirty="0">
                <a:ln>
                  <a:noFill/>
                </a:ln>
                <a:solidFill>
                  <a:schemeClr val="tx1"/>
                </a:solidFill>
                <a:effectLst/>
                <a:latin typeface="Arial" panose="020B0604020202020204" pitchFamily="34" charset="0"/>
                <a:hlinkClick r:id="rId10"/>
              </a:rPr>
              <a:t>, Jr.</a:t>
            </a: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Faculty Publications, Classics and Religious Studies Department</a:t>
            </a:r>
            <a:r>
              <a:rPr kumimoji="0" lang="en-US" altLang="en-US" sz="1800" b="0" i="0" u="none" strike="noStrike" cap="none" normalizeH="0" baseline="0" dirty="0">
                <a:ln>
                  <a:noFill/>
                </a:ln>
                <a:solidFill>
                  <a:schemeClr val="tx1"/>
                </a:solidFill>
                <a:effectLst/>
                <a:latin typeface="Arial" panose="020B0604020202020204" pitchFamily="34" charset="0"/>
              </a:rPr>
              <a:t>, University of Nebraska-Lincoln, 1991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James A. Walther proposes (in 1958) that the Lord's Supper was a Passover observance according to the Qumran solar calendar (i.e. Essene):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proposition in brief is this: The difficulties attendant upon the analysis of the chronology of Passion Week may be reduced by recognizing that the old solar calendar, evident in the Book of Jubilees and in Enoch, in use in Qumran, and perhaps reflected in the OT itself, may well have provided the occasion for Jesus' observance of the Passover at the time he instituted the Eucharist. (p116)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J. T. Milik in his recent monograph, </a:t>
            </a:r>
            <a:r>
              <a:rPr kumimoji="0" lang="en-US" altLang="en-US" sz="1800" b="0" i="1" u="none" strike="noStrike" cap="none" normalizeH="0" baseline="0" dirty="0">
                <a:ln>
                  <a:noFill/>
                </a:ln>
                <a:solidFill>
                  <a:schemeClr val="tx1"/>
                </a:solidFill>
                <a:effectLst/>
                <a:latin typeface="Arial" panose="020B0604020202020204" pitchFamily="34" charset="0"/>
              </a:rPr>
              <a:t>Dix </a:t>
            </a:r>
            <a:r>
              <a:rPr kumimoji="0" lang="en-US" altLang="en-US" sz="1800" b="0" i="1" u="none" strike="noStrike" cap="none" normalizeH="0" baseline="0" dirty="0" err="1">
                <a:ln>
                  <a:noFill/>
                </a:ln>
                <a:solidFill>
                  <a:schemeClr val="tx1"/>
                </a:solidFill>
                <a:effectLst/>
                <a:latin typeface="Arial" panose="020B0604020202020204" pitchFamily="34" charset="0"/>
              </a:rPr>
              <a:t>ans</a:t>
            </a:r>
            <a:r>
              <a:rPr kumimoji="0" lang="en-US" altLang="en-US" sz="1800" b="0" i="1" u="none" strike="noStrike" cap="none" normalizeH="0" baseline="0" dirty="0">
                <a:ln>
                  <a:noFill/>
                </a:ln>
                <a:solidFill>
                  <a:schemeClr val="tx1"/>
                </a:solidFill>
                <a:effectLst/>
                <a:latin typeface="Arial" panose="020B0604020202020204" pitchFamily="34" charset="0"/>
              </a:rPr>
              <a:t> de </a:t>
            </a:r>
            <a:r>
              <a:rPr kumimoji="0" lang="en-US" altLang="en-US" sz="1800" b="0" i="1" u="none" strike="noStrike" cap="none" normalizeH="0" baseline="0" dirty="0" err="1">
                <a:ln>
                  <a:noFill/>
                </a:ln>
                <a:solidFill>
                  <a:schemeClr val="tx1"/>
                </a:solidFill>
                <a:effectLst/>
                <a:latin typeface="Arial" panose="020B0604020202020204" pitchFamily="34" charset="0"/>
              </a:rPr>
              <a:t>de'couvertes</a:t>
            </a:r>
            <a:r>
              <a:rPr kumimoji="0" lang="en-US" altLang="en-US" sz="1800" b="0" i="1" u="none" strike="noStrike" cap="none" normalizeH="0" baseline="0" dirty="0">
                <a:ln>
                  <a:noFill/>
                </a:ln>
                <a:solidFill>
                  <a:schemeClr val="tx1"/>
                </a:solidFill>
                <a:effectLst/>
                <a:latin typeface="Arial" panose="020B0604020202020204" pitchFamily="34" charset="0"/>
              </a:rPr>
              <a:t> dans le </a:t>
            </a:r>
            <a:r>
              <a:rPr kumimoji="0" lang="en-US" altLang="en-US" sz="1800" b="0" i="1" u="none" strike="noStrike" cap="none" normalizeH="0" baseline="0" dirty="0" err="1">
                <a:ln>
                  <a:noFill/>
                </a:ln>
                <a:solidFill>
                  <a:schemeClr val="tx1"/>
                </a:solidFill>
                <a:effectLst/>
                <a:latin typeface="Arial" panose="020B0604020202020204" pitchFamily="34" charset="0"/>
              </a:rPr>
              <a:t>de'sert</a:t>
            </a:r>
            <a:r>
              <a:rPr kumimoji="0" lang="en-US" altLang="en-US" sz="1800" b="0" i="1" u="none" strike="noStrike" cap="none" normalizeH="0" baseline="0" dirty="0">
                <a:ln>
                  <a:noFill/>
                </a:ln>
                <a:solidFill>
                  <a:schemeClr val="tx1"/>
                </a:solidFill>
                <a:effectLst/>
                <a:latin typeface="Arial" panose="020B0604020202020204" pitchFamily="34" charset="0"/>
              </a:rPr>
              <a:t> de Juda,</a:t>
            </a:r>
            <a:r>
              <a:rPr kumimoji="0" lang="en-US" altLang="en-US" sz="1800" b="0" i="0" u="none" strike="noStrike" cap="none" normalizeH="0" baseline="0" dirty="0">
                <a:ln>
                  <a:noFill/>
                </a:ln>
                <a:solidFill>
                  <a:schemeClr val="tx1"/>
                </a:solidFill>
                <a:effectLst/>
                <a:latin typeface="Arial" panose="020B0604020202020204" pitchFamily="34" charset="0"/>
              </a:rPr>
              <a:t> mentions manuscripts from Cave IV which place the observance of the Passover on Tuesday;</a:t>
            </a:r>
            <a:r>
              <a:rPr kumimoji="0" lang="en-US" altLang="en-US" sz="1800" b="0" i="0" u="none" strike="noStrike" cap="none" normalizeH="0" baseline="30000" dirty="0">
                <a:ln>
                  <a:noFill/>
                </a:ln>
                <a:solidFill>
                  <a:schemeClr val="tx1"/>
                </a:solidFill>
                <a:effectLst/>
                <a:latin typeface="Arial" panose="020B060402020202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30000" dirty="0">
                <a:ln>
                  <a:noFill/>
                </a:ln>
                <a:solidFill>
                  <a:schemeClr val="tx1"/>
                </a:solidFill>
                <a:effectLst/>
                <a:latin typeface="Arial" panose="020B0604020202020204" pitchFamily="34" charset="0"/>
              </a:rPr>
              <a:t>9</a:t>
            </a:r>
            <a:r>
              <a:rPr kumimoji="0" lang="en-US" altLang="en-US" sz="1800" b="0" i="0" u="none" strike="noStrike" cap="none" normalizeH="0" baseline="0" dirty="0">
                <a:ln>
                  <a:noFill/>
                </a:ln>
                <a:solidFill>
                  <a:schemeClr val="tx1"/>
                </a:solidFill>
                <a:effectLst/>
                <a:latin typeface="Arial" panose="020B0604020202020204" pitchFamily="34" charset="0"/>
              </a:rPr>
              <a:t> ... Since then Milik has published additional fragments from Cave IV bearing on the Essene calendar and its relationship to the official calendar, Supplements to </a:t>
            </a:r>
            <a:r>
              <a:rPr kumimoji="0" lang="en-US" altLang="en-US" sz="1800" b="0" i="0" u="none" strike="noStrike" cap="none" normalizeH="0" baseline="0" dirty="0" err="1">
                <a:ln>
                  <a:noFill/>
                </a:ln>
                <a:solidFill>
                  <a:schemeClr val="tx1"/>
                </a:solidFill>
                <a:effectLst/>
                <a:latin typeface="Arial" panose="020B0604020202020204" pitchFamily="34" charset="0"/>
              </a:rPr>
              <a:t>Vetus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Testamentum</a:t>
            </a:r>
            <a:r>
              <a:rPr kumimoji="0" lang="en-US" altLang="en-US" sz="1800" b="0" i="0" u="none" strike="noStrike" cap="none" normalizeH="0" baseline="0" dirty="0">
                <a:ln>
                  <a:noFill/>
                </a:ln>
                <a:solidFill>
                  <a:schemeClr val="tx1"/>
                </a:solidFill>
                <a:effectLst/>
                <a:latin typeface="Arial" panose="020B0604020202020204" pitchFamily="34" charset="0"/>
              </a:rPr>
              <a:t>, IV (1957), 24 ff. In the current fascicle of Biblica, XXXIX/l (1958), 72-77, Vogt has taken the 4Q data and attempted to reconstruct the official calendar over against the Essene calendar. His tables demonstrate a three year cycle with a one-day-plus remainder. If this is adjusted, the fourth year will bring the official Passover in the same week as the Essene observance (as in the first year), but one day later. While the Essene Passover always falls on Tuesday evening, the official Passover would occur on Wednesday evening, the first year, on Thursday evening in the fourth year, and on Friday evening in the seventh year. (</a:t>
            </a:r>
            <a:r>
              <a:rPr kumimoji="0" lang="en-US" altLang="en-US" sz="1800" b="0" i="0" u="none" strike="noStrike" cap="none" normalizeH="0" baseline="0" dirty="0" err="1">
                <a:ln>
                  <a:noFill/>
                </a:ln>
                <a:solidFill>
                  <a:schemeClr val="tx1"/>
                </a:solidFill>
                <a:effectLst/>
                <a:latin typeface="Arial" panose="020B0604020202020204" pitchFamily="34" charset="0"/>
              </a:rPr>
              <a:t>fn</a:t>
            </a:r>
            <a:r>
              <a:rPr kumimoji="0" lang="en-US" altLang="en-US" sz="1800" b="0" i="0" u="none" strike="noStrike" cap="none" normalizeH="0" baseline="0" dirty="0">
                <a:ln>
                  <a:noFill/>
                </a:ln>
                <a:solidFill>
                  <a:schemeClr val="tx1"/>
                </a:solidFill>
                <a:effectLst/>
                <a:latin typeface="Arial" panose="020B0604020202020204" pitchFamily="34" charset="0"/>
              </a:rPr>
              <a:t> p117)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James A. Walther, "</a:t>
            </a:r>
            <a:r>
              <a:rPr kumimoji="0" lang="en-US" altLang="en-US" sz="1800" b="0" i="0" u="none" strike="noStrike" cap="none" normalizeH="0" baseline="0" dirty="0">
                <a:ln>
                  <a:noFill/>
                </a:ln>
                <a:solidFill>
                  <a:schemeClr val="tx1"/>
                </a:solidFill>
                <a:effectLst/>
                <a:latin typeface="Arial" panose="020B0604020202020204" pitchFamily="34" charset="0"/>
                <a:hlinkClick r:id="rId11"/>
              </a:rPr>
              <a:t>The Chronology of Passion Week</a:t>
            </a: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Journal of Biblical Literature</a:t>
            </a:r>
            <a:r>
              <a:rPr kumimoji="0" lang="en-US" altLang="en-US" sz="1800" b="0" i="0" u="none" strike="noStrike" cap="none" normalizeH="0" baseline="0" dirty="0">
                <a:ln>
                  <a:noFill/>
                </a:ln>
                <a:solidFill>
                  <a:schemeClr val="tx1"/>
                </a:solidFill>
                <a:effectLst/>
                <a:latin typeface="Arial" panose="020B0604020202020204" pitchFamily="34" charset="0"/>
              </a:rPr>
              <a:t>, Vol. 77, No. 2. (Jun., 1958), pp. 116-122. p117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Joseph M. Baumgarten accepts that the Qumran residents followed the solar calendar as described in Jubilees: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Today it is becoming increasingly evident that the calendar was actually one of the main areas of disagreement between the sect and its opponents. This is evident from the constant emphasis in our texts on the proper times and seasons and the dramatic interference of the wicked priest with the sect's observance of the Day of Atonement (1QpH 11.4-8). In addition to the explicit reference to Jubilees in CDC, the fact that the sect followed the solar calendar of that book has been inferred by </a:t>
            </a:r>
            <a:r>
              <a:rPr kumimoji="0" lang="en-US" altLang="en-US" sz="1800" b="0" i="0" u="none" strike="noStrike" cap="none" normalizeH="0" baseline="0" dirty="0" err="1">
                <a:ln>
                  <a:noFill/>
                </a:ln>
                <a:solidFill>
                  <a:schemeClr val="tx1"/>
                </a:solidFill>
                <a:effectLst/>
                <a:latin typeface="Arial" panose="020B0604020202020204" pitchFamily="34" charset="0"/>
              </a:rPr>
              <a:t>Yadin</a:t>
            </a:r>
            <a:r>
              <a:rPr kumimoji="0" lang="en-US" altLang="en-US" sz="1800" b="0" i="0" u="none" strike="noStrike" cap="none" normalizeH="0" baseline="0" dirty="0">
                <a:ln>
                  <a:noFill/>
                </a:ln>
                <a:solidFill>
                  <a:schemeClr val="tx1"/>
                </a:solidFill>
                <a:effectLst/>
                <a:latin typeface="Arial" panose="020B0604020202020204" pitchFamily="34" charset="0"/>
              </a:rPr>
              <a:t> from the twenty-six </a:t>
            </a:r>
            <a:r>
              <a:rPr kumimoji="0" lang="en-US" altLang="en-US" sz="1800" b="0" i="1" u="none" strike="noStrike" cap="none" normalizeH="0" baseline="0" dirty="0" err="1">
                <a:ln>
                  <a:noFill/>
                </a:ln>
                <a:solidFill>
                  <a:schemeClr val="tx1"/>
                </a:solidFill>
                <a:effectLst/>
                <a:latin typeface="Arial" panose="020B0604020202020204" pitchFamily="34" charset="0"/>
              </a:rPr>
              <a:t>mišmarot</a:t>
            </a:r>
            <a:r>
              <a:rPr kumimoji="0" lang="en-US" altLang="en-US" sz="1800" b="0" i="0" u="none" strike="noStrike" cap="none" normalizeH="0" baseline="0" dirty="0">
                <a:ln>
                  <a:noFill/>
                </a:ln>
                <a:solidFill>
                  <a:schemeClr val="tx1"/>
                </a:solidFill>
                <a:effectLst/>
                <a:latin typeface="Arial" panose="020B0604020202020204" pitchFamily="34" charset="0"/>
              </a:rPr>
              <a:t> (priestly courses) mentioned in 1QW. A new fragment from Cave IV describing the rotation of the </a:t>
            </a:r>
            <a:r>
              <a:rPr kumimoji="0" lang="en-US" altLang="en-US" sz="1800" b="0" i="1" u="none" strike="noStrike" cap="none" normalizeH="0" baseline="0" dirty="0" err="1">
                <a:ln>
                  <a:noFill/>
                </a:ln>
                <a:solidFill>
                  <a:schemeClr val="tx1"/>
                </a:solidFill>
                <a:effectLst/>
                <a:latin typeface="Arial" panose="020B0604020202020204" pitchFamily="34" charset="0"/>
              </a:rPr>
              <a:t>mišmarot</a:t>
            </a:r>
            <a:r>
              <a:rPr kumimoji="0" lang="en-US" altLang="en-US" sz="1800" b="0" i="0" u="none" strike="noStrike" cap="none" normalizeH="0" baseline="0" dirty="0">
                <a:ln>
                  <a:noFill/>
                </a:ln>
                <a:solidFill>
                  <a:schemeClr val="tx1"/>
                </a:solidFill>
                <a:effectLst/>
                <a:latin typeface="Arial" panose="020B0604020202020204" pitchFamily="34" charset="0"/>
              </a:rPr>
              <a:t> now seems to confirm this </a:t>
            </a:r>
            <a:r>
              <a:rPr kumimoji="0" lang="en-US" altLang="en-US" sz="1800" b="0" i="0" u="none" strike="noStrike" cap="none" normalizeH="0" baseline="0" dirty="0" err="1">
                <a:ln>
                  <a:noFill/>
                </a:ln>
                <a:solidFill>
                  <a:schemeClr val="tx1"/>
                </a:solidFill>
                <a:effectLst/>
                <a:latin typeface="Arial" panose="020B0604020202020204" pitchFamily="34" charset="0"/>
              </a:rPr>
              <a:t>inference.Ib</a:t>
            </a:r>
            <a:r>
              <a:rPr kumimoji="0" lang="en-US" altLang="en-US" sz="1800" b="0" i="0" u="none" strike="noStrike" cap="none" normalizeH="0" baseline="0" dirty="0">
                <a:ln>
                  <a:noFill/>
                </a:ln>
                <a:solidFill>
                  <a:schemeClr val="tx1"/>
                </a:solidFill>
                <a:effectLst/>
                <a:latin typeface="Arial" panose="020B0604020202020204" pitchFamily="34" charset="0"/>
              </a:rPr>
              <a:t> Since these </a:t>
            </a:r>
            <a:r>
              <a:rPr kumimoji="0" lang="en-US" altLang="en-US" sz="1800" b="0" i="0" u="none" strike="noStrike" cap="none" normalizeH="0" baseline="0" dirty="0" err="1">
                <a:ln>
                  <a:noFill/>
                </a:ln>
                <a:solidFill>
                  <a:schemeClr val="tx1"/>
                </a:solidFill>
                <a:effectLst/>
                <a:latin typeface="Arial" panose="020B0604020202020204" pitchFamily="34" charset="0"/>
              </a:rPr>
              <a:t>calendaric</a:t>
            </a:r>
            <a:r>
              <a:rPr kumimoji="0" lang="en-US" altLang="en-US" sz="1800" b="0" i="0" u="none" strike="noStrike" cap="none" normalizeH="0" baseline="0" dirty="0">
                <a:ln>
                  <a:noFill/>
                </a:ln>
                <a:solidFill>
                  <a:schemeClr val="tx1"/>
                </a:solidFill>
                <a:effectLst/>
                <a:latin typeface="Arial" panose="020B0604020202020204" pitchFamily="34" charset="0"/>
              </a:rPr>
              <a:t> differences involved the priesthood and the temple, it is clear that we have to reckon with the calendar as one of the major issues involved in the separation of the sect from the Pharisaic community.'. (p255)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Joseph M. Baumgarten, "</a:t>
            </a:r>
            <a:r>
              <a:rPr kumimoji="0" lang="en-US" altLang="en-US" sz="1800" b="0" i="0" u="none" strike="noStrike" cap="none" normalizeH="0" baseline="0" dirty="0">
                <a:ln>
                  <a:noFill/>
                </a:ln>
                <a:solidFill>
                  <a:schemeClr val="tx1"/>
                </a:solidFill>
                <a:effectLst/>
                <a:latin typeface="Arial" panose="020B0604020202020204" pitchFamily="34" charset="0"/>
                <a:hlinkClick r:id="rId12"/>
              </a:rPr>
              <a:t>Qumran Studies</a:t>
            </a: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Journal of Biblical Literature</a:t>
            </a:r>
            <a:r>
              <a:rPr kumimoji="0" lang="en-US" altLang="en-US" sz="1800" b="0" i="0" u="none" strike="noStrike" cap="none" normalizeH="0" baseline="0" dirty="0">
                <a:ln>
                  <a:noFill/>
                </a:ln>
                <a:solidFill>
                  <a:schemeClr val="tx1"/>
                </a:solidFill>
                <a:effectLst/>
                <a:latin typeface="Arial" panose="020B0604020202020204" pitchFamily="34" charset="0"/>
              </a:rPr>
              <a:t>, Vol. 77, No. 3. (Sep., 1958), pp. 249-257.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point of the foregoing is </a:t>
            </a:r>
            <a:r>
              <a:rPr kumimoji="0" lang="en-US" altLang="en-US" sz="18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not</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argue that Jesus was an Essene in some fashion. Rather, the point is merely to establish the archaeological and historical background that Essenes lived in Jerusalem and Judea and observed the Old Testament feasts on a 364-day solar calendar, and establish the feasibility (and opportunity) of an Essene Passover different from the "Passover of the Jews" as John referred to it (John 2:13, 11:55).</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Consequently, based on best fit of the date and upper room location, Jesus and His disciples (and company) were likely </a:t>
            </a:r>
            <a:r>
              <a:rPr kumimoji="0" lang="en-US" altLang="en-US" sz="18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hosted</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by Essenes when they observed Passover, and presumably it was an Essene observance of Passover according to Essene calendar keeping that Jesus observed in the upper room with His disciples. The Essenes are also generally recognized as being the most pure and devout sect whereas by contrast Jesus characterized the Pharisees as a 'brood of vipers whose father was Satan' and the Sadducees were agitating for an unscriptural revision in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13"/>
              </a:rPr>
              <a:t>Counting the Omer</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the Feast of Weeks. So it is not unreasonable that Jesus would observe an Essene Passover as opposed to that orchestrated by the Pharisees' power struggles against the Sadducees (see also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14"/>
              </a:rPr>
              <a:t>Two Passovers?</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 the Passover that Jesus observed in the upper room was likely the Essene Passover and </a:t>
            </a:r>
            <a:r>
              <a:rPr kumimoji="0" lang="en-US" altLang="en-US" sz="18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not</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the Jewish Passover (which was 1 day later), and we wish to ascertain how the Essenes determined Passover observances and how that compared to the Jewish Passover observances (table above).</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In the Book of Enoch, there is a reference to the 1st month in which "</a:t>
            </a:r>
            <a:r>
              <a:rPr kumimoji="0" lang="en-US" altLang="en-US" sz="1800" b="0" i="1" u="none" strike="noStrike" cap="none" normalizeH="0" baseline="0" dirty="0">
                <a:ln>
                  <a:noFill/>
                </a:ln>
                <a:solidFill>
                  <a:schemeClr val="tx1"/>
                </a:solidFill>
                <a:effectLst/>
                <a:latin typeface="Arial" panose="020B0604020202020204" pitchFamily="34" charset="0"/>
              </a:rPr>
              <a:t>the day becomes daily longer and the night nightly shorter</a:t>
            </a:r>
            <a:r>
              <a:rPr kumimoji="0" lang="en-US" altLang="en-US" sz="1800" b="0" i="0" u="none" strike="noStrike" cap="none" normalizeH="0" baseline="0" dirty="0">
                <a:ln>
                  <a:noFill/>
                </a:ln>
                <a:solidFill>
                  <a:schemeClr val="tx1"/>
                </a:solidFill>
                <a:effectLst/>
                <a:latin typeface="Arial" panose="020B0604020202020204" pitchFamily="34" charset="0"/>
              </a:rPr>
              <a:t>" which is understood as following the vernal equinox: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In this way he rises in the first month in the great portal, which 7 is the fourth [those six portals in the cast]. And in that fourth portal from which the </a:t>
            </a:r>
            <a:r>
              <a:rPr kumimoji="0" lang="en-US" altLang="en-US" sz="1800" b="1" i="0" u="none" strike="noStrike" cap="none" normalizeH="0" baseline="0" dirty="0">
                <a:ln>
                  <a:noFill/>
                </a:ln>
                <a:solidFill>
                  <a:schemeClr val="tx1"/>
                </a:solidFill>
                <a:effectLst/>
                <a:latin typeface="Arial" panose="020B0604020202020204" pitchFamily="34" charset="0"/>
              </a:rPr>
              <a:t>sun rises in the first month</a:t>
            </a:r>
            <a:r>
              <a:rPr kumimoji="0" lang="en-US" altLang="en-US" sz="1800" b="0" i="0" u="none" strike="noStrike" cap="none" normalizeH="0" baseline="0" dirty="0">
                <a:ln>
                  <a:noFill/>
                </a:ln>
                <a:solidFill>
                  <a:schemeClr val="tx1"/>
                </a:solidFill>
                <a:effectLst/>
                <a:latin typeface="Arial" panose="020B0604020202020204" pitchFamily="34" charset="0"/>
              </a:rPr>
              <a:t> are twelve window-openings, from which proceed a flame when they are opened in 8 their season. When the sun rises in the heaven, he comes forth through that fourth portal thirty, 9 mornings in succession, and sets accurately in the fourth portal in the west of the heaven. And during this period </a:t>
            </a:r>
            <a:r>
              <a:rPr kumimoji="0" lang="en-US" altLang="en-US" sz="1800" b="1" i="0" u="none" strike="noStrike" cap="none" normalizeH="0" baseline="0" dirty="0">
                <a:ln>
                  <a:noFill/>
                </a:ln>
                <a:solidFill>
                  <a:schemeClr val="tx1"/>
                </a:solidFill>
                <a:effectLst/>
                <a:latin typeface="Arial" panose="020B0604020202020204" pitchFamily="34" charset="0"/>
              </a:rPr>
              <a:t>the day becomes daily longer and the night nightly shorter</a:t>
            </a:r>
            <a:r>
              <a:rPr kumimoji="0" lang="en-US" altLang="en-US" sz="1800" b="0" i="0" u="none" strike="noStrike" cap="none" normalizeH="0" baseline="0" dirty="0">
                <a:ln>
                  <a:noFill/>
                </a:ln>
                <a:solidFill>
                  <a:schemeClr val="tx1"/>
                </a:solidFill>
                <a:effectLst/>
                <a:latin typeface="Arial" panose="020B0604020202020204" pitchFamily="34" charset="0"/>
              </a:rPr>
              <a:t> to the thirtieth 10 morning.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5"/>
              </a:rPr>
              <a:t>Book of Enoch 72:6-10</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Essene Passover is assumed to follow Qumran practices according to the solar calendar described in the </a:t>
            </a:r>
            <a:r>
              <a:rPr kumimoji="0" lang="en-US" altLang="en-US" sz="1800" b="0" i="0" u="none" strike="noStrike" cap="none" normalizeH="0" baseline="0" dirty="0">
                <a:ln>
                  <a:noFill/>
                </a:ln>
                <a:solidFill>
                  <a:schemeClr val="tx1"/>
                </a:solidFill>
                <a:effectLst/>
                <a:latin typeface="Arial" panose="020B0604020202020204" pitchFamily="34" charset="0"/>
                <a:hlinkClick r:id="rId16"/>
              </a:rPr>
              <a:t>Book of Jubilees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proper method of marking the passage of time is the “movements” of the sun (solar calendar) (6:23-31); in fact this was one the purposes for which the sun was created (2:9). This means that the year is to be 364 days long, consisting of [4 units of] 13 weeks [including] four “days of remembrance” after the solstices and the equinoxes (see 6:32-38). </a:t>
            </a:r>
            <a:r>
              <a:rPr kumimoji="0" lang="en-US" altLang="en-US" sz="1800" b="1" i="0" u="none" strike="noStrike" cap="none" normalizeH="0" baseline="0" dirty="0">
                <a:ln>
                  <a:noFill/>
                </a:ln>
                <a:solidFill>
                  <a:schemeClr val="tx1"/>
                </a:solidFill>
                <a:effectLst/>
                <a:latin typeface="Arial" panose="020B0604020202020204" pitchFamily="34" charset="0"/>
              </a:rPr>
              <a:t>This solar calendar is equally divisible by seven into fifty-two weeks, which means that the Sabbaths and the festival days will always fall on the same day of the month for every year.</a:t>
            </a:r>
            <a:r>
              <a:rPr kumimoji="0" lang="en-US" altLang="en-US" sz="1800" b="0" i="0" u="none" strike="noStrike" cap="none" normalizeH="0" baseline="0" dirty="0">
                <a:ln>
                  <a:noFill/>
                </a:ln>
                <a:solidFill>
                  <a:schemeClr val="tx1"/>
                </a:solidFill>
                <a:effectLst/>
                <a:latin typeface="Arial" panose="020B0604020202020204" pitchFamily="34" charset="0"/>
              </a:rPr>
              <a:t> These four units of thirteen weeks are each divided into three non-lunar months. Since God created the sun on the fourth day, </a:t>
            </a:r>
            <a:r>
              <a:rPr kumimoji="0" lang="en-US" altLang="en-US" sz="1800" b="1" i="0" u="none" strike="noStrike" cap="none" normalizeH="0" baseline="0" dirty="0">
                <a:ln>
                  <a:noFill/>
                </a:ln>
                <a:solidFill>
                  <a:schemeClr val="tx1"/>
                </a:solidFill>
                <a:effectLst/>
                <a:latin typeface="Arial" panose="020B0604020202020204" pitchFamily="34" charset="0"/>
              </a:rPr>
              <a:t>the year must always begin on a Wednesday. The festivals always fall on the same day of the week and same day of the month each year</a:t>
            </a:r>
            <a:r>
              <a:rPr kumimoji="0" lang="en-US" altLang="en-US" sz="1800" b="0" i="0" u="none" strike="noStrike" cap="none" normalizeH="0" baseline="0" dirty="0">
                <a:ln>
                  <a:noFill/>
                </a:ln>
                <a:solidFill>
                  <a:schemeClr val="tx1"/>
                </a:solidFill>
                <a:effectLst/>
                <a:latin typeface="Arial" panose="020B0604020202020204" pitchFamily="34" charset="0"/>
              </a:rPr>
              <a:t>. (As already indicated, there is a probable reference to 1 Enoch 72-82 in </a:t>
            </a:r>
            <a:r>
              <a:rPr kumimoji="0" lang="en-US" altLang="en-US" sz="1800" b="0" i="0" u="none" strike="noStrike" cap="none" normalizeH="0" baseline="0" dirty="0" err="1">
                <a:ln>
                  <a:noFill/>
                </a:ln>
                <a:solidFill>
                  <a:schemeClr val="tx1"/>
                </a:solidFill>
                <a:effectLst/>
                <a:latin typeface="Arial" panose="020B0604020202020204" pitchFamily="34" charset="0"/>
              </a:rPr>
              <a:t>Jub</a:t>
            </a:r>
            <a:r>
              <a:rPr kumimoji="0" lang="en-US" altLang="en-US" sz="1800" b="0" i="0" u="none" strike="noStrike" cap="none" normalizeH="0" baseline="0" dirty="0">
                <a:ln>
                  <a:noFill/>
                </a:ln>
                <a:solidFill>
                  <a:schemeClr val="tx1"/>
                </a:solidFill>
                <a:effectLst/>
                <a:latin typeface="Arial" panose="020B0604020202020204" pitchFamily="34" charset="0"/>
              </a:rPr>
              <a:t>. 4:17.) The larger units of marking the passing of time are the “week” (period of seven years) and the jubilee (7 x 7 = 49 years). Throughout the Book of Jubilees, the author attempts to date all significant events by this method.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Barry Smith, "</a:t>
            </a:r>
            <a:r>
              <a:rPr kumimoji="0" lang="en-US" altLang="en-US" sz="1800" b="0" i="0" u="none" strike="noStrike" cap="none" normalizeH="0" baseline="0" dirty="0">
                <a:ln>
                  <a:noFill/>
                </a:ln>
                <a:solidFill>
                  <a:schemeClr val="tx1"/>
                </a:solidFill>
                <a:effectLst/>
                <a:latin typeface="Arial" panose="020B0604020202020204" pitchFamily="34" charset="0"/>
                <a:hlinkClick r:id="rId17"/>
              </a:rPr>
              <a:t>The Book of Jubilees - 2.4. Calendar</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 the Essene sacred year always began on the vernal equinox and is, by definition, Wednesday, 1st day of the 1st month (Nisan or Abib). Consequently, the Essene Passover will always begin 6 PM Tuesday, 13 days later (Nisan 14). The key point being Essene Passover always began "Tuesday" evening, 13 days after the vernal equinox. To outsiders, the Essenes would appear to observe the vernal equinox and (regardless of whatever the previous day was) declare that day to be Wednesday 1 Nisan. However, within the Essene community this would be entirely self-consistent. Their 364-day year had exactly 52 x 7-day weeks and since the vernal equinox varied by less then 6 hours one year to the next, for all practical purposes the Essenes never really adjusted their calendar - it was never off by more than a few hours and any observation errors would likely be attributed to occluded viewing conditions when the Sun's position and daytime transit duration could not be observed and measured. But to outsiders, comparing the Essene date and day of the week to other calendar systems, the Essenes would appear to be resetting their calendar to Nisan 1 every vernal equinox.</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 understandably due to different calendar keeping systems, the Essenes and everyone else would disagree on what the date was. This probably wouldn't surprise too many people as most nations and/or peoples were using different calendar systems anyway, and calendar keeping was somewhat of a high-priestly mystic craft.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Jewish observance of Passover, however, varied depending on their postponement rules. It always began evening of Nisan 14th (by the Jewish sacred calendar), but the day of the week on which Nisan 14th fell varied because the postponement rules varied when the Jewish Civil year was recognized to have begun, and thus when (6 months later) the Jewish Sacred year began.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quot;Not Allowed&quot; Symbol 1">
            <a:extLst>
              <a:ext uri="{FF2B5EF4-FFF2-40B4-BE49-F238E27FC236}">
                <a16:creationId xmlns:a16="http://schemas.microsoft.com/office/drawing/2014/main" id="{E116216E-9ACC-D964-4AC9-8E9C066EF784}"/>
              </a:ext>
            </a:extLst>
          </p:cNvPr>
          <p:cNvSpPr/>
          <p:nvPr/>
        </p:nvSpPr>
        <p:spPr>
          <a:xfrm>
            <a:off x="-2973446" y="1466986"/>
            <a:ext cx="2718891" cy="2782108"/>
          </a:xfrm>
          <a:prstGeom prst="noSmoking">
            <a:avLst/>
          </a:prstGeom>
          <a:solidFill>
            <a:srgbClr val="00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B84BD2F9-D4CB-FCF3-94C8-0D512E791A9D}"/>
              </a:ext>
            </a:extLst>
          </p:cNvPr>
          <p:cNvSpPr txBox="1"/>
          <p:nvPr/>
        </p:nvSpPr>
        <p:spPr>
          <a:xfrm>
            <a:off x="14255111" y="2305061"/>
            <a:ext cx="6099455" cy="8488542"/>
          </a:xfrm>
          <a:prstGeom prst="rect">
            <a:avLst/>
          </a:prstGeom>
          <a:solidFill>
            <a:schemeClr val="accent2">
              <a:lumMod val="40000"/>
              <a:lumOff val="60000"/>
            </a:schemeClr>
          </a:solidFill>
        </p:spPr>
        <p:txBody>
          <a:bodyPr wrap="square">
            <a:spAutoFit/>
          </a:bodyPr>
          <a:lstStyle/>
          <a:p>
            <a:pPr marL="0" marR="0">
              <a:lnSpc>
                <a:spcPct val="107000"/>
              </a:lnSpc>
              <a:spcBef>
                <a:spcPts val="0"/>
              </a:spcBef>
              <a:spcAft>
                <a:spcPts val="800"/>
              </a:spcAft>
            </a:pPr>
            <a:r>
              <a:rPr lang="en-US" b="1" dirty="0">
                <a:solidFill>
                  <a:srgbClr val="351C75"/>
                </a:solidFill>
                <a:effectLst/>
                <a:latin typeface="tahoma, sans-serif"/>
              </a:rPr>
              <a:t>Essene Passover Dates (from the top of this page)</a:t>
            </a:r>
            <a:endParaRPr lang="en-US" dirty="0">
              <a:solidFill>
                <a:srgbClr val="351C75"/>
              </a:solidFill>
              <a:effectLst/>
            </a:endParaRPr>
          </a:p>
          <a:p>
            <a:pPr marL="0" marR="0">
              <a:lnSpc>
                <a:spcPct val="107000"/>
              </a:lnSpc>
              <a:spcBef>
                <a:spcPts val="0"/>
              </a:spcBef>
              <a:spcAft>
                <a:spcPts val="800"/>
              </a:spcAft>
            </a:pPr>
            <a:r>
              <a:rPr lang="en-US" dirty="0">
                <a:solidFill>
                  <a:srgbClr val="351C75"/>
                </a:solidFill>
                <a:effectLst/>
                <a:latin typeface="tahoma, sans-serif"/>
              </a:rPr>
              <a:t>The point of the analysis[on the next slide] is to illustrate that only in A.D. 30 did the Essene Passover Eve fall 1 day before the </a:t>
            </a:r>
            <a:r>
              <a:rPr lang="en-US" dirty="0">
                <a:solidFill>
                  <a:srgbClr val="0563C1"/>
                </a:solidFill>
                <a:effectLst/>
                <a:latin typeface="tahoma, sans-serif"/>
                <a:hlinkClick r:id="rId2"/>
              </a:rPr>
              <a:t>Jewish Passover Eve</a:t>
            </a:r>
            <a:r>
              <a:rPr lang="en-US" dirty="0">
                <a:solidFill>
                  <a:srgbClr val="351C75"/>
                </a:solidFill>
                <a:effectLst/>
                <a:latin typeface="tahoma, sans-serif"/>
              </a:rPr>
              <a:t>. In all other years the Essene Passover Eve fell in a different week or fell after (not before) the Jewish Passover.</a:t>
            </a:r>
            <a:endParaRPr lang="en-US" dirty="0">
              <a:solidFill>
                <a:srgbClr val="351C75"/>
              </a:solidFill>
              <a:effectLst/>
            </a:endParaRPr>
          </a:p>
          <a:p>
            <a:pPr marL="0" marR="0">
              <a:lnSpc>
                <a:spcPct val="107000"/>
              </a:lnSpc>
              <a:spcBef>
                <a:spcPts val="0"/>
              </a:spcBef>
              <a:spcAft>
                <a:spcPts val="800"/>
              </a:spcAft>
            </a:pPr>
            <a:r>
              <a:rPr lang="en-US" dirty="0">
                <a:solidFill>
                  <a:srgbClr val="C00000"/>
                </a:solidFill>
                <a:effectLst/>
                <a:latin typeface="tahoma, sans-serif"/>
              </a:rPr>
              <a:t>Tim, then the 2nd para. falls flat on its face ... as they have Yahusha dying on the </a:t>
            </a:r>
            <a:r>
              <a:rPr lang="en-US" dirty="0" err="1">
                <a:solidFill>
                  <a:srgbClr val="C00000"/>
                </a:solidFill>
                <a:effectLst/>
                <a:latin typeface="tahoma, sans-serif"/>
              </a:rPr>
              <a:t>jews'</a:t>
            </a:r>
            <a:r>
              <a:rPr lang="en-US" dirty="0">
                <a:solidFill>
                  <a:srgbClr val="C00000"/>
                </a:solidFill>
                <a:effectLst/>
                <a:latin typeface="tahoma, sans-serif"/>
              </a:rPr>
              <a:t> </a:t>
            </a:r>
            <a:r>
              <a:rPr lang="en-US" dirty="0" err="1">
                <a:solidFill>
                  <a:srgbClr val="C00000"/>
                </a:solidFill>
                <a:effectLst/>
                <a:latin typeface="tahoma, sans-serif"/>
              </a:rPr>
              <a:t>passover</a:t>
            </a:r>
            <a:r>
              <a:rPr lang="en-US" dirty="0">
                <a:solidFill>
                  <a:srgbClr val="C00000"/>
                </a:solidFill>
                <a:effectLst/>
                <a:latin typeface="tahoma, sans-serif"/>
              </a:rPr>
              <a:t> day - but it is a close counterfeit for sure.  The </a:t>
            </a:r>
            <a:r>
              <a:rPr lang="en-US" dirty="0" err="1">
                <a:solidFill>
                  <a:srgbClr val="C00000"/>
                </a:solidFill>
                <a:effectLst/>
                <a:latin typeface="tahoma, sans-serif"/>
              </a:rPr>
              <a:t>jews'</a:t>
            </a:r>
            <a:r>
              <a:rPr lang="en-US" dirty="0">
                <a:solidFill>
                  <a:srgbClr val="C00000"/>
                </a:solidFill>
                <a:effectLst/>
                <a:latin typeface="tahoma, sans-serif"/>
              </a:rPr>
              <a:t> </a:t>
            </a:r>
            <a:r>
              <a:rPr lang="en-US" dirty="0" err="1">
                <a:solidFill>
                  <a:srgbClr val="C00000"/>
                </a:solidFill>
                <a:effectLst/>
                <a:latin typeface="tahoma, sans-serif"/>
              </a:rPr>
              <a:t>passover</a:t>
            </a:r>
            <a:r>
              <a:rPr lang="en-US" dirty="0">
                <a:solidFill>
                  <a:srgbClr val="C00000"/>
                </a:solidFill>
                <a:effectLst/>
                <a:latin typeface="tahoma, sans-serif"/>
              </a:rPr>
              <a:t> is on </a:t>
            </a:r>
            <a:r>
              <a:rPr lang="en-US" dirty="0" err="1">
                <a:solidFill>
                  <a:srgbClr val="C00000"/>
                </a:solidFill>
                <a:effectLst/>
                <a:latin typeface="tahoma, sans-serif"/>
              </a:rPr>
              <a:t>thursday</a:t>
            </a:r>
            <a:r>
              <a:rPr lang="en-US" dirty="0">
                <a:solidFill>
                  <a:srgbClr val="C00000"/>
                </a:solidFill>
                <a:effectLst/>
                <a:latin typeface="tahoma, sans-serif"/>
              </a:rPr>
              <a:t> - not the midst of the week in 30 AD.  Essene's have </a:t>
            </a:r>
            <a:r>
              <a:rPr lang="en-US" dirty="0" err="1">
                <a:solidFill>
                  <a:srgbClr val="C00000"/>
                </a:solidFill>
                <a:effectLst/>
                <a:latin typeface="tahoma, sans-serif"/>
              </a:rPr>
              <a:t>tuesday</a:t>
            </a:r>
            <a:r>
              <a:rPr lang="en-US" dirty="0">
                <a:solidFill>
                  <a:srgbClr val="C00000"/>
                </a:solidFill>
                <a:effectLst/>
                <a:latin typeface="tahoma, sans-serif"/>
              </a:rPr>
              <a:t> </a:t>
            </a:r>
            <a:r>
              <a:rPr lang="en-US" dirty="0" err="1">
                <a:solidFill>
                  <a:srgbClr val="C00000"/>
                </a:solidFill>
                <a:effectLst/>
                <a:latin typeface="tahoma, sans-serif"/>
              </a:rPr>
              <a:t>passover</a:t>
            </a:r>
            <a:r>
              <a:rPr lang="en-US" dirty="0">
                <a:solidFill>
                  <a:srgbClr val="C00000"/>
                </a:solidFill>
                <a:effectLst/>
                <a:latin typeface="tahoma, sans-serif"/>
              </a:rPr>
              <a:t>, so it appears there is a lot of guesswork here - claiming Essene </a:t>
            </a:r>
            <a:r>
              <a:rPr lang="en-US" dirty="0" err="1">
                <a:solidFill>
                  <a:srgbClr val="C00000"/>
                </a:solidFill>
                <a:effectLst/>
                <a:latin typeface="tahoma, sans-serif"/>
              </a:rPr>
              <a:t>tues</a:t>
            </a:r>
            <a:r>
              <a:rPr lang="en-US" dirty="0">
                <a:solidFill>
                  <a:srgbClr val="C00000"/>
                </a:solidFill>
                <a:effectLst/>
                <a:latin typeface="tahoma, sans-serif"/>
              </a:rPr>
              <a:t> PO, and Jewish Wed PO in 30 AD, which is impossible according to the lunar cycles.  It's all garbage but people believe this stuff because they do not check the lunar cycles.  I'll save this evidence in part 4 - just in case we need to point out these problems.  read on ...</a:t>
            </a:r>
            <a:endParaRPr lang="en-US" dirty="0">
              <a:solidFill>
                <a:srgbClr val="C00000"/>
              </a:solidFill>
              <a:effectLst/>
            </a:endParaRPr>
          </a:p>
          <a:p>
            <a:pPr marL="0" marR="0">
              <a:lnSpc>
                <a:spcPct val="107000"/>
              </a:lnSpc>
              <a:spcBef>
                <a:spcPts val="0"/>
              </a:spcBef>
              <a:spcAft>
                <a:spcPts val="800"/>
              </a:spcAft>
            </a:pPr>
            <a:r>
              <a:rPr lang="en-US" dirty="0">
                <a:solidFill>
                  <a:srgbClr val="351C75"/>
                </a:solidFill>
                <a:effectLst/>
                <a:latin typeface="tahoma, sans-serif"/>
              </a:rPr>
              <a:t>Consequently, A.D. 30 is the only year in which Jesus and His disciples could observe the Essene Passover exactly one day before the Jews and Pharisees etc. observe the Jewish Passover, and hence A.D. 30 is the only year in which Jesus could both observe Passover in the upper room and then Himself be the sacrificial Passover Lamb of God the following day on Jewish Passover.</a:t>
            </a:r>
            <a:endParaRPr lang="en-US" dirty="0">
              <a:solidFill>
                <a:srgbClr val="351C75"/>
              </a:solidFill>
              <a:effectLst/>
            </a:endParaRPr>
          </a:p>
          <a:p>
            <a:pPr marL="0" marR="0">
              <a:lnSpc>
                <a:spcPct val="107000"/>
              </a:lnSpc>
              <a:spcBef>
                <a:spcPts val="0"/>
              </a:spcBef>
              <a:spcAft>
                <a:spcPts val="800"/>
              </a:spcAft>
            </a:pPr>
            <a:r>
              <a:rPr lang="en-US" dirty="0">
                <a:solidFill>
                  <a:srgbClr val="351C75"/>
                </a:solidFill>
                <a:effectLst/>
                <a:latin typeface="tahoma, sans-serif"/>
              </a:rPr>
              <a:t>No other year satisfies all the criteria to </a:t>
            </a:r>
            <a:r>
              <a:rPr lang="en-US" dirty="0">
                <a:solidFill>
                  <a:srgbClr val="0563C1"/>
                </a:solidFill>
                <a:effectLst/>
                <a:latin typeface="tahoma, sans-serif"/>
                <a:hlinkClick r:id="rId2"/>
              </a:rPr>
              <a:t>harmonize the gospel Passion Week accounts</a:t>
            </a:r>
            <a:r>
              <a:rPr lang="en-US" dirty="0">
                <a:solidFill>
                  <a:srgbClr val="351C75"/>
                </a:solidFill>
                <a:effectLst/>
                <a:latin typeface="tahoma, sans-serif"/>
              </a:rPr>
              <a:t>, and hence A.D. 30 stands alone as the only "fit" for the </a:t>
            </a:r>
            <a:r>
              <a:rPr lang="en-US" dirty="0">
                <a:solidFill>
                  <a:srgbClr val="0563C1"/>
                </a:solidFill>
                <a:effectLst/>
                <a:latin typeface="tahoma, sans-serif"/>
                <a:hlinkClick r:id="rId2"/>
              </a:rPr>
              <a:t>year of crucifixion</a:t>
            </a:r>
            <a:r>
              <a:rPr lang="en-US" dirty="0">
                <a:solidFill>
                  <a:srgbClr val="351C75"/>
                </a:solidFill>
                <a:effectLst/>
                <a:latin typeface="tahoma, sans-serif"/>
              </a:rPr>
              <a:t>.</a:t>
            </a:r>
            <a:endParaRPr lang="en-US" dirty="0">
              <a:solidFill>
                <a:srgbClr val="351C75"/>
              </a:solidFill>
              <a:effectLst/>
            </a:endParaRPr>
          </a:p>
        </p:txBody>
      </p:sp>
      <p:pic>
        <p:nvPicPr>
          <p:cNvPr id="13" name="Picture 12">
            <a:extLst>
              <a:ext uri="{FF2B5EF4-FFF2-40B4-BE49-F238E27FC236}">
                <a16:creationId xmlns:a16="http://schemas.microsoft.com/office/drawing/2014/main" id="{FD3987BF-45AC-1CE2-1345-3B65B1DE5E73}"/>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16173" y="870247"/>
            <a:ext cx="4569061" cy="45242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Title 1">
            <a:extLst>
              <a:ext uri="{FF2B5EF4-FFF2-40B4-BE49-F238E27FC236}">
                <a16:creationId xmlns:a16="http://schemas.microsoft.com/office/drawing/2014/main" id="{D8D042FC-C926-5C62-A39F-EBCB57A949E6}"/>
              </a:ext>
            </a:extLst>
          </p:cNvPr>
          <p:cNvSpPr txBox="1">
            <a:spLocks/>
          </p:cNvSpPr>
          <p:nvPr/>
        </p:nvSpPr>
        <p:spPr>
          <a:xfrm>
            <a:off x="8986406" y="5135043"/>
            <a:ext cx="2461468" cy="1510735"/>
          </a:xfrm>
          <a:prstGeom prst="rect">
            <a:avLst/>
          </a:prstGeom>
        </p:spPr>
        <p:txBody>
          <a:bodyPr vert="horz" lIns="91440" tIns="45720" rIns="91440" bIns="45720" rtlCol="0" anchor="ctr">
            <a:normAutofit/>
            <a:scene3d>
              <a:camera prst="isometricOffAxis1Righ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dirty="0">
                <a:ln>
                  <a:solidFill>
                    <a:srgbClr val="500050"/>
                  </a:solidFill>
                </a:ln>
                <a:solidFill>
                  <a:srgbClr val="AB5959"/>
                </a:solidFill>
                <a:effectLst>
                  <a:outerShdw blurRad="60007" dist="310007" dir="7680000" sy="30000" kx="1300200" algn="ctr" rotWithShape="0">
                    <a:prstClr val="black">
                      <a:alpha val="32000"/>
                    </a:prstClr>
                  </a:outerShdw>
                </a:effectLst>
                <a:latin typeface="Ravie" panose="04040805050809020602" pitchFamily="82" charset="0"/>
              </a:rPr>
              <a:t>Let’s </a:t>
            </a:r>
            <a:br>
              <a:rPr lang="en-US" sz="3600" dirty="0">
                <a:ln>
                  <a:solidFill>
                    <a:srgbClr val="500050"/>
                  </a:solidFill>
                </a:ln>
                <a:solidFill>
                  <a:srgbClr val="AB5959"/>
                </a:solidFill>
                <a:effectLst>
                  <a:outerShdw blurRad="60007" dist="310007" dir="7680000" sy="30000" kx="1300200" algn="ctr" rotWithShape="0">
                    <a:prstClr val="black">
                      <a:alpha val="32000"/>
                    </a:prstClr>
                  </a:outerShdw>
                </a:effectLst>
                <a:latin typeface="Ravie" panose="04040805050809020602" pitchFamily="82" charset="0"/>
              </a:rPr>
            </a:br>
            <a:r>
              <a:rPr lang="en-US" sz="3600" dirty="0">
                <a:ln>
                  <a:solidFill>
                    <a:srgbClr val="500050"/>
                  </a:solidFill>
                </a:ln>
                <a:solidFill>
                  <a:srgbClr val="AB5959"/>
                </a:solidFill>
                <a:effectLst>
                  <a:outerShdw blurRad="60007" dist="310007" dir="7680000" sy="30000" kx="1300200" algn="ctr" rotWithShape="0">
                    <a:prstClr val="black">
                      <a:alpha val="32000"/>
                    </a:prstClr>
                  </a:outerShdw>
                </a:effectLst>
                <a:latin typeface="Ravie" panose="04040805050809020602" pitchFamily="82" charset="0"/>
              </a:rPr>
              <a:t>see!</a:t>
            </a:r>
            <a:r>
              <a:rPr lang="en-US" sz="3600" dirty="0">
                <a:ln>
                  <a:solidFill>
                    <a:srgbClr val="002060"/>
                  </a:solidFill>
                </a:ln>
                <a:solidFill>
                  <a:srgbClr val="00B0F0"/>
                </a:solidFill>
                <a:effectLst>
                  <a:outerShdw blurRad="60007" dist="310007" dir="7680000" sy="30000" kx="1300200" algn="ctr" rotWithShape="0">
                    <a:prstClr val="black">
                      <a:alpha val="32000"/>
                    </a:prstClr>
                  </a:outerShdw>
                </a:effectLst>
                <a:latin typeface="Ravie" panose="04040805050809020602" pitchFamily="82" charset="0"/>
              </a:rPr>
              <a:t> </a:t>
            </a:r>
            <a:endParaRPr lang="en-US" sz="3600" dirty="0">
              <a:ln>
                <a:solidFill>
                  <a:srgbClr val="500050"/>
                </a:solidFill>
              </a:ln>
              <a:solidFill>
                <a:srgbClr val="AB5959"/>
              </a:solidFill>
              <a:effectLst>
                <a:outerShdw blurRad="60007" dist="310007" dir="7680000" sy="30000" kx="1300200" algn="ctr" rotWithShape="0">
                  <a:prstClr val="black">
                    <a:alpha val="32000"/>
                  </a:prstClr>
                </a:outerShdw>
              </a:effectLst>
              <a:latin typeface="Ravie" panose="04040805050809020602" pitchFamily="82" charset="0"/>
            </a:endParaRPr>
          </a:p>
        </p:txBody>
      </p:sp>
    </p:spTree>
    <p:extLst>
      <p:ext uri="{BB962C8B-B14F-4D97-AF65-F5344CB8AC3E}">
        <p14:creationId xmlns:p14="http://schemas.microsoft.com/office/powerpoint/2010/main" val="88665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grpId="0" nodeType="afterEffect">
                                  <p:stCondLst>
                                    <p:cond delay="10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Explosion: 14 Points 2">
            <a:extLst>
              <a:ext uri="{FF2B5EF4-FFF2-40B4-BE49-F238E27FC236}">
                <a16:creationId xmlns:a16="http://schemas.microsoft.com/office/drawing/2014/main" id="{9F059E59-253B-21FC-6E8F-3752CE733ADE}"/>
              </a:ext>
            </a:extLst>
          </p:cNvPr>
          <p:cNvSpPr/>
          <p:nvPr/>
        </p:nvSpPr>
        <p:spPr>
          <a:xfrm>
            <a:off x="197427" y="136525"/>
            <a:ext cx="11793682" cy="6530975"/>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Essene Passover always began "Tuesday" evening</a:t>
            </a: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68197"/>
            <a:ext cx="2743200" cy="365125"/>
          </a:xfrm>
        </p:spPr>
        <p:txBody>
          <a:bodyPr/>
          <a:lstStyle/>
          <a:p>
            <a:fld id="{0B555D82-D20F-4DB7-B3E9-7B7EAC2F87A9}" type="slidenum">
              <a:rPr lang="en-US" sz="1400" b="1" smtClean="0">
                <a:solidFill>
                  <a:schemeClr val="tx1"/>
                </a:solidFill>
              </a:rPr>
              <a:t>48</a:t>
            </a:fld>
            <a:endParaRPr lang="en-US" b="1" dirty="0">
              <a:solidFill>
                <a:schemeClr val="tx1"/>
              </a:solidFill>
            </a:endParaRPr>
          </a:p>
        </p:txBody>
      </p:sp>
      <p:sp>
        <p:nvSpPr>
          <p:cNvPr id="5" name="Title 1">
            <a:extLst>
              <a:ext uri="{FF2B5EF4-FFF2-40B4-BE49-F238E27FC236}">
                <a16:creationId xmlns:a16="http://schemas.microsoft.com/office/drawing/2014/main" id="{41833251-A2E1-CAEA-D77F-34FA96CA2305}"/>
              </a:ext>
            </a:extLst>
          </p:cNvPr>
          <p:cNvSpPr>
            <a:spLocks noGrp="1"/>
          </p:cNvSpPr>
          <p:nvPr>
            <p:ph type="title"/>
          </p:nvPr>
        </p:nvSpPr>
        <p:spPr>
          <a:xfrm>
            <a:off x="342900" y="351728"/>
            <a:ext cx="8535183" cy="812461"/>
          </a:xfrm>
        </p:spPr>
        <p:txBody>
          <a:bodyPr>
            <a:normAutofit fontScale="90000"/>
            <a:scene3d>
              <a:camera prst="orthographicFront"/>
              <a:lightRig rig="threePt" dir="t"/>
            </a:scene3d>
            <a:sp3d extrusionH="57150">
              <a:bevelT w="38100" h="38100"/>
            </a:sp3d>
          </a:bodyPr>
          <a:lstStyle/>
          <a:p>
            <a:pPr algn="ctr"/>
            <a:r>
              <a:rPr lang="en-US" sz="3600" dirty="0">
                <a:ln>
                  <a:solidFill>
                    <a:srgbClr val="500050"/>
                  </a:solidFill>
                </a:ln>
                <a:solidFill>
                  <a:srgbClr val="AB5959"/>
                </a:solidFill>
                <a:latin typeface="Ravie" panose="04040805050809020602" pitchFamily="82" charset="0"/>
              </a:rPr>
              <a:t>Essene 30</a:t>
            </a:r>
            <a:r>
              <a:rPr lang="en-US" sz="1800" dirty="0">
                <a:ln>
                  <a:solidFill>
                    <a:srgbClr val="500050"/>
                  </a:solidFill>
                </a:ln>
                <a:solidFill>
                  <a:srgbClr val="AB5959"/>
                </a:solidFill>
                <a:latin typeface="Ravie" panose="04040805050809020602" pitchFamily="82" charset="0"/>
              </a:rPr>
              <a:t> </a:t>
            </a:r>
            <a:r>
              <a:rPr lang="en-US" sz="2800" dirty="0">
                <a:ln>
                  <a:solidFill>
                    <a:srgbClr val="500050"/>
                  </a:solidFill>
                </a:ln>
                <a:solidFill>
                  <a:srgbClr val="AB5959"/>
                </a:solidFill>
                <a:latin typeface="Ravie" panose="04040805050809020602" pitchFamily="82" charset="0"/>
              </a:rPr>
              <a:t>AD</a:t>
            </a:r>
            <a:r>
              <a:rPr lang="en-US" sz="3600" dirty="0">
                <a:ln>
                  <a:solidFill>
                    <a:srgbClr val="500050"/>
                  </a:solidFill>
                </a:ln>
                <a:solidFill>
                  <a:srgbClr val="AB5959"/>
                </a:solidFill>
                <a:latin typeface="Ravie" panose="04040805050809020602" pitchFamily="82" charset="0"/>
              </a:rPr>
              <a:t> Passover Dates</a:t>
            </a:r>
          </a:p>
        </p:txBody>
      </p:sp>
      <p:graphicFrame>
        <p:nvGraphicFramePr>
          <p:cNvPr id="6" name="Table 5">
            <a:extLst>
              <a:ext uri="{FF2B5EF4-FFF2-40B4-BE49-F238E27FC236}">
                <a16:creationId xmlns:a16="http://schemas.microsoft.com/office/drawing/2014/main" id="{E35D704D-AB69-6B16-A44F-C3149562512B}"/>
              </a:ext>
            </a:extLst>
          </p:cNvPr>
          <p:cNvGraphicFramePr>
            <a:graphicFrameLocks noGrp="1"/>
          </p:cNvGraphicFramePr>
          <p:nvPr>
            <p:extLst>
              <p:ext uri="{D42A27DB-BD31-4B8C-83A1-F6EECF244321}">
                <p14:modId xmlns:p14="http://schemas.microsoft.com/office/powerpoint/2010/main" val="757842506"/>
              </p:ext>
            </p:extLst>
          </p:nvPr>
        </p:nvGraphicFramePr>
        <p:xfrm>
          <a:off x="419100" y="1237702"/>
          <a:ext cx="8458983" cy="5203159"/>
        </p:xfrm>
        <a:graphic>
          <a:graphicData uri="http://schemas.openxmlformats.org/drawingml/2006/table">
            <a:tbl>
              <a:tblPr>
                <a:tableStyleId>{3C2FFA5D-87B4-456A-9821-1D502468CF0F}</a:tableStyleId>
              </a:tblPr>
              <a:tblGrid>
                <a:gridCol w="475210">
                  <a:extLst>
                    <a:ext uri="{9D8B030D-6E8A-4147-A177-3AD203B41FA5}">
                      <a16:colId xmlns:a16="http://schemas.microsoft.com/office/drawing/2014/main" val="2254262427"/>
                    </a:ext>
                  </a:extLst>
                </a:gridCol>
                <a:gridCol w="2027396">
                  <a:extLst>
                    <a:ext uri="{9D8B030D-6E8A-4147-A177-3AD203B41FA5}">
                      <a16:colId xmlns:a16="http://schemas.microsoft.com/office/drawing/2014/main" val="3226455466"/>
                    </a:ext>
                  </a:extLst>
                </a:gridCol>
                <a:gridCol w="1303937">
                  <a:extLst>
                    <a:ext uri="{9D8B030D-6E8A-4147-A177-3AD203B41FA5}">
                      <a16:colId xmlns:a16="http://schemas.microsoft.com/office/drawing/2014/main" val="65947794"/>
                    </a:ext>
                  </a:extLst>
                </a:gridCol>
                <a:gridCol w="1015077">
                  <a:extLst>
                    <a:ext uri="{9D8B030D-6E8A-4147-A177-3AD203B41FA5}">
                      <a16:colId xmlns:a16="http://schemas.microsoft.com/office/drawing/2014/main" val="3314516361"/>
                    </a:ext>
                  </a:extLst>
                </a:gridCol>
                <a:gridCol w="1015077">
                  <a:extLst>
                    <a:ext uri="{9D8B030D-6E8A-4147-A177-3AD203B41FA5}">
                      <a16:colId xmlns:a16="http://schemas.microsoft.com/office/drawing/2014/main" val="207398578"/>
                    </a:ext>
                  </a:extLst>
                </a:gridCol>
                <a:gridCol w="1268848">
                  <a:extLst>
                    <a:ext uri="{9D8B030D-6E8A-4147-A177-3AD203B41FA5}">
                      <a16:colId xmlns:a16="http://schemas.microsoft.com/office/drawing/2014/main" val="1841794475"/>
                    </a:ext>
                  </a:extLst>
                </a:gridCol>
                <a:gridCol w="1353438">
                  <a:extLst>
                    <a:ext uri="{9D8B030D-6E8A-4147-A177-3AD203B41FA5}">
                      <a16:colId xmlns:a16="http://schemas.microsoft.com/office/drawing/2014/main" val="3454643366"/>
                    </a:ext>
                  </a:extLst>
                </a:gridCol>
              </a:tblGrid>
              <a:tr h="400243">
                <a:tc>
                  <a:txBody>
                    <a:bodyPr/>
                    <a:lstStyle/>
                    <a:p>
                      <a:r>
                        <a:rPr lang="en-US" sz="1400" dirty="0">
                          <a:effectLst/>
                        </a:rPr>
                        <a:t> </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prst="coolSlant"/>
                      <a:lightRig rig="flood" dir="t"/>
                    </a:cell3D>
                    <a:solidFill>
                      <a:schemeClr val="bg1"/>
                    </a:solidFill>
                  </a:tcPr>
                </a:tc>
                <a:tc gridSpan="2">
                  <a:txBody>
                    <a:bodyPr/>
                    <a:lstStyle/>
                    <a:p>
                      <a:pPr algn="ctr"/>
                      <a:r>
                        <a:rPr lang="en-US" sz="2000" b="1" dirty="0">
                          <a:solidFill>
                            <a:schemeClr val="accent6">
                              <a:lumMod val="50000"/>
                            </a:schemeClr>
                          </a:solidFill>
                          <a:effectLst/>
                        </a:rPr>
                        <a:t>Jerusalem Vernal Equinox*</a:t>
                      </a:r>
                      <a:endParaRPr lang="en-US" sz="2000" b="1" dirty="0">
                        <a:solidFill>
                          <a:schemeClr val="accent6">
                            <a:lumMod val="50000"/>
                          </a:schemeClr>
                        </a:solidFill>
                        <a:effectLst/>
                        <a:latin typeface="Arial" panose="020B0604020202020204" pitchFamily="34" charset="0"/>
                      </a:endParaRPr>
                    </a:p>
                  </a:txBody>
                  <a:tcPr marL="9525" marR="9525" marT="9525" marB="9525" anchor="ctr">
                    <a:lnT w="12700" cap="flat" cmpd="sng" algn="ctr">
                      <a:solidFill>
                        <a:schemeClr val="tx1"/>
                      </a:solidFill>
                      <a:prstDash val="solid"/>
                      <a:round/>
                      <a:headEnd type="none" w="med" len="med"/>
                      <a:tailEnd type="none" w="med" len="med"/>
                    </a:lnT>
                    <a:cell3D prstMaterial="dkEdge">
                      <a:bevel prst="coolSlant"/>
                      <a:lightRig rig="flood" dir="t"/>
                    </a:cell3D>
                    <a:solidFill>
                      <a:schemeClr val="accent6">
                        <a:lumMod val="20000"/>
                        <a:lumOff val="80000"/>
                      </a:schemeClr>
                    </a:solidFill>
                  </a:tcPr>
                </a:tc>
                <a:tc hMerge="1">
                  <a:txBody>
                    <a:bodyPr/>
                    <a:lstStyle/>
                    <a:p>
                      <a:endParaRPr lang="en-US"/>
                    </a:p>
                  </a:txBody>
                  <a:tcPr/>
                </a:tc>
                <a:tc gridSpan="4">
                  <a:txBody>
                    <a:bodyPr/>
                    <a:lstStyle/>
                    <a:p>
                      <a:pPr algn="ctr"/>
                      <a:r>
                        <a:rPr lang="en-US" sz="2000" b="1" dirty="0">
                          <a:solidFill>
                            <a:srgbClr val="FF0000"/>
                          </a:solidFill>
                          <a:effectLst/>
                        </a:rPr>
                        <a:t>Nisan 14th Passover Eve</a:t>
                      </a:r>
                      <a:endParaRPr lang="en-US" sz="20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coolSlant"/>
                      <a:lightRig rig="flood" dir="t"/>
                    </a:cell3D>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3293596"/>
                  </a:ext>
                </a:extLst>
              </a:tr>
              <a:tr h="400243">
                <a:tc>
                  <a:txBody>
                    <a:bodyPr/>
                    <a:lstStyle/>
                    <a:p>
                      <a:pPr algn="ctr"/>
                      <a:r>
                        <a:rPr lang="en-US" sz="1400" b="1" dirty="0">
                          <a:effectLst/>
                        </a:rPr>
                        <a:t>Year</a:t>
                      </a:r>
                      <a:endParaRPr lang="en-US" sz="1400" b="1"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cell3D prstMaterial="dkEdge">
                      <a:bevel/>
                      <a:lightRig rig="flood" dir="t"/>
                    </a:cell3D>
                    <a:solidFill>
                      <a:schemeClr val="accent4">
                        <a:lumMod val="40000"/>
                        <a:lumOff val="60000"/>
                      </a:schemeClr>
                    </a:solidFill>
                  </a:tcPr>
                </a:tc>
                <a:tc>
                  <a:txBody>
                    <a:bodyPr/>
                    <a:lstStyle/>
                    <a:p>
                      <a:pPr algn="ctr"/>
                      <a:r>
                        <a:rPr lang="en-US" sz="1800" b="1" dirty="0">
                          <a:effectLst/>
                        </a:rPr>
                        <a:t>Julian dates</a:t>
                      </a:r>
                      <a:endParaRPr lang="en-US" sz="1800" b="1" dirty="0">
                        <a:effectLst/>
                        <a:latin typeface="Arial" panose="020B0604020202020204" pitchFamily="34" charset="0"/>
                      </a:endParaRPr>
                    </a:p>
                  </a:txBody>
                  <a:tcPr marL="9525" marR="9525" marT="9525" marB="9525" anchor="ctr">
                    <a:cell3D prstMaterial="dkEdge">
                      <a:bevel prst="coolSlant"/>
                      <a:lightRig rig="flood" dir="t"/>
                    </a:cell3D>
                    <a:solidFill>
                      <a:srgbClr val="FFC000"/>
                    </a:solidFill>
                  </a:tcPr>
                </a:tc>
                <a:tc>
                  <a:txBody>
                    <a:bodyPr/>
                    <a:lstStyle/>
                    <a:p>
                      <a:pPr algn="ctr"/>
                      <a:r>
                        <a:rPr lang="en-US" sz="1800" b="1" dirty="0">
                          <a:solidFill>
                            <a:srgbClr val="002060"/>
                          </a:solidFill>
                          <a:effectLst/>
                        </a:rPr>
                        <a:t>Essene</a:t>
                      </a:r>
                      <a:r>
                        <a:rPr lang="en-US" sz="1800" b="1" dirty="0">
                          <a:effectLst/>
                        </a:rPr>
                        <a:t> date</a:t>
                      </a:r>
                      <a:endParaRPr lang="en-US" sz="1800" b="1" dirty="0">
                        <a:effectLst/>
                        <a:latin typeface="Arial" panose="020B0604020202020204" pitchFamily="34" charset="0"/>
                      </a:endParaRPr>
                    </a:p>
                  </a:txBody>
                  <a:tcPr marL="9525" marR="9525" marT="9525" marB="9525" anchor="ctr">
                    <a:cell3D prstMaterial="dkEdge">
                      <a:bevel prst="coolSlant"/>
                      <a:lightRig rig="flood" dir="t"/>
                    </a:cell3D>
                    <a:solidFill>
                      <a:schemeClr val="accent5">
                        <a:lumMod val="20000"/>
                        <a:lumOff val="80000"/>
                      </a:schemeClr>
                    </a:solidFill>
                  </a:tcPr>
                </a:tc>
                <a:tc gridSpan="2">
                  <a:txBody>
                    <a:bodyPr/>
                    <a:lstStyle/>
                    <a:p>
                      <a:pPr algn="ctr"/>
                      <a:r>
                        <a:rPr lang="en-US" sz="1800" b="1" dirty="0">
                          <a:effectLst/>
                        </a:rPr>
                        <a:t>Julian dates</a:t>
                      </a:r>
                      <a:endParaRPr lang="en-US" sz="1800" b="1" dirty="0">
                        <a:effectLst/>
                        <a:latin typeface="Arial" panose="020B0604020202020204" pitchFamily="34" charset="0"/>
                      </a:endParaRPr>
                    </a:p>
                  </a:txBody>
                  <a:tcPr marL="9525" marR="9525" marT="9525" marB="9525" anchor="ctr">
                    <a:cell3D prstMaterial="dkEdge">
                      <a:bevel prst="coolSlant"/>
                      <a:lightRig rig="flood" dir="t"/>
                    </a:cell3D>
                    <a:solidFill>
                      <a:srgbClr val="FFC000"/>
                    </a:solidFill>
                  </a:tcPr>
                </a:tc>
                <a:tc hMerge="1">
                  <a:txBody>
                    <a:bodyPr/>
                    <a:lstStyle/>
                    <a:p>
                      <a:endParaRPr lang="en-US"/>
                    </a:p>
                  </a:txBody>
                  <a:tcPr/>
                </a:tc>
                <a:tc gridSpan="2">
                  <a:txBody>
                    <a:bodyPr/>
                    <a:lstStyle/>
                    <a:p>
                      <a:pPr algn="ctr"/>
                      <a:r>
                        <a:rPr lang="en-US" sz="1800" b="1" dirty="0">
                          <a:effectLst/>
                        </a:rPr>
                        <a:t>Gregorian dates</a:t>
                      </a:r>
                      <a:endParaRPr lang="en-US" sz="1800" b="1" dirty="0">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cell3D prstMaterial="dkEdge">
                      <a:bevel prst="coolSlant"/>
                      <a:lightRig rig="flood" dir="t"/>
                    </a:cell3D>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944689959"/>
                  </a:ext>
                </a:extLst>
              </a:tr>
              <a:tr h="400243">
                <a:tc>
                  <a:txBody>
                    <a:bodyPr/>
                    <a:lstStyle/>
                    <a:p>
                      <a:pPr algn="ctr"/>
                      <a:r>
                        <a:rPr lang="en-US" sz="1400" b="1" dirty="0">
                          <a:effectLst/>
                        </a:rPr>
                        <a:t>AD</a:t>
                      </a:r>
                      <a:endParaRPr lang="en-US" sz="1400" b="1"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cell3D prstMaterial="dkEdge">
                      <a:bevel/>
                      <a:lightRig rig="flood" dir="t"/>
                    </a:cell3D>
                    <a:solidFill>
                      <a:schemeClr val="bg1"/>
                    </a:solidFill>
                  </a:tcPr>
                </a:tc>
                <a:tc>
                  <a:txBody>
                    <a:bodyPr/>
                    <a:lstStyle/>
                    <a:p>
                      <a:pPr algn="ctr"/>
                      <a:endParaRPr lang="en-US" sz="1800" b="1" dirty="0">
                        <a:effectLst/>
                        <a:latin typeface="Arial" panose="020B0604020202020204" pitchFamily="34" charset="0"/>
                      </a:endParaRPr>
                    </a:p>
                  </a:txBody>
                  <a:tcPr marL="9525" marR="9525" marT="9525" marB="9525" anchor="ctr">
                    <a:solidFill>
                      <a:schemeClr val="bg1"/>
                    </a:solidFill>
                  </a:tcPr>
                </a:tc>
                <a:tc>
                  <a:txBody>
                    <a:bodyPr/>
                    <a:lstStyle/>
                    <a:p>
                      <a:pPr algn="ctr"/>
                      <a:endParaRPr lang="en-US" sz="1800" b="1"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800" b="1" dirty="0">
                          <a:solidFill>
                            <a:srgbClr val="002060"/>
                          </a:solidFill>
                          <a:effectLst/>
                        </a:rPr>
                        <a:t>Essene**</a:t>
                      </a:r>
                      <a:endParaRPr lang="en-US" sz="1800" b="1"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5">
                        <a:lumMod val="20000"/>
                        <a:lumOff val="80000"/>
                      </a:schemeClr>
                    </a:solidFill>
                  </a:tcPr>
                </a:tc>
                <a:tc>
                  <a:txBody>
                    <a:bodyPr/>
                    <a:lstStyle/>
                    <a:p>
                      <a:pPr algn="ctr"/>
                      <a:r>
                        <a:rPr lang="en-US" sz="1800" b="1" dirty="0">
                          <a:solidFill>
                            <a:srgbClr val="5A332E"/>
                          </a:solidFill>
                          <a:effectLst/>
                        </a:rPr>
                        <a:t>Jewish</a:t>
                      </a:r>
                      <a:endParaRPr lang="en-US" sz="1800" b="1" dirty="0">
                        <a:solidFill>
                          <a:srgbClr val="5A332E"/>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2">
                        <a:lumMod val="40000"/>
                        <a:lumOff val="60000"/>
                      </a:schemeClr>
                    </a:solidFill>
                  </a:tcPr>
                </a:tc>
                <a:tc>
                  <a:txBody>
                    <a:bodyPr/>
                    <a:lstStyle/>
                    <a:p>
                      <a:pPr algn="ctr"/>
                      <a:r>
                        <a:rPr lang="en-US" sz="1800" b="1" dirty="0">
                          <a:solidFill>
                            <a:srgbClr val="002060"/>
                          </a:solidFill>
                          <a:effectLst/>
                        </a:rPr>
                        <a:t>Essene**</a:t>
                      </a:r>
                      <a:endParaRPr lang="en-US" sz="1800" b="1"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5">
                        <a:lumMod val="20000"/>
                        <a:lumOff val="80000"/>
                      </a:schemeClr>
                    </a:solidFill>
                  </a:tcPr>
                </a:tc>
                <a:tc>
                  <a:txBody>
                    <a:bodyPr/>
                    <a:lstStyle/>
                    <a:p>
                      <a:pPr algn="ctr"/>
                      <a:r>
                        <a:rPr lang="en-US" sz="1800" b="1" dirty="0">
                          <a:solidFill>
                            <a:srgbClr val="5A332E"/>
                          </a:solidFill>
                          <a:effectLst/>
                        </a:rPr>
                        <a:t>Jewish</a:t>
                      </a:r>
                      <a:endParaRPr lang="en-US" sz="1800" b="1" dirty="0">
                        <a:solidFill>
                          <a:srgbClr val="5A332E"/>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cell3D prstMaterial="dkEdge">
                      <a:bevel prst="coolSlant"/>
                      <a:lightRig rig="flood" dir="t"/>
                    </a:cell3D>
                    <a:solidFill>
                      <a:schemeClr val="accent2">
                        <a:lumMod val="40000"/>
                        <a:lumOff val="60000"/>
                      </a:schemeClr>
                    </a:solidFill>
                  </a:tcPr>
                </a:tc>
                <a:extLst>
                  <a:ext uri="{0D108BD9-81ED-4DB2-BD59-A6C34878D82A}">
                    <a16:rowId xmlns:a16="http://schemas.microsoft.com/office/drawing/2014/main" val="27411659"/>
                  </a:ext>
                </a:extLst>
              </a:tr>
              <a:tr h="400243">
                <a:tc>
                  <a:txBody>
                    <a:bodyPr/>
                    <a:lstStyle/>
                    <a:p>
                      <a:pPr algn="ctr"/>
                      <a:r>
                        <a:rPr lang="en-US" sz="1400" dirty="0">
                          <a:effectLst/>
                        </a:rPr>
                        <a:t>26</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sz="1400" dirty="0">
                          <a:effectLst/>
                        </a:rPr>
                        <a:t>March 22, 12 MN, Fri</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r>
                        <a:rPr lang="en-US" sz="1400" dirty="0">
                          <a:effectLst/>
                        </a:rPr>
                        <a:t>Nisan 1, Wed</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4</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a:effectLst/>
                        </a:rPr>
                        <a:t>March 22</a:t>
                      </a:r>
                      <a:endParaRPr lang="en-US" sz="1400">
                        <a:effectLst/>
                        <a:latin typeface="Arial" panose="020B0604020202020204" pitchFamily="34" charset="0"/>
                      </a:endParaRPr>
                    </a:p>
                  </a:txBody>
                  <a:tcPr marL="9525" marR="9525" marT="9525" marB="9525" anchor="ctr">
                    <a:solidFill>
                      <a:schemeClr val="bg1"/>
                    </a:solidFill>
                  </a:tcPr>
                </a:tc>
                <a:tc>
                  <a:txBody>
                    <a:bodyPr/>
                    <a:lstStyle/>
                    <a:p>
                      <a:pPr algn="ctr"/>
                      <a:r>
                        <a:rPr lang="en-US" sz="1400">
                          <a:effectLst/>
                        </a:rPr>
                        <a:t>April 2, Thu</a:t>
                      </a:r>
                      <a:endParaRPr lang="en-US" sz="140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March 20, </a:t>
                      </a:r>
                      <a:r>
                        <a:rPr lang="en-US" sz="1400" b="1" dirty="0">
                          <a:solidFill>
                            <a:srgbClr val="FF0000"/>
                          </a:solidFill>
                          <a:effectLst/>
                        </a:rPr>
                        <a:t>Fri</a:t>
                      </a:r>
                      <a:endParaRPr lang="en-US" sz="14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5125345"/>
                  </a:ext>
                </a:extLst>
              </a:tr>
              <a:tr h="400243">
                <a:tc>
                  <a:txBody>
                    <a:bodyPr/>
                    <a:lstStyle/>
                    <a:p>
                      <a:pPr algn="ctr"/>
                      <a:r>
                        <a:rPr lang="en-US" sz="1400" b="1" dirty="0">
                          <a:solidFill>
                            <a:srgbClr val="0070C0"/>
                          </a:solidFill>
                          <a:effectLst/>
                        </a:rPr>
                        <a:t>27</a:t>
                      </a:r>
                      <a:endParaRPr lang="en-US" sz="1400" b="1" dirty="0">
                        <a:solidFill>
                          <a:srgbClr val="0070C0"/>
                        </a:solidFill>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sz="1400" dirty="0">
                          <a:effectLst/>
                        </a:rPr>
                        <a:t>March 23,   6 AM, Sun</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r>
                        <a:rPr lang="en-US" sz="1400" dirty="0">
                          <a:effectLst/>
                        </a:rPr>
                        <a:t>Nisan 1, Wed</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a:t>
                      </a:r>
                      <a:r>
                        <a:rPr lang="en-US" sz="1400" b="1" dirty="0">
                          <a:solidFill>
                            <a:srgbClr val="FF0000"/>
                          </a:solidFill>
                          <a:effectLst/>
                        </a:rPr>
                        <a:t>5</a:t>
                      </a:r>
                      <a:endParaRPr lang="en-US" sz="1400" b="1" dirty="0">
                        <a:solidFill>
                          <a:srgbClr val="FF0000"/>
                        </a:solidFill>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a:t>
                      </a:r>
                      <a:r>
                        <a:rPr lang="en-US" sz="1400" b="1" dirty="0">
                          <a:solidFill>
                            <a:srgbClr val="FF0000"/>
                          </a:solidFill>
                          <a:effectLst/>
                        </a:rPr>
                        <a:t>9</a:t>
                      </a:r>
                      <a:endParaRPr lang="en-US" sz="1400" b="1" dirty="0">
                        <a:solidFill>
                          <a:srgbClr val="FF0000"/>
                        </a:solidFill>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a:t>
                      </a:r>
                      <a:r>
                        <a:rPr lang="en-US" sz="1400" b="1" dirty="0">
                          <a:solidFill>
                            <a:srgbClr val="FF0000"/>
                          </a:solidFill>
                          <a:effectLst/>
                        </a:rPr>
                        <a:t>3, Sat</a:t>
                      </a:r>
                      <a:endParaRPr lang="en-US" sz="1400" b="1" dirty="0">
                        <a:solidFill>
                          <a:srgbClr val="FF0000"/>
                        </a:solidFill>
                        <a:effectLst/>
                        <a:latin typeface="Arial" panose="020B0604020202020204" pitchFamily="34" charset="0"/>
                      </a:endParaRPr>
                    </a:p>
                  </a:txBody>
                  <a:tcPr marL="9525" marR="9525" marT="9525" marB="9525" anchor="ctr">
                    <a:solidFill>
                      <a:schemeClr val="bg1"/>
                    </a:solidFill>
                  </a:tcPr>
                </a:tc>
                <a:tc>
                  <a:txBody>
                    <a:bodyPr/>
                    <a:lstStyle/>
                    <a:p>
                      <a:pPr algn="ctr"/>
                      <a:r>
                        <a:rPr lang="en-US" sz="1400" b="1" dirty="0">
                          <a:solidFill>
                            <a:srgbClr val="0070C0"/>
                          </a:solidFill>
                          <a:effectLst/>
                        </a:rPr>
                        <a:t>April 7, Wed</a:t>
                      </a:r>
                      <a:endParaRPr lang="en-US" sz="1400" b="1" dirty="0">
                        <a:solidFill>
                          <a:srgbClr val="0070C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594986899"/>
                  </a:ext>
                </a:extLst>
              </a:tr>
              <a:tr h="400243">
                <a:tc>
                  <a:txBody>
                    <a:bodyPr/>
                    <a:lstStyle/>
                    <a:p>
                      <a:pPr algn="ctr"/>
                      <a:r>
                        <a:rPr lang="en-US" sz="1400" dirty="0">
                          <a:effectLst/>
                        </a:rPr>
                        <a:t>28</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sz="1400">
                          <a:effectLst/>
                        </a:rPr>
                        <a:t>March 22, 12 M, Mon</a:t>
                      </a:r>
                      <a:endParaRPr lang="en-US" sz="1400">
                        <a:effectLst/>
                        <a:latin typeface="Arial" panose="020B0604020202020204" pitchFamily="34" charset="0"/>
                      </a:endParaRPr>
                    </a:p>
                  </a:txBody>
                  <a:tcPr marL="9525" marR="9525" marT="9525" marB="9525" anchor="ctr">
                    <a:solidFill>
                      <a:schemeClr val="bg1"/>
                    </a:solidFill>
                  </a:tcPr>
                </a:tc>
                <a:tc>
                  <a:txBody>
                    <a:bodyPr/>
                    <a:lstStyle/>
                    <a:p>
                      <a:r>
                        <a:rPr lang="en-US" sz="1400" dirty="0">
                          <a:effectLst/>
                        </a:rPr>
                        <a:t>Nisan 1, Wed</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4</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March 29</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2, Sun</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March 27, </a:t>
                      </a:r>
                      <a:r>
                        <a:rPr lang="en-US" sz="1400" b="1" dirty="0">
                          <a:solidFill>
                            <a:srgbClr val="FF0000"/>
                          </a:solidFill>
                          <a:effectLst/>
                        </a:rPr>
                        <a:t>Mon</a:t>
                      </a:r>
                      <a:endParaRPr lang="en-US" sz="14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56169052"/>
                  </a:ext>
                </a:extLst>
              </a:tr>
              <a:tr h="400243">
                <a:tc>
                  <a:txBody>
                    <a:bodyPr/>
                    <a:lstStyle/>
                    <a:p>
                      <a:pPr algn="ctr"/>
                      <a:r>
                        <a:rPr lang="en-US" sz="1400" dirty="0">
                          <a:effectLst/>
                        </a:rPr>
                        <a:t>29</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sz="1400">
                          <a:effectLst/>
                        </a:rPr>
                        <a:t>March 22,   6 PM, Tues</a:t>
                      </a:r>
                      <a:endParaRPr lang="en-US" sz="1400">
                        <a:effectLst/>
                        <a:latin typeface="Arial" panose="020B0604020202020204" pitchFamily="34" charset="0"/>
                      </a:endParaRPr>
                    </a:p>
                  </a:txBody>
                  <a:tcPr marL="9525" marR="9525" marT="9525" marB="9525" anchor="ctr">
                    <a:solidFill>
                      <a:schemeClr val="bg1"/>
                    </a:solidFill>
                  </a:tcPr>
                </a:tc>
                <a:tc>
                  <a:txBody>
                    <a:bodyPr/>
                    <a:lstStyle/>
                    <a:p>
                      <a:r>
                        <a:rPr lang="en-US" sz="1400" dirty="0">
                          <a:effectLst/>
                        </a:rPr>
                        <a:t>Nisan 1, Wed</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4</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16</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2, Mon</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14, </a:t>
                      </a:r>
                      <a:r>
                        <a:rPr lang="en-US" sz="1400" b="1" dirty="0">
                          <a:solidFill>
                            <a:srgbClr val="FF0000"/>
                          </a:solidFill>
                          <a:effectLst/>
                        </a:rPr>
                        <a:t>Sat</a:t>
                      </a:r>
                      <a:endParaRPr lang="en-US" sz="14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92797011"/>
                  </a:ext>
                </a:extLst>
              </a:tr>
              <a:tr h="400243">
                <a:tc>
                  <a:txBody>
                    <a:bodyPr/>
                    <a:lstStyle/>
                    <a:p>
                      <a:pPr algn="ctr"/>
                      <a:r>
                        <a:rPr lang="en-US" sz="1600" b="1" dirty="0">
                          <a:solidFill>
                            <a:srgbClr val="0070C0"/>
                          </a:solidFill>
                          <a:effectLst/>
                        </a:rPr>
                        <a:t>30</a:t>
                      </a:r>
                      <a:endParaRPr lang="en-US" sz="1600" b="1" dirty="0">
                        <a:solidFill>
                          <a:srgbClr val="0070C0"/>
                        </a:solidFill>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cell3D prstMaterial="dkEdge">
                      <a:bevel prst="coolSlant"/>
                      <a:lightRig rig="flood" dir="t"/>
                    </a:cell3D>
                    <a:solidFill>
                      <a:schemeClr val="accent4">
                        <a:lumMod val="40000"/>
                        <a:lumOff val="60000"/>
                      </a:schemeClr>
                    </a:solidFill>
                  </a:tcPr>
                </a:tc>
                <a:tc>
                  <a:txBody>
                    <a:bodyPr/>
                    <a:lstStyle/>
                    <a:p>
                      <a:r>
                        <a:rPr lang="en-US" sz="1600" b="1" dirty="0">
                          <a:effectLst/>
                        </a:rPr>
                        <a:t>March 22, 12 MN, </a:t>
                      </a:r>
                      <a:r>
                        <a:rPr lang="en-US" sz="1600" b="1" dirty="0">
                          <a:solidFill>
                            <a:srgbClr val="0070C0"/>
                          </a:solidFill>
                          <a:effectLst/>
                        </a:rPr>
                        <a:t>Wed</a:t>
                      </a:r>
                      <a:endParaRPr lang="en-US" sz="1600" b="1" dirty="0">
                        <a:solidFill>
                          <a:srgbClr val="0070C0"/>
                        </a:solidFill>
                        <a:effectLst/>
                        <a:latin typeface="Arial" panose="020B0604020202020204" pitchFamily="34" charset="0"/>
                      </a:endParaRPr>
                    </a:p>
                  </a:txBody>
                  <a:tcPr marL="9525" marR="9525" marT="9525" marB="9525" anchor="ctr">
                    <a:cell3D prstMaterial="dkEdge">
                      <a:bevel w="77470" h="12700" prst="softRound"/>
                      <a:lightRig rig="flood" dir="t"/>
                    </a:cell3D>
                    <a:solidFill>
                      <a:schemeClr val="accent4">
                        <a:lumMod val="40000"/>
                        <a:lumOff val="60000"/>
                      </a:schemeClr>
                    </a:solidFill>
                  </a:tcPr>
                </a:tc>
                <a:tc>
                  <a:txBody>
                    <a:bodyPr/>
                    <a:lstStyle/>
                    <a:p>
                      <a:r>
                        <a:rPr lang="en-US" sz="1600" b="1" dirty="0">
                          <a:effectLst/>
                        </a:rPr>
                        <a:t>Nisan 1, </a:t>
                      </a:r>
                      <a:r>
                        <a:rPr lang="en-US" sz="1600" b="1" dirty="0">
                          <a:solidFill>
                            <a:srgbClr val="0070C0"/>
                          </a:solidFill>
                          <a:effectLst/>
                        </a:rPr>
                        <a:t>Wed</a:t>
                      </a:r>
                      <a:endParaRPr lang="en-US" sz="1600" b="1" dirty="0">
                        <a:solidFill>
                          <a:srgbClr val="0070C0"/>
                        </a:solidFill>
                        <a:effectLst/>
                        <a:latin typeface="Arial" panose="020B0604020202020204" pitchFamily="34" charset="0"/>
                      </a:endParaRPr>
                    </a:p>
                  </a:txBody>
                  <a:tcPr marL="9525" marR="9525" marT="9525" marB="9525" anchor="ctr">
                    <a:solidFill>
                      <a:schemeClr val="accent4">
                        <a:lumMod val="40000"/>
                        <a:lumOff val="60000"/>
                      </a:schemeClr>
                    </a:solidFill>
                  </a:tcPr>
                </a:tc>
                <a:tc>
                  <a:txBody>
                    <a:bodyPr/>
                    <a:lstStyle/>
                    <a:p>
                      <a:pPr algn="ctr"/>
                      <a:r>
                        <a:rPr lang="en-US" sz="1800" b="1" dirty="0">
                          <a:solidFill>
                            <a:srgbClr val="002060"/>
                          </a:solidFill>
                          <a:effectLst/>
                        </a:rPr>
                        <a:t>April 4</a:t>
                      </a:r>
                      <a:endParaRPr lang="en-US" sz="1800" b="1"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1">
                        <a:lumMod val="20000"/>
                        <a:lumOff val="80000"/>
                      </a:schemeClr>
                    </a:solidFill>
                  </a:tcPr>
                </a:tc>
                <a:tc>
                  <a:txBody>
                    <a:bodyPr/>
                    <a:lstStyle/>
                    <a:p>
                      <a:pPr algn="ctr"/>
                      <a:r>
                        <a:rPr lang="en-US" sz="1800" b="1" dirty="0">
                          <a:solidFill>
                            <a:srgbClr val="5A332E"/>
                          </a:solidFill>
                          <a:effectLst/>
                        </a:rPr>
                        <a:t>April 5</a:t>
                      </a:r>
                      <a:endParaRPr lang="en-US" sz="1800" b="1" dirty="0">
                        <a:solidFill>
                          <a:srgbClr val="5A332E"/>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2">
                        <a:lumMod val="40000"/>
                        <a:lumOff val="60000"/>
                      </a:schemeClr>
                    </a:solidFill>
                  </a:tcPr>
                </a:tc>
                <a:tc>
                  <a:txBody>
                    <a:bodyPr/>
                    <a:lstStyle/>
                    <a:p>
                      <a:pPr algn="ctr"/>
                      <a:r>
                        <a:rPr lang="en-US" sz="1600" b="1" dirty="0">
                          <a:solidFill>
                            <a:srgbClr val="002060"/>
                          </a:solidFill>
                          <a:effectLst/>
                        </a:rPr>
                        <a:t>April 2, </a:t>
                      </a:r>
                      <a:r>
                        <a:rPr lang="en-US" sz="1600" b="1" u="sng" dirty="0">
                          <a:solidFill>
                            <a:srgbClr val="002060"/>
                          </a:solidFill>
                          <a:effectLst/>
                        </a:rPr>
                        <a:t>Tues</a:t>
                      </a:r>
                      <a:endParaRPr lang="en-US" sz="1600" b="1" u="sng"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1">
                        <a:lumMod val="20000"/>
                        <a:lumOff val="80000"/>
                      </a:schemeClr>
                    </a:solidFill>
                  </a:tcPr>
                </a:tc>
                <a:tc>
                  <a:txBody>
                    <a:bodyPr/>
                    <a:lstStyle/>
                    <a:p>
                      <a:pPr algn="ctr"/>
                      <a:r>
                        <a:rPr lang="en-US" sz="1800" b="1" dirty="0">
                          <a:solidFill>
                            <a:srgbClr val="5A332E"/>
                          </a:solidFill>
                          <a:effectLst/>
                        </a:rPr>
                        <a:t>April 3, </a:t>
                      </a:r>
                      <a:r>
                        <a:rPr lang="en-US" sz="1800" b="1" u="sng" dirty="0">
                          <a:solidFill>
                            <a:srgbClr val="0070C0"/>
                          </a:solidFill>
                          <a:effectLst/>
                        </a:rPr>
                        <a:t>Wed</a:t>
                      </a:r>
                      <a:endParaRPr lang="en-US" sz="1800" b="1" u="sng" dirty="0">
                        <a:solidFill>
                          <a:srgbClr val="0070C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cell3D prstMaterial="dkEdge">
                      <a:bevel prst="coolSlant"/>
                      <a:lightRig rig="flood" dir="t"/>
                    </a:cell3D>
                    <a:solidFill>
                      <a:schemeClr val="accent2">
                        <a:lumMod val="40000"/>
                        <a:lumOff val="60000"/>
                      </a:schemeClr>
                    </a:solidFill>
                  </a:tcPr>
                </a:tc>
                <a:extLst>
                  <a:ext uri="{0D108BD9-81ED-4DB2-BD59-A6C34878D82A}">
                    <a16:rowId xmlns:a16="http://schemas.microsoft.com/office/drawing/2014/main" val="2595124782"/>
                  </a:ext>
                </a:extLst>
              </a:tr>
              <a:tr h="400243">
                <a:tc>
                  <a:txBody>
                    <a:bodyPr/>
                    <a:lstStyle/>
                    <a:p>
                      <a:pPr algn="ctr"/>
                      <a:r>
                        <a:rPr lang="en-US" sz="1400" dirty="0">
                          <a:effectLst/>
                        </a:rPr>
                        <a:t>31</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sz="1400" dirty="0">
                          <a:effectLst/>
                        </a:rPr>
                        <a:t>March 23,   5 AM, Fri</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r>
                        <a:rPr lang="en-US" sz="1400">
                          <a:effectLst/>
                        </a:rPr>
                        <a:t>Nisan 1, Wed</a:t>
                      </a:r>
                      <a:endParaRPr lang="en-US" sz="1400">
                        <a:effectLst/>
                        <a:latin typeface="Arial" panose="020B0604020202020204" pitchFamily="34" charset="0"/>
                      </a:endParaRPr>
                    </a:p>
                  </a:txBody>
                  <a:tcPr marL="9525" marR="9525" marT="9525" marB="9525" anchor="ctr">
                    <a:solidFill>
                      <a:schemeClr val="bg1"/>
                    </a:solidFill>
                  </a:tcPr>
                </a:tc>
                <a:tc>
                  <a:txBody>
                    <a:bodyPr/>
                    <a:lstStyle/>
                    <a:p>
                      <a:pPr algn="ctr"/>
                      <a:r>
                        <a:rPr lang="en-US" sz="1400">
                          <a:effectLst/>
                        </a:rPr>
                        <a:t>April 5</a:t>
                      </a:r>
                      <a:endParaRPr lang="en-US" sz="1400">
                        <a:effectLst/>
                        <a:latin typeface="Arial" panose="020B0604020202020204" pitchFamily="34" charset="0"/>
                      </a:endParaRPr>
                    </a:p>
                  </a:txBody>
                  <a:tcPr marL="9525" marR="9525" marT="9525" marB="9525" anchor="ctr">
                    <a:solidFill>
                      <a:schemeClr val="bg1"/>
                    </a:solidFill>
                  </a:tcPr>
                </a:tc>
                <a:tc>
                  <a:txBody>
                    <a:bodyPr/>
                    <a:lstStyle/>
                    <a:p>
                      <a:pPr algn="ctr"/>
                      <a:r>
                        <a:rPr lang="en-US" sz="1400">
                          <a:effectLst/>
                        </a:rPr>
                        <a:t>March 26</a:t>
                      </a:r>
                      <a:endParaRPr lang="en-US" sz="140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3, Thu</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March 24, </a:t>
                      </a:r>
                      <a:r>
                        <a:rPr lang="en-US" sz="1400" b="1" dirty="0">
                          <a:solidFill>
                            <a:srgbClr val="FF0000"/>
                          </a:solidFill>
                          <a:effectLst/>
                        </a:rPr>
                        <a:t>Mon</a:t>
                      </a:r>
                      <a:endParaRPr lang="en-US" sz="14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83209369"/>
                  </a:ext>
                </a:extLst>
              </a:tr>
              <a:tr h="400243">
                <a:tc>
                  <a:txBody>
                    <a:bodyPr/>
                    <a:lstStyle/>
                    <a:p>
                      <a:pPr algn="ctr"/>
                      <a:r>
                        <a:rPr lang="en-US" sz="1400" dirty="0">
                          <a:effectLst/>
                        </a:rPr>
                        <a:t>32</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sz="1400">
                          <a:effectLst/>
                        </a:rPr>
                        <a:t>March 22, 11 AM, Sat</a:t>
                      </a:r>
                      <a:endParaRPr lang="en-US" sz="1400">
                        <a:effectLst/>
                        <a:latin typeface="Arial" panose="020B0604020202020204" pitchFamily="34" charset="0"/>
                      </a:endParaRPr>
                    </a:p>
                  </a:txBody>
                  <a:tcPr marL="9525" marR="9525" marT="9525" marB="9525" anchor="ctr">
                    <a:solidFill>
                      <a:schemeClr val="bg1"/>
                    </a:solidFill>
                  </a:tcPr>
                </a:tc>
                <a:tc>
                  <a:txBody>
                    <a:bodyPr/>
                    <a:lstStyle/>
                    <a:p>
                      <a:r>
                        <a:rPr lang="en-US" sz="1400" dirty="0">
                          <a:effectLst/>
                        </a:rPr>
                        <a:t>Nisan 1, Wed</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4</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14</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2, Fri</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12, </a:t>
                      </a:r>
                      <a:r>
                        <a:rPr lang="en-US" sz="1400" b="1" dirty="0">
                          <a:solidFill>
                            <a:srgbClr val="FF0000"/>
                          </a:solidFill>
                          <a:effectLst/>
                        </a:rPr>
                        <a:t>Mon</a:t>
                      </a:r>
                      <a:endParaRPr lang="en-US" sz="14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457654678"/>
                  </a:ext>
                </a:extLst>
              </a:tr>
              <a:tr h="400243">
                <a:tc>
                  <a:txBody>
                    <a:bodyPr/>
                    <a:lstStyle/>
                    <a:p>
                      <a:pPr algn="ctr"/>
                      <a:r>
                        <a:rPr lang="en-US" sz="1400" dirty="0">
                          <a:effectLst/>
                        </a:rPr>
                        <a:t>33</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sz="1400">
                          <a:effectLst/>
                        </a:rPr>
                        <a:t>March 22,   5 PM, Sun</a:t>
                      </a:r>
                      <a:endParaRPr lang="en-US" sz="1400">
                        <a:effectLst/>
                        <a:latin typeface="Arial" panose="020B0604020202020204" pitchFamily="34" charset="0"/>
                      </a:endParaRPr>
                    </a:p>
                  </a:txBody>
                  <a:tcPr marL="9525" marR="9525" marT="9525" marB="9525" anchor="ctr">
                    <a:solidFill>
                      <a:schemeClr val="bg1"/>
                    </a:solidFill>
                  </a:tcPr>
                </a:tc>
                <a:tc>
                  <a:txBody>
                    <a:bodyPr/>
                    <a:lstStyle/>
                    <a:p>
                      <a:r>
                        <a:rPr lang="en-US" sz="1400">
                          <a:effectLst/>
                        </a:rPr>
                        <a:t>Nisan 1, Wed</a:t>
                      </a:r>
                      <a:endParaRPr lang="en-US" sz="140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4</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3</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2, Sat</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1, </a:t>
                      </a:r>
                      <a:r>
                        <a:rPr lang="en-US" sz="1400" b="1" dirty="0">
                          <a:solidFill>
                            <a:srgbClr val="FF0000"/>
                          </a:solidFill>
                          <a:effectLst/>
                        </a:rPr>
                        <a:t>Fri</a:t>
                      </a:r>
                      <a:endParaRPr lang="en-US" sz="14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82092706"/>
                  </a:ext>
                </a:extLst>
              </a:tr>
              <a:tr h="400243">
                <a:tc>
                  <a:txBody>
                    <a:bodyPr/>
                    <a:lstStyle/>
                    <a:p>
                      <a:pPr algn="ctr"/>
                      <a:r>
                        <a:rPr lang="en-US" sz="1400" dirty="0">
                          <a:effectLst/>
                        </a:rPr>
                        <a:t>34</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solidFill>
                      <a:schemeClr val="bg1"/>
                    </a:solidFill>
                  </a:tcPr>
                </a:tc>
                <a:tc>
                  <a:txBody>
                    <a:bodyPr/>
                    <a:lstStyle/>
                    <a:p>
                      <a:r>
                        <a:rPr lang="en-US" sz="1400">
                          <a:effectLst/>
                        </a:rPr>
                        <a:t>March 22, 11 PM, Mon</a:t>
                      </a:r>
                      <a:endParaRPr lang="en-US" sz="1400">
                        <a:effectLst/>
                        <a:latin typeface="Arial" panose="020B0604020202020204" pitchFamily="34" charset="0"/>
                      </a:endParaRPr>
                    </a:p>
                  </a:txBody>
                  <a:tcPr marL="9525" marR="9525" marT="9525" marB="9525" anchor="ctr">
                    <a:solidFill>
                      <a:schemeClr val="bg1"/>
                    </a:solidFill>
                  </a:tcPr>
                </a:tc>
                <a:tc>
                  <a:txBody>
                    <a:bodyPr/>
                    <a:lstStyle/>
                    <a:p>
                      <a:r>
                        <a:rPr lang="en-US" sz="1400">
                          <a:effectLst/>
                        </a:rPr>
                        <a:t>Nisan 1, Wed</a:t>
                      </a:r>
                      <a:endParaRPr lang="en-US" sz="1400">
                        <a:effectLst/>
                        <a:latin typeface="Arial" panose="020B0604020202020204" pitchFamily="34" charset="0"/>
                      </a:endParaRPr>
                    </a:p>
                  </a:txBody>
                  <a:tcPr marL="9525" marR="9525" marT="9525" marB="9525" anchor="ctr">
                    <a:solidFill>
                      <a:schemeClr val="bg1"/>
                    </a:solidFill>
                  </a:tcPr>
                </a:tc>
                <a:tc>
                  <a:txBody>
                    <a:bodyPr/>
                    <a:lstStyle/>
                    <a:p>
                      <a:pPr algn="ctr"/>
                      <a:r>
                        <a:rPr lang="en-US" sz="1400">
                          <a:effectLst/>
                        </a:rPr>
                        <a:t>April 4</a:t>
                      </a:r>
                      <a:endParaRPr lang="en-US" sz="140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March 22</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April 2, Sun</a:t>
                      </a:r>
                      <a:endParaRPr lang="en-US" sz="1400"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400" dirty="0">
                          <a:effectLst/>
                        </a:rPr>
                        <a:t>March 20, </a:t>
                      </a:r>
                      <a:r>
                        <a:rPr lang="en-US" sz="1400" b="1" dirty="0">
                          <a:solidFill>
                            <a:srgbClr val="FF0000"/>
                          </a:solidFill>
                          <a:effectLst/>
                        </a:rPr>
                        <a:t>Mon</a:t>
                      </a:r>
                      <a:endParaRPr lang="en-US" sz="14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170723625"/>
                  </a:ext>
                </a:extLst>
              </a:tr>
              <a:tr h="400243">
                <a:tc>
                  <a:txBody>
                    <a:bodyPr/>
                    <a:lstStyle/>
                    <a:p>
                      <a:pPr algn="ctr"/>
                      <a:r>
                        <a:rPr lang="en-US" sz="1400" dirty="0">
                          <a:effectLst/>
                        </a:rPr>
                        <a:t>35</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effectLst/>
                        </a:rPr>
                        <a:t>March 23,   5 AM, </a:t>
                      </a:r>
                      <a:r>
                        <a:rPr lang="en-US" sz="1400" b="1" dirty="0">
                          <a:solidFill>
                            <a:srgbClr val="0070C0"/>
                          </a:solidFill>
                          <a:effectLst/>
                        </a:rPr>
                        <a:t>Wed</a:t>
                      </a:r>
                      <a:endParaRPr lang="en-US" sz="1400" b="1" dirty="0">
                        <a:solidFill>
                          <a:srgbClr val="0070C0"/>
                        </a:solidFill>
                        <a:effectLst/>
                        <a:latin typeface="Arial" panose="020B0604020202020204" pitchFamily="34" charset="0"/>
                      </a:endParaRPr>
                    </a:p>
                  </a:txBody>
                  <a:tcPr marL="9525" marR="9525" marT="9525" marB="9525" anchor="ctr">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effectLst/>
                        </a:rPr>
                        <a:t>Nisan 1, </a:t>
                      </a:r>
                      <a:r>
                        <a:rPr lang="en-US" sz="1400" b="1" dirty="0">
                          <a:solidFill>
                            <a:srgbClr val="0070C0"/>
                          </a:solidFill>
                          <a:effectLst/>
                        </a:rPr>
                        <a:t>Wed</a:t>
                      </a:r>
                      <a:endParaRPr lang="en-US" sz="1400" b="1" dirty="0">
                        <a:solidFill>
                          <a:srgbClr val="0070C0"/>
                        </a:solidFill>
                        <a:effectLst/>
                        <a:latin typeface="Arial" panose="020B0604020202020204" pitchFamily="34" charset="0"/>
                      </a:endParaRPr>
                    </a:p>
                  </a:txBody>
                  <a:tcPr marL="9525" marR="9525" marT="9525" marB="9525"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effectLst/>
                        </a:rPr>
                        <a:t>April 5</a:t>
                      </a:r>
                      <a:endParaRPr lang="en-US" sz="1400">
                        <a:effectLst/>
                        <a:latin typeface="Arial" panose="020B0604020202020204" pitchFamily="34" charset="0"/>
                      </a:endParaRPr>
                    </a:p>
                  </a:txBody>
                  <a:tcPr marL="9525" marR="9525" marT="9525" marB="9525"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effectLst/>
                        </a:rPr>
                        <a:t>April 11</a:t>
                      </a:r>
                      <a:endParaRPr lang="en-US" sz="1400">
                        <a:effectLst/>
                        <a:latin typeface="Arial" panose="020B0604020202020204" pitchFamily="34" charset="0"/>
                      </a:endParaRPr>
                    </a:p>
                  </a:txBody>
                  <a:tcPr marL="9525" marR="9525" marT="9525" marB="9525"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effectLst/>
                        </a:rPr>
                        <a:t>April 3, Tues</a:t>
                      </a:r>
                      <a:endParaRPr lang="en-US" sz="1400" dirty="0">
                        <a:effectLst/>
                        <a:latin typeface="Arial" panose="020B0604020202020204" pitchFamily="34" charset="0"/>
                      </a:endParaRPr>
                    </a:p>
                  </a:txBody>
                  <a:tcPr marL="9525" marR="9525" marT="9525" marB="9525"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effectLst/>
                        </a:rPr>
                        <a:t>April 9, </a:t>
                      </a:r>
                      <a:r>
                        <a:rPr lang="en-US" sz="1400" b="1" dirty="0">
                          <a:solidFill>
                            <a:srgbClr val="FF0000"/>
                          </a:solidFill>
                          <a:effectLst/>
                        </a:rPr>
                        <a:t>Mon</a:t>
                      </a:r>
                      <a:endParaRPr lang="en-US" sz="14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933782"/>
                  </a:ext>
                </a:extLst>
              </a:tr>
            </a:tbl>
          </a:graphicData>
        </a:graphic>
      </p:graphicFrame>
      <p:sp>
        <p:nvSpPr>
          <p:cNvPr id="16" name="TextBox 15">
            <a:extLst>
              <a:ext uri="{FF2B5EF4-FFF2-40B4-BE49-F238E27FC236}">
                <a16:creationId xmlns:a16="http://schemas.microsoft.com/office/drawing/2014/main" id="{8310C376-6C00-AB32-16F1-A41487F8C2AE}"/>
              </a:ext>
            </a:extLst>
          </p:cNvPr>
          <p:cNvSpPr txBox="1"/>
          <p:nvPr/>
        </p:nvSpPr>
        <p:spPr>
          <a:xfrm>
            <a:off x="8878083" y="351728"/>
            <a:ext cx="2971017" cy="6186309"/>
          </a:xfrm>
          <a:prstGeom prst="rect">
            <a:avLst/>
          </a:prstGeom>
          <a:noFill/>
        </p:spPr>
        <p:txBody>
          <a:bodyPr wrap="square">
            <a:spAutoFit/>
            <a:scene3d>
              <a:camera prst="orthographicFront"/>
              <a:lightRig rig="threePt" dir="t"/>
            </a:scene3d>
            <a:sp3d extrusionH="57150">
              <a:bevelT w="38100" h="38100"/>
            </a:sp3d>
          </a:bodyPr>
          <a:lstStyle/>
          <a:p>
            <a:pPr marL="285750" indent="-285750">
              <a:buFont typeface="Arial" panose="020B0604020202020204" pitchFamily="34" charset="0"/>
              <a:buChar char="•"/>
            </a:pPr>
            <a:r>
              <a:rPr lang="en-US" sz="1800" b="1" dirty="0">
                <a:solidFill>
                  <a:srgbClr val="5A332E"/>
                </a:solidFill>
                <a:effectLst/>
                <a:latin typeface="Calibri" panose="020F0502020204030204" pitchFamily="34" charset="0"/>
                <a:ea typeface="Calibri" panose="020F0502020204030204" pitchFamily="34" charset="0"/>
                <a:cs typeface="Times New Roman" panose="02020603050405020304" pitchFamily="18" charset="0"/>
              </a:rPr>
              <a:t>“As for the calendar, the Essenes actually had </a:t>
            </a:r>
            <a:r>
              <a:rPr lang="en-US" sz="1800" b="1" u="sng" dirty="0">
                <a:solidFill>
                  <a:srgbClr val="5A332E"/>
                </a:solidFill>
                <a:effectLst/>
                <a:latin typeface="Calibri" panose="020F0502020204030204" pitchFamily="34" charset="0"/>
                <a:ea typeface="Calibri" panose="020F0502020204030204" pitchFamily="34" charset="0"/>
                <a:cs typeface="Times New Roman" panose="02020603050405020304" pitchFamily="18" charset="0"/>
              </a:rPr>
              <a:t>two</a:t>
            </a:r>
            <a:r>
              <a:rPr lang="en-US" sz="1800" b="1" dirty="0">
                <a:solidFill>
                  <a:srgbClr val="5A332E"/>
                </a:solidFill>
                <a:effectLst/>
                <a:latin typeface="Calibri" panose="020F0502020204030204" pitchFamily="34" charset="0"/>
                <a:ea typeface="Calibri" panose="020F0502020204030204" pitchFamily="34" charset="0"/>
                <a:cs typeface="Times New Roman" panose="02020603050405020304" pitchFamily="18" charset="0"/>
              </a:rPr>
              <a:t> of them. The first one, from the scrolls, was a lunar one. It had 354 days [6x 29 + 6x 30 = 354</a:t>
            </a:r>
            <a:r>
              <a:rPr lang="en-US" b="1" dirty="0">
                <a:solidFill>
                  <a:srgbClr val="5A332E"/>
                </a:solidFill>
                <a:latin typeface="Calibri" panose="020F0502020204030204" pitchFamily="34" charset="0"/>
                <a:ea typeface="Calibri" panose="020F0502020204030204" pitchFamily="34" charset="0"/>
                <a:cs typeface="Times New Roman" panose="02020603050405020304" pitchFamily="18" charset="0"/>
              </a:rPr>
              <a:t>]</a:t>
            </a:r>
            <a:r>
              <a:rPr lang="en-US" sz="1800" b="1" dirty="0">
                <a:solidFill>
                  <a:srgbClr val="5A332E"/>
                </a:solidFill>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second is much more complicated. It had 364 days and was solar.</a:t>
            </a:r>
          </a:p>
          <a:p>
            <a:pPr marL="285750" indent="-285750">
              <a:buFont typeface="Arial" panose="020B0604020202020204" pitchFamily="34" charset="0"/>
              <a:buChar char="•"/>
            </a:pP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“Essenes lived in Jerusalem and Judea </a:t>
            </a:r>
            <a:b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and observed the Old Testament feasts on a 364-day solar calendar, and establish the </a:t>
            </a:r>
            <a:r>
              <a:rPr lang="en-US" sz="1800" b="1" kern="100" dirty="0">
                <a:solidFill>
                  <a:sysClr val="windowText" lastClr="000000"/>
                </a:solidFill>
                <a:effectLst>
                  <a:glow rad="127000">
                    <a:srgbClr val="F47F33"/>
                  </a:glow>
                </a:effectLst>
                <a:latin typeface="Calibri" panose="020F0502020204030204" pitchFamily="34" charset="0"/>
                <a:ea typeface="Calibri" panose="020F0502020204030204" pitchFamily="34" charset="0"/>
                <a:cs typeface="Times New Roman" panose="02020603050405020304" pitchFamily="18" charset="0"/>
              </a:rPr>
              <a:t>feasibility</a:t>
            </a: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 of an Essene Passover different from the "Passover of the Jews" as John referred</a:t>
            </a:r>
            <a:b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to it</a:t>
            </a:r>
            <a:r>
              <a:rPr lang="en-US" sz="1800"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(John 2:13, 11:55).</a:t>
            </a: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p>
          <a:p>
            <a:r>
              <a:rPr lang="en-US" b="1" kern="100" dirty="0">
                <a:solidFill>
                  <a:srgbClr val="660066"/>
                </a:solidFill>
                <a:latin typeface="Calibri" panose="020F0502020204030204" pitchFamily="34" charset="0"/>
                <a:ea typeface="Calibri" panose="020F0502020204030204" pitchFamily="34" charset="0"/>
                <a:cs typeface="Times New Roman" panose="02020603050405020304" pitchFamily="18" charset="0"/>
              </a:rPr>
              <a:t>NOTE: This is a long ways from creation in Gen 1.</a:t>
            </a:r>
            <a:endParaRPr lang="en-US" sz="1800" kern="100" dirty="0">
              <a:solidFill>
                <a:srgbClr val="660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BE2EC68-B696-0E32-328A-485A6EFE5A1F}"/>
              </a:ext>
            </a:extLst>
          </p:cNvPr>
          <p:cNvSpPr txBox="1"/>
          <p:nvPr/>
        </p:nvSpPr>
        <p:spPr>
          <a:xfrm>
            <a:off x="2780339" y="-398629"/>
            <a:ext cx="8009466" cy="369332"/>
          </a:xfrm>
          <a:prstGeom prst="rect">
            <a:avLst/>
          </a:prstGeom>
          <a:noFill/>
        </p:spPr>
        <p:txBody>
          <a:bodyPr wrap="square">
            <a:spAutoFit/>
          </a:bodyPr>
          <a:lstStyle/>
          <a:p>
            <a:pPr algn="ctr"/>
            <a:r>
              <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Essene Passover always began "Tuesday" evening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330779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Explosion: 14 Points 2">
            <a:extLst>
              <a:ext uri="{FF2B5EF4-FFF2-40B4-BE49-F238E27FC236}">
                <a16:creationId xmlns:a16="http://schemas.microsoft.com/office/drawing/2014/main" id="{9F059E59-253B-21FC-6E8F-3752CE733ADE}"/>
              </a:ext>
            </a:extLst>
          </p:cNvPr>
          <p:cNvSpPr/>
          <p:nvPr/>
        </p:nvSpPr>
        <p:spPr>
          <a:xfrm>
            <a:off x="197427" y="136525"/>
            <a:ext cx="11793682" cy="6530975"/>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68197"/>
            <a:ext cx="2743200" cy="365125"/>
          </a:xfrm>
        </p:spPr>
        <p:txBody>
          <a:bodyPr/>
          <a:lstStyle/>
          <a:p>
            <a:fld id="{0B555D82-D20F-4DB7-B3E9-7B7EAC2F87A9}" type="slidenum">
              <a:rPr lang="en-US" sz="1400" b="1" smtClean="0">
                <a:solidFill>
                  <a:schemeClr val="tx1"/>
                </a:solidFill>
              </a:rPr>
              <a:t>49</a:t>
            </a:fld>
            <a:endParaRPr lang="en-US" b="1" dirty="0">
              <a:solidFill>
                <a:schemeClr val="tx1"/>
              </a:solidFill>
            </a:endParaRPr>
          </a:p>
        </p:txBody>
      </p:sp>
      <p:sp>
        <p:nvSpPr>
          <p:cNvPr id="8" name="TextBox 7">
            <a:extLst>
              <a:ext uri="{FF2B5EF4-FFF2-40B4-BE49-F238E27FC236}">
                <a16:creationId xmlns:a16="http://schemas.microsoft.com/office/drawing/2014/main" id="{492CE43B-E18D-D8FA-9A37-6EC3C1F8AA36}"/>
              </a:ext>
            </a:extLst>
          </p:cNvPr>
          <p:cNvSpPr txBox="1"/>
          <p:nvPr/>
        </p:nvSpPr>
        <p:spPr>
          <a:xfrm>
            <a:off x="812310" y="-3329762"/>
            <a:ext cx="11379690" cy="3300071"/>
          </a:xfrm>
          <a:prstGeom prst="rect">
            <a:avLst/>
          </a:prstGeom>
          <a:noFill/>
        </p:spPr>
        <p:txBody>
          <a:bodyPr wrap="square">
            <a:spAutoFit/>
          </a:bodyPr>
          <a:lstStyle/>
          <a:p>
            <a:pPr algn="l"/>
            <a:r>
              <a:rPr lang="en-US" b="1" i="0" dirty="0">
                <a:solidFill>
                  <a:srgbClr val="202124"/>
                </a:solidFill>
                <a:effectLst/>
                <a:latin typeface="arial" panose="020B0604020202020204" pitchFamily="34" charset="0"/>
              </a:rPr>
              <a:t>What is the Essene calendar [Passover Dates]?</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351C75"/>
                </a:solidFill>
                <a:effectLst/>
                <a:latin typeface="tahoma, sans-serif"/>
              </a:rPr>
              <a:t>The point of the analysis[on the next slide] is to illustrate that only in A.D. 30 did the Essene Passover Eve fall 1 day before the </a:t>
            </a:r>
            <a:r>
              <a:rPr lang="en-US" sz="1600" dirty="0">
                <a:solidFill>
                  <a:srgbClr val="0563C1"/>
                </a:solidFill>
                <a:effectLst/>
                <a:latin typeface="tahoma, sans-serif"/>
                <a:hlinkClick r:id="rId2"/>
              </a:rPr>
              <a:t>Jewish Passover Eve</a:t>
            </a:r>
            <a:r>
              <a:rPr lang="en-US" sz="1600" dirty="0">
                <a:solidFill>
                  <a:srgbClr val="351C75"/>
                </a:solidFill>
                <a:effectLst/>
                <a:latin typeface="tahoma, sans-serif"/>
              </a:rPr>
              <a:t>. In all other years the Essene Passover Eve fell in a different week or fell after (not before) the Jewish Passover.</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351C75"/>
                </a:solidFill>
                <a:effectLst/>
                <a:latin typeface="tahoma, sans-serif"/>
              </a:rPr>
              <a:t>Consequently, A.D. 30 is the only year in which Jesus and His disciples could observe the Essene Passover exactly one day before the Jews and Pharisees etc. observe the Jewish Passover, and hence A.D. 30 is the only year in which Jesus could both observe Passover in the upper room and then Himself be the sacrificial Passover Lamb of God the following day on Jewish Passover.</a:t>
            </a:r>
            <a:endParaRPr lang="en-US" sz="1600" dirty="0">
              <a:solidFill>
                <a:srgbClr val="351C75"/>
              </a:solidFill>
              <a:effectLst/>
            </a:endParaRPr>
          </a:p>
          <a:p>
            <a:pPr marL="285750" marR="0" indent="-285750">
              <a:lnSpc>
                <a:spcPct val="107000"/>
              </a:lnSpc>
              <a:spcBef>
                <a:spcPts val="0"/>
              </a:spcBef>
              <a:spcAft>
                <a:spcPts val="800"/>
              </a:spcAft>
              <a:buFont typeface="Arial" panose="020B0604020202020204" pitchFamily="34" charset="0"/>
              <a:buChar char="•"/>
            </a:pPr>
            <a:r>
              <a:rPr lang="en-US" sz="1600" dirty="0">
                <a:solidFill>
                  <a:srgbClr val="351C75"/>
                </a:solidFill>
                <a:effectLst/>
                <a:latin typeface="tahoma, sans-serif"/>
              </a:rPr>
              <a:t>No other year satisfies all the criteria to </a:t>
            </a:r>
            <a:r>
              <a:rPr lang="en-US" sz="1600" dirty="0">
                <a:solidFill>
                  <a:srgbClr val="0563C1"/>
                </a:solidFill>
                <a:effectLst/>
                <a:latin typeface="tahoma, sans-serif"/>
                <a:hlinkClick r:id="rId2"/>
              </a:rPr>
              <a:t>harmonize the gospel Passion Week accounts</a:t>
            </a:r>
            <a:r>
              <a:rPr lang="en-US" sz="1600" dirty="0">
                <a:solidFill>
                  <a:srgbClr val="351C75"/>
                </a:solidFill>
                <a:effectLst/>
                <a:latin typeface="tahoma, sans-serif"/>
              </a:rPr>
              <a:t>, and hence A.D. 30 stands alone as the only "fit" for the </a:t>
            </a:r>
            <a:r>
              <a:rPr lang="en-US" sz="1600" dirty="0">
                <a:solidFill>
                  <a:srgbClr val="0563C1"/>
                </a:solidFill>
                <a:effectLst/>
                <a:latin typeface="tahoma, sans-serif"/>
                <a:hlinkClick r:id="rId2"/>
              </a:rPr>
              <a:t>year of crucifixion</a:t>
            </a:r>
            <a:r>
              <a:rPr lang="en-US" sz="1600" dirty="0">
                <a:solidFill>
                  <a:srgbClr val="351C75"/>
                </a:solidFill>
                <a:effectLst/>
                <a:latin typeface="tahoma, sans-serif"/>
              </a:rPr>
              <a:t>.</a:t>
            </a:r>
            <a:endParaRPr lang="en-US" sz="1600" dirty="0">
              <a:solidFill>
                <a:srgbClr val="351C75"/>
              </a:solidFill>
              <a:effectLst/>
            </a:endParaRPr>
          </a:p>
          <a:p>
            <a:pPr marL="285750" marR="0" indent="-285750">
              <a:lnSpc>
                <a:spcPct val="107000"/>
              </a:lnSpc>
              <a:spcBef>
                <a:spcPts val="0"/>
              </a:spcBef>
              <a:spcAft>
                <a:spcPts val="800"/>
              </a:spcAft>
              <a:buFont typeface="Arial" panose="020B0604020202020204" pitchFamily="34" charset="0"/>
              <a:buChar char="•"/>
            </a:pPr>
            <a:endParaRPr lang="en-US" sz="1600" dirty="0">
              <a:solidFill>
                <a:srgbClr val="351C75"/>
              </a:solidFill>
              <a:effectLst/>
            </a:endParaRPr>
          </a:p>
        </p:txBody>
      </p:sp>
      <p:sp>
        <p:nvSpPr>
          <p:cNvPr id="5" name="Title 1">
            <a:extLst>
              <a:ext uri="{FF2B5EF4-FFF2-40B4-BE49-F238E27FC236}">
                <a16:creationId xmlns:a16="http://schemas.microsoft.com/office/drawing/2014/main" id="{41833251-A2E1-CAEA-D77F-34FA96CA2305}"/>
              </a:ext>
            </a:extLst>
          </p:cNvPr>
          <p:cNvSpPr>
            <a:spLocks noGrp="1"/>
          </p:cNvSpPr>
          <p:nvPr>
            <p:ph type="title"/>
          </p:nvPr>
        </p:nvSpPr>
        <p:spPr>
          <a:xfrm>
            <a:off x="342900" y="351728"/>
            <a:ext cx="8535183" cy="812461"/>
          </a:xfrm>
        </p:spPr>
        <p:txBody>
          <a:bodyPr>
            <a:normAutofit fontScale="90000"/>
            <a:scene3d>
              <a:camera prst="orthographicFront"/>
              <a:lightRig rig="threePt" dir="t"/>
            </a:scene3d>
            <a:sp3d extrusionH="57150">
              <a:bevelT w="38100" h="38100"/>
            </a:sp3d>
          </a:bodyPr>
          <a:lstStyle/>
          <a:p>
            <a:pPr algn="ctr"/>
            <a:r>
              <a:rPr lang="en-US" sz="3600" dirty="0">
                <a:ln>
                  <a:solidFill>
                    <a:srgbClr val="500050"/>
                  </a:solidFill>
                </a:ln>
                <a:solidFill>
                  <a:srgbClr val="AB5959"/>
                </a:solidFill>
                <a:latin typeface="Ravie" panose="04040805050809020602" pitchFamily="82" charset="0"/>
              </a:rPr>
              <a:t>Essene 30</a:t>
            </a:r>
            <a:r>
              <a:rPr lang="en-US" sz="1800" dirty="0">
                <a:ln>
                  <a:solidFill>
                    <a:srgbClr val="500050"/>
                  </a:solidFill>
                </a:ln>
                <a:solidFill>
                  <a:srgbClr val="AB5959"/>
                </a:solidFill>
                <a:latin typeface="Ravie" panose="04040805050809020602" pitchFamily="82" charset="0"/>
              </a:rPr>
              <a:t> </a:t>
            </a:r>
            <a:r>
              <a:rPr lang="en-US" sz="2800" dirty="0">
                <a:ln>
                  <a:solidFill>
                    <a:srgbClr val="500050"/>
                  </a:solidFill>
                </a:ln>
                <a:solidFill>
                  <a:srgbClr val="AB5959"/>
                </a:solidFill>
                <a:latin typeface="Ravie" panose="04040805050809020602" pitchFamily="82" charset="0"/>
              </a:rPr>
              <a:t>AD</a:t>
            </a:r>
            <a:r>
              <a:rPr lang="en-US" sz="3600" dirty="0">
                <a:ln>
                  <a:solidFill>
                    <a:srgbClr val="500050"/>
                  </a:solidFill>
                </a:ln>
                <a:solidFill>
                  <a:srgbClr val="AB5959"/>
                </a:solidFill>
                <a:latin typeface="Ravie" panose="04040805050809020602" pitchFamily="82" charset="0"/>
              </a:rPr>
              <a:t> Passover Dates</a:t>
            </a:r>
          </a:p>
        </p:txBody>
      </p:sp>
      <p:graphicFrame>
        <p:nvGraphicFramePr>
          <p:cNvPr id="6" name="Table 5">
            <a:extLst>
              <a:ext uri="{FF2B5EF4-FFF2-40B4-BE49-F238E27FC236}">
                <a16:creationId xmlns:a16="http://schemas.microsoft.com/office/drawing/2014/main" id="{E35D704D-AB69-6B16-A44F-C3149562512B}"/>
              </a:ext>
            </a:extLst>
          </p:cNvPr>
          <p:cNvGraphicFramePr>
            <a:graphicFrameLocks noGrp="1"/>
          </p:cNvGraphicFramePr>
          <p:nvPr>
            <p:extLst>
              <p:ext uri="{D42A27DB-BD31-4B8C-83A1-F6EECF244321}">
                <p14:modId xmlns:p14="http://schemas.microsoft.com/office/powerpoint/2010/main" val="932370825"/>
              </p:ext>
            </p:extLst>
          </p:nvPr>
        </p:nvGraphicFramePr>
        <p:xfrm>
          <a:off x="419100" y="1237702"/>
          <a:ext cx="8458983" cy="1600972"/>
        </p:xfrm>
        <a:graphic>
          <a:graphicData uri="http://schemas.openxmlformats.org/drawingml/2006/table">
            <a:tbl>
              <a:tblPr>
                <a:tableStyleId>{3C2FFA5D-87B4-456A-9821-1D502468CF0F}</a:tableStyleId>
              </a:tblPr>
              <a:tblGrid>
                <a:gridCol w="475210">
                  <a:extLst>
                    <a:ext uri="{9D8B030D-6E8A-4147-A177-3AD203B41FA5}">
                      <a16:colId xmlns:a16="http://schemas.microsoft.com/office/drawing/2014/main" val="2254262427"/>
                    </a:ext>
                  </a:extLst>
                </a:gridCol>
                <a:gridCol w="2027396">
                  <a:extLst>
                    <a:ext uri="{9D8B030D-6E8A-4147-A177-3AD203B41FA5}">
                      <a16:colId xmlns:a16="http://schemas.microsoft.com/office/drawing/2014/main" val="3226455466"/>
                    </a:ext>
                  </a:extLst>
                </a:gridCol>
                <a:gridCol w="1303937">
                  <a:extLst>
                    <a:ext uri="{9D8B030D-6E8A-4147-A177-3AD203B41FA5}">
                      <a16:colId xmlns:a16="http://schemas.microsoft.com/office/drawing/2014/main" val="65947794"/>
                    </a:ext>
                  </a:extLst>
                </a:gridCol>
                <a:gridCol w="1015077">
                  <a:extLst>
                    <a:ext uri="{9D8B030D-6E8A-4147-A177-3AD203B41FA5}">
                      <a16:colId xmlns:a16="http://schemas.microsoft.com/office/drawing/2014/main" val="3314516361"/>
                    </a:ext>
                  </a:extLst>
                </a:gridCol>
                <a:gridCol w="1015077">
                  <a:extLst>
                    <a:ext uri="{9D8B030D-6E8A-4147-A177-3AD203B41FA5}">
                      <a16:colId xmlns:a16="http://schemas.microsoft.com/office/drawing/2014/main" val="207398578"/>
                    </a:ext>
                  </a:extLst>
                </a:gridCol>
                <a:gridCol w="1268848">
                  <a:extLst>
                    <a:ext uri="{9D8B030D-6E8A-4147-A177-3AD203B41FA5}">
                      <a16:colId xmlns:a16="http://schemas.microsoft.com/office/drawing/2014/main" val="1841794475"/>
                    </a:ext>
                  </a:extLst>
                </a:gridCol>
                <a:gridCol w="1353438">
                  <a:extLst>
                    <a:ext uri="{9D8B030D-6E8A-4147-A177-3AD203B41FA5}">
                      <a16:colId xmlns:a16="http://schemas.microsoft.com/office/drawing/2014/main" val="3454643366"/>
                    </a:ext>
                  </a:extLst>
                </a:gridCol>
              </a:tblGrid>
              <a:tr h="400243">
                <a:tc>
                  <a:txBody>
                    <a:bodyPr/>
                    <a:lstStyle/>
                    <a:p>
                      <a:r>
                        <a:rPr lang="en-US" sz="1400" dirty="0">
                          <a:effectLst/>
                        </a:rPr>
                        <a:t> </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gridSpan="2">
                  <a:txBody>
                    <a:bodyPr/>
                    <a:lstStyle/>
                    <a:p>
                      <a:pPr algn="ctr"/>
                      <a:r>
                        <a:rPr lang="en-US" sz="2000" b="1" dirty="0">
                          <a:solidFill>
                            <a:schemeClr val="accent6">
                              <a:lumMod val="50000"/>
                            </a:schemeClr>
                          </a:solidFill>
                          <a:effectLst/>
                        </a:rPr>
                        <a:t>Jerusalem Vernal Equinox*</a:t>
                      </a:r>
                      <a:endParaRPr lang="en-US" sz="2000" b="1" dirty="0">
                        <a:solidFill>
                          <a:schemeClr val="accent6">
                            <a:lumMod val="50000"/>
                          </a:schemeClr>
                        </a:solidFill>
                        <a:effectLst/>
                        <a:latin typeface="Arial" panose="020B0604020202020204" pitchFamily="34" charset="0"/>
                      </a:endParaRPr>
                    </a:p>
                  </a:txBody>
                  <a:tcPr marL="9525" marR="9525" marT="9525" marB="9525" anchor="ctr">
                    <a:lnT w="12700" cap="flat" cmpd="sng" algn="ctr">
                      <a:solidFill>
                        <a:schemeClr val="tx1"/>
                      </a:solidFill>
                      <a:prstDash val="solid"/>
                      <a:round/>
                      <a:headEnd type="none" w="med" len="med"/>
                      <a:tailEnd type="none" w="med" len="med"/>
                    </a:lnT>
                    <a:cell3D prstMaterial="dkEdge">
                      <a:bevel prst="coolSlant"/>
                      <a:lightRig rig="flood" dir="t"/>
                    </a:cell3D>
                    <a:solidFill>
                      <a:schemeClr val="accent6">
                        <a:lumMod val="20000"/>
                        <a:lumOff val="80000"/>
                      </a:schemeClr>
                    </a:solidFill>
                  </a:tcPr>
                </a:tc>
                <a:tc hMerge="1">
                  <a:txBody>
                    <a:bodyPr/>
                    <a:lstStyle/>
                    <a:p>
                      <a:endParaRPr lang="en-US"/>
                    </a:p>
                  </a:txBody>
                  <a:tcPr/>
                </a:tc>
                <a:tc gridSpan="4">
                  <a:txBody>
                    <a:bodyPr/>
                    <a:lstStyle/>
                    <a:p>
                      <a:pPr algn="ctr"/>
                      <a:r>
                        <a:rPr lang="en-US" sz="2000" b="1" dirty="0">
                          <a:solidFill>
                            <a:srgbClr val="FF0000"/>
                          </a:solidFill>
                          <a:effectLst/>
                        </a:rPr>
                        <a:t>Nisan 14th Passover Eve</a:t>
                      </a:r>
                      <a:endParaRPr lang="en-US" sz="20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coolSlant"/>
                      <a:lightRig rig="flood" dir="t"/>
                    </a:cell3D>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3293596"/>
                  </a:ext>
                </a:extLst>
              </a:tr>
              <a:tr h="400243">
                <a:tc>
                  <a:txBody>
                    <a:bodyPr/>
                    <a:lstStyle/>
                    <a:p>
                      <a:pPr algn="ctr"/>
                      <a:r>
                        <a:rPr lang="en-US" sz="1400" b="1" dirty="0">
                          <a:effectLst/>
                        </a:rPr>
                        <a:t>Year</a:t>
                      </a:r>
                      <a:endParaRPr lang="en-US" sz="1400" b="1"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cell3D prstMaterial="dkEdge">
                      <a:bevel/>
                      <a:lightRig rig="flood" dir="t"/>
                    </a:cell3D>
                    <a:solidFill>
                      <a:schemeClr val="accent4">
                        <a:lumMod val="40000"/>
                        <a:lumOff val="60000"/>
                      </a:schemeClr>
                    </a:solidFill>
                  </a:tcPr>
                </a:tc>
                <a:tc>
                  <a:txBody>
                    <a:bodyPr/>
                    <a:lstStyle/>
                    <a:p>
                      <a:pPr algn="ctr"/>
                      <a:r>
                        <a:rPr lang="en-US" sz="1800" b="1" dirty="0">
                          <a:effectLst/>
                        </a:rPr>
                        <a:t>Julian dates</a:t>
                      </a:r>
                      <a:endParaRPr lang="en-US" sz="1800" b="1" dirty="0">
                        <a:effectLst/>
                        <a:latin typeface="Arial" panose="020B0604020202020204" pitchFamily="34" charset="0"/>
                      </a:endParaRPr>
                    </a:p>
                  </a:txBody>
                  <a:tcPr marL="9525" marR="9525" marT="9525" marB="9525" anchor="ctr">
                    <a:cell3D prstMaterial="dkEdge">
                      <a:bevel prst="coolSlant"/>
                      <a:lightRig rig="flood" dir="t"/>
                    </a:cell3D>
                    <a:solidFill>
                      <a:srgbClr val="FFC000"/>
                    </a:solidFill>
                  </a:tcPr>
                </a:tc>
                <a:tc>
                  <a:txBody>
                    <a:bodyPr/>
                    <a:lstStyle/>
                    <a:p>
                      <a:pPr algn="ctr"/>
                      <a:r>
                        <a:rPr lang="en-US" sz="1800" b="1" dirty="0">
                          <a:solidFill>
                            <a:srgbClr val="002060"/>
                          </a:solidFill>
                          <a:effectLst/>
                        </a:rPr>
                        <a:t>Essene</a:t>
                      </a:r>
                      <a:r>
                        <a:rPr lang="en-US" sz="1800" b="1" dirty="0">
                          <a:effectLst/>
                        </a:rPr>
                        <a:t> date</a:t>
                      </a:r>
                      <a:endParaRPr lang="en-US" sz="1800" b="1" dirty="0">
                        <a:effectLst/>
                        <a:latin typeface="Arial" panose="020B0604020202020204" pitchFamily="34" charset="0"/>
                      </a:endParaRPr>
                    </a:p>
                  </a:txBody>
                  <a:tcPr marL="9525" marR="9525" marT="9525" marB="9525" anchor="ctr">
                    <a:cell3D prstMaterial="dkEdge">
                      <a:bevel prst="coolSlant"/>
                      <a:lightRig rig="flood" dir="t"/>
                    </a:cell3D>
                    <a:solidFill>
                      <a:schemeClr val="accent5">
                        <a:lumMod val="20000"/>
                        <a:lumOff val="80000"/>
                      </a:schemeClr>
                    </a:solidFill>
                  </a:tcPr>
                </a:tc>
                <a:tc gridSpan="2">
                  <a:txBody>
                    <a:bodyPr/>
                    <a:lstStyle/>
                    <a:p>
                      <a:pPr algn="ctr"/>
                      <a:r>
                        <a:rPr lang="en-US" sz="1800" b="1" dirty="0">
                          <a:effectLst/>
                        </a:rPr>
                        <a:t>Julian dates</a:t>
                      </a:r>
                      <a:endParaRPr lang="en-US" sz="1800" b="1" dirty="0">
                        <a:effectLst/>
                        <a:latin typeface="Arial" panose="020B0604020202020204" pitchFamily="34" charset="0"/>
                      </a:endParaRPr>
                    </a:p>
                  </a:txBody>
                  <a:tcPr marL="9525" marR="9525" marT="9525" marB="9525" anchor="ctr">
                    <a:cell3D prstMaterial="dkEdge">
                      <a:bevel prst="coolSlant"/>
                      <a:lightRig rig="flood" dir="t"/>
                    </a:cell3D>
                    <a:solidFill>
                      <a:srgbClr val="FFC000"/>
                    </a:solidFill>
                  </a:tcPr>
                </a:tc>
                <a:tc hMerge="1">
                  <a:txBody>
                    <a:bodyPr/>
                    <a:lstStyle/>
                    <a:p>
                      <a:endParaRPr lang="en-US"/>
                    </a:p>
                  </a:txBody>
                  <a:tcPr/>
                </a:tc>
                <a:tc gridSpan="2">
                  <a:txBody>
                    <a:bodyPr/>
                    <a:lstStyle/>
                    <a:p>
                      <a:pPr algn="ctr"/>
                      <a:r>
                        <a:rPr lang="en-US" sz="1800" b="1" dirty="0">
                          <a:effectLst/>
                        </a:rPr>
                        <a:t>Gregorian dates</a:t>
                      </a:r>
                      <a:endParaRPr lang="en-US" sz="1800" b="1" dirty="0">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cell3D prstMaterial="dkEdge">
                      <a:bevel prst="coolSlant"/>
                      <a:lightRig rig="flood" dir="t"/>
                    </a:cell3D>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944689959"/>
                  </a:ext>
                </a:extLst>
              </a:tr>
              <a:tr h="400243">
                <a:tc>
                  <a:txBody>
                    <a:bodyPr/>
                    <a:lstStyle/>
                    <a:p>
                      <a:pPr algn="ctr"/>
                      <a:r>
                        <a:rPr lang="en-US" sz="1400" b="1" dirty="0">
                          <a:effectLst/>
                        </a:rPr>
                        <a:t>AD</a:t>
                      </a:r>
                      <a:endParaRPr lang="en-US" sz="1400" b="1"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cell3D prstMaterial="dkEdge">
                      <a:bevel/>
                      <a:lightRig rig="flood" dir="t"/>
                    </a:cell3D>
                    <a:solidFill>
                      <a:schemeClr val="bg1"/>
                    </a:solidFill>
                  </a:tcPr>
                </a:tc>
                <a:tc>
                  <a:txBody>
                    <a:bodyPr/>
                    <a:lstStyle/>
                    <a:p>
                      <a:pPr algn="ctr"/>
                      <a:endParaRPr lang="en-US" sz="1800" b="1" dirty="0">
                        <a:effectLst/>
                        <a:latin typeface="Arial" panose="020B0604020202020204" pitchFamily="34" charset="0"/>
                      </a:endParaRPr>
                    </a:p>
                  </a:txBody>
                  <a:tcPr marL="9525" marR="9525" marT="9525" marB="9525" anchor="ctr">
                    <a:solidFill>
                      <a:schemeClr val="bg1"/>
                    </a:solidFill>
                  </a:tcPr>
                </a:tc>
                <a:tc>
                  <a:txBody>
                    <a:bodyPr/>
                    <a:lstStyle/>
                    <a:p>
                      <a:pPr algn="ctr"/>
                      <a:endParaRPr lang="en-US" sz="1800" b="1"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800" b="1" dirty="0">
                          <a:solidFill>
                            <a:srgbClr val="002060"/>
                          </a:solidFill>
                          <a:effectLst/>
                        </a:rPr>
                        <a:t>Essene**</a:t>
                      </a:r>
                      <a:endParaRPr lang="en-US" sz="1800" b="1"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5">
                        <a:lumMod val="20000"/>
                        <a:lumOff val="80000"/>
                      </a:schemeClr>
                    </a:solidFill>
                  </a:tcPr>
                </a:tc>
                <a:tc>
                  <a:txBody>
                    <a:bodyPr/>
                    <a:lstStyle/>
                    <a:p>
                      <a:pPr algn="ctr"/>
                      <a:r>
                        <a:rPr lang="en-US" sz="1800" b="1" dirty="0">
                          <a:solidFill>
                            <a:srgbClr val="5A332E"/>
                          </a:solidFill>
                          <a:effectLst/>
                        </a:rPr>
                        <a:t>Jewish</a:t>
                      </a:r>
                      <a:endParaRPr lang="en-US" sz="1800" b="1" dirty="0">
                        <a:solidFill>
                          <a:srgbClr val="5A332E"/>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2">
                        <a:lumMod val="40000"/>
                        <a:lumOff val="60000"/>
                      </a:schemeClr>
                    </a:solidFill>
                  </a:tcPr>
                </a:tc>
                <a:tc>
                  <a:txBody>
                    <a:bodyPr/>
                    <a:lstStyle/>
                    <a:p>
                      <a:pPr algn="ctr"/>
                      <a:r>
                        <a:rPr lang="en-US" sz="1800" b="1" dirty="0">
                          <a:solidFill>
                            <a:srgbClr val="002060"/>
                          </a:solidFill>
                          <a:effectLst/>
                        </a:rPr>
                        <a:t>Essene**</a:t>
                      </a:r>
                      <a:endParaRPr lang="en-US" sz="1800" b="1"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5">
                        <a:lumMod val="20000"/>
                        <a:lumOff val="80000"/>
                      </a:schemeClr>
                    </a:solidFill>
                  </a:tcPr>
                </a:tc>
                <a:tc>
                  <a:txBody>
                    <a:bodyPr/>
                    <a:lstStyle/>
                    <a:p>
                      <a:pPr algn="ctr"/>
                      <a:r>
                        <a:rPr lang="en-US" sz="1800" b="1" dirty="0">
                          <a:solidFill>
                            <a:srgbClr val="5A332E"/>
                          </a:solidFill>
                          <a:effectLst/>
                        </a:rPr>
                        <a:t>Jewish</a:t>
                      </a:r>
                      <a:endParaRPr lang="en-US" sz="1800" b="1" dirty="0">
                        <a:solidFill>
                          <a:srgbClr val="5A332E"/>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cell3D prstMaterial="dkEdge">
                      <a:bevel prst="coolSlant"/>
                      <a:lightRig rig="flood" dir="t"/>
                    </a:cell3D>
                    <a:solidFill>
                      <a:schemeClr val="accent2">
                        <a:lumMod val="40000"/>
                        <a:lumOff val="60000"/>
                      </a:schemeClr>
                    </a:solidFill>
                  </a:tcPr>
                </a:tc>
                <a:extLst>
                  <a:ext uri="{0D108BD9-81ED-4DB2-BD59-A6C34878D82A}">
                    <a16:rowId xmlns:a16="http://schemas.microsoft.com/office/drawing/2014/main" val="27411659"/>
                  </a:ext>
                </a:extLst>
              </a:tr>
              <a:tr h="400243">
                <a:tc>
                  <a:txBody>
                    <a:bodyPr/>
                    <a:lstStyle/>
                    <a:p>
                      <a:pPr algn="ctr"/>
                      <a:r>
                        <a:rPr lang="en-US" sz="1600" b="1" dirty="0">
                          <a:solidFill>
                            <a:srgbClr val="0070C0"/>
                          </a:solidFill>
                          <a:effectLst/>
                        </a:rPr>
                        <a:t>30</a:t>
                      </a:r>
                      <a:endParaRPr lang="en-US" sz="1600" b="1" dirty="0">
                        <a:solidFill>
                          <a:srgbClr val="0070C0"/>
                        </a:solidFill>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cell3D prstMaterial="dkEdge">
                      <a:bevel prst="coolSlant"/>
                      <a:lightRig rig="flood" dir="t"/>
                    </a:cell3D>
                    <a:solidFill>
                      <a:schemeClr val="accent4">
                        <a:lumMod val="40000"/>
                        <a:lumOff val="60000"/>
                      </a:schemeClr>
                    </a:solidFill>
                  </a:tcPr>
                </a:tc>
                <a:tc>
                  <a:txBody>
                    <a:bodyPr/>
                    <a:lstStyle/>
                    <a:p>
                      <a:r>
                        <a:rPr lang="en-US" sz="1600" b="1" dirty="0">
                          <a:effectLst/>
                        </a:rPr>
                        <a:t>March 22, 12 MN, </a:t>
                      </a:r>
                      <a:r>
                        <a:rPr lang="en-US" sz="1600" b="1" dirty="0">
                          <a:solidFill>
                            <a:srgbClr val="0070C0"/>
                          </a:solidFill>
                          <a:effectLst/>
                        </a:rPr>
                        <a:t>Wed</a:t>
                      </a:r>
                      <a:endParaRPr lang="en-US" sz="1600" b="1" dirty="0">
                        <a:solidFill>
                          <a:srgbClr val="0070C0"/>
                        </a:solidFill>
                        <a:effectLst/>
                        <a:latin typeface="Arial" panose="020B0604020202020204" pitchFamily="34" charset="0"/>
                      </a:endParaRPr>
                    </a:p>
                  </a:txBody>
                  <a:tcPr marL="9525" marR="9525" marT="9525" marB="9525" anchor="ctr">
                    <a:cell3D prstMaterial="dkEdge">
                      <a:bevel w="77470" h="12700" prst="softRound"/>
                      <a:lightRig rig="flood" dir="t"/>
                    </a:cell3D>
                    <a:solidFill>
                      <a:schemeClr val="accent4">
                        <a:lumMod val="40000"/>
                        <a:lumOff val="60000"/>
                      </a:schemeClr>
                    </a:solidFill>
                  </a:tcPr>
                </a:tc>
                <a:tc>
                  <a:txBody>
                    <a:bodyPr/>
                    <a:lstStyle/>
                    <a:p>
                      <a:r>
                        <a:rPr lang="en-US" sz="1600" b="1" dirty="0">
                          <a:effectLst/>
                        </a:rPr>
                        <a:t>Nisan 1, </a:t>
                      </a:r>
                      <a:r>
                        <a:rPr lang="en-US" sz="1600" b="1" dirty="0">
                          <a:solidFill>
                            <a:srgbClr val="0070C0"/>
                          </a:solidFill>
                          <a:effectLst/>
                        </a:rPr>
                        <a:t>Wed</a:t>
                      </a:r>
                      <a:endParaRPr lang="en-US" sz="1600" b="1" dirty="0">
                        <a:solidFill>
                          <a:srgbClr val="0070C0"/>
                        </a:solidFill>
                        <a:effectLst/>
                        <a:latin typeface="Arial" panose="020B0604020202020204" pitchFamily="34" charset="0"/>
                      </a:endParaRPr>
                    </a:p>
                  </a:txBody>
                  <a:tcPr marL="9525" marR="9525" marT="9525" marB="9525" anchor="ctr">
                    <a:solidFill>
                      <a:schemeClr val="accent4">
                        <a:lumMod val="40000"/>
                        <a:lumOff val="60000"/>
                      </a:schemeClr>
                    </a:solidFill>
                  </a:tcPr>
                </a:tc>
                <a:tc>
                  <a:txBody>
                    <a:bodyPr/>
                    <a:lstStyle/>
                    <a:p>
                      <a:pPr algn="ctr"/>
                      <a:r>
                        <a:rPr lang="en-US" sz="1800" b="1" dirty="0">
                          <a:solidFill>
                            <a:srgbClr val="002060"/>
                          </a:solidFill>
                          <a:effectLst/>
                        </a:rPr>
                        <a:t>April 4</a:t>
                      </a:r>
                      <a:endParaRPr lang="en-US" sz="1800" b="1"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1">
                        <a:lumMod val="20000"/>
                        <a:lumOff val="80000"/>
                      </a:schemeClr>
                    </a:solidFill>
                  </a:tcPr>
                </a:tc>
                <a:tc>
                  <a:txBody>
                    <a:bodyPr/>
                    <a:lstStyle/>
                    <a:p>
                      <a:pPr algn="ctr"/>
                      <a:r>
                        <a:rPr lang="en-US" sz="1800" b="1" dirty="0">
                          <a:solidFill>
                            <a:srgbClr val="5A332E"/>
                          </a:solidFill>
                          <a:effectLst/>
                        </a:rPr>
                        <a:t>April 5</a:t>
                      </a:r>
                      <a:endParaRPr lang="en-US" sz="1800" b="1" dirty="0">
                        <a:solidFill>
                          <a:srgbClr val="5A332E"/>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2">
                        <a:lumMod val="40000"/>
                        <a:lumOff val="60000"/>
                      </a:schemeClr>
                    </a:solidFill>
                  </a:tcPr>
                </a:tc>
                <a:tc>
                  <a:txBody>
                    <a:bodyPr/>
                    <a:lstStyle/>
                    <a:p>
                      <a:pPr algn="ctr"/>
                      <a:r>
                        <a:rPr lang="en-US" sz="1600" b="1" dirty="0">
                          <a:solidFill>
                            <a:srgbClr val="002060"/>
                          </a:solidFill>
                          <a:effectLst/>
                        </a:rPr>
                        <a:t>April 2, </a:t>
                      </a:r>
                      <a:r>
                        <a:rPr lang="en-US" sz="1600" b="1" u="sng" dirty="0">
                          <a:solidFill>
                            <a:srgbClr val="002060"/>
                          </a:solidFill>
                          <a:effectLst/>
                        </a:rPr>
                        <a:t>Tues</a:t>
                      </a:r>
                      <a:endParaRPr lang="en-US" sz="1600" b="1" u="sng"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1">
                        <a:lumMod val="20000"/>
                        <a:lumOff val="80000"/>
                      </a:schemeClr>
                    </a:solidFill>
                  </a:tcPr>
                </a:tc>
                <a:tc>
                  <a:txBody>
                    <a:bodyPr/>
                    <a:lstStyle/>
                    <a:p>
                      <a:pPr algn="ctr"/>
                      <a:r>
                        <a:rPr lang="en-US" sz="1800" b="1" dirty="0">
                          <a:solidFill>
                            <a:srgbClr val="5A332E"/>
                          </a:solidFill>
                          <a:effectLst/>
                        </a:rPr>
                        <a:t>April 3, </a:t>
                      </a:r>
                      <a:r>
                        <a:rPr lang="en-US" sz="1800" b="1" u="sng" dirty="0">
                          <a:solidFill>
                            <a:srgbClr val="0070C0"/>
                          </a:solidFill>
                          <a:effectLst/>
                        </a:rPr>
                        <a:t>Wed</a:t>
                      </a:r>
                      <a:endParaRPr lang="en-US" sz="1800" b="1" u="sng" dirty="0">
                        <a:solidFill>
                          <a:srgbClr val="0070C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cell3D prstMaterial="dkEdge">
                      <a:bevel prst="coolSlant"/>
                      <a:lightRig rig="flood" dir="t"/>
                    </a:cell3D>
                    <a:solidFill>
                      <a:schemeClr val="accent2">
                        <a:lumMod val="40000"/>
                        <a:lumOff val="60000"/>
                      </a:schemeClr>
                    </a:solidFill>
                  </a:tcPr>
                </a:tc>
                <a:extLst>
                  <a:ext uri="{0D108BD9-81ED-4DB2-BD59-A6C34878D82A}">
                    <a16:rowId xmlns:a16="http://schemas.microsoft.com/office/drawing/2014/main" val="2595124782"/>
                  </a:ext>
                </a:extLst>
              </a:tr>
            </a:tbl>
          </a:graphicData>
        </a:graphic>
      </p:graphicFrame>
      <p:sp>
        <p:nvSpPr>
          <p:cNvPr id="16" name="TextBox 15">
            <a:extLst>
              <a:ext uri="{FF2B5EF4-FFF2-40B4-BE49-F238E27FC236}">
                <a16:creationId xmlns:a16="http://schemas.microsoft.com/office/drawing/2014/main" id="{8310C376-6C00-AB32-16F1-A41487F8C2AE}"/>
              </a:ext>
            </a:extLst>
          </p:cNvPr>
          <p:cNvSpPr txBox="1"/>
          <p:nvPr/>
        </p:nvSpPr>
        <p:spPr>
          <a:xfrm>
            <a:off x="8878084" y="351728"/>
            <a:ext cx="2971016" cy="6186309"/>
          </a:xfrm>
          <a:prstGeom prst="rect">
            <a:avLst/>
          </a:prstGeom>
          <a:noFill/>
        </p:spPr>
        <p:txBody>
          <a:bodyPr wrap="square">
            <a:spAutoFit/>
            <a:scene3d>
              <a:camera prst="orthographicFront"/>
              <a:lightRig rig="threePt" dir="t"/>
            </a:scene3d>
            <a:sp3d extrusionH="57150">
              <a:bevelT w="82550" h="38100" prst="coolSlant"/>
            </a:sp3d>
          </a:bodyPr>
          <a:lstStyle/>
          <a:p>
            <a:pPr marL="285750" indent="-285750">
              <a:buFont typeface="Arial" panose="020B0604020202020204" pitchFamily="34" charset="0"/>
              <a:buChar char="•"/>
            </a:pPr>
            <a:r>
              <a:rPr lang="en-US" sz="1800" b="1" dirty="0">
                <a:solidFill>
                  <a:srgbClr val="5A332E"/>
                </a:solidFill>
                <a:effectLst/>
                <a:latin typeface="Calibri" panose="020F0502020204030204" pitchFamily="34" charset="0"/>
                <a:ea typeface="Calibri" panose="020F0502020204030204" pitchFamily="34" charset="0"/>
                <a:cs typeface="Times New Roman" panose="02020603050405020304" pitchFamily="18" charset="0"/>
              </a:rPr>
              <a:t>“Essenes kept track of the luni-solar only to point out errors in case they would eventually be in charge in/at Jerusalem.</a:t>
            </a:r>
          </a:p>
          <a:p>
            <a:pPr marL="285750" indent="-285750">
              <a:buFont typeface="Arial" panose="020B0604020202020204" pitchFamily="34" charset="0"/>
              <a:buChar char="•"/>
            </a:pPr>
            <a:r>
              <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“Essene Passover always began "Tuesday" evening.</a:t>
            </a:r>
          </a:p>
          <a:p>
            <a:pPr marL="285750" indent="-285750">
              <a:buFont typeface="Arial" panose="020B0604020202020204" pitchFamily="34" charset="0"/>
              <a:buChar char="•"/>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“CONCLUSION: </a:t>
            </a:r>
            <a:r>
              <a:rPr lang="en-US"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I</a:t>
            </a:r>
            <a:r>
              <a:rPr lang="en-US"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 is not unreasonable that Jesus would observe an Essene Passover</a:t>
            </a:r>
            <a:r>
              <a:rPr lang="en-US"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opposed to that orchestrated by the Pharisees' power struggles against the Sadducees.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the Passover that Jesus observed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the upper </a:t>
            </a:r>
            <a:r>
              <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room </a:t>
            </a:r>
            <a:r>
              <a:rPr lang="en-US" sz="1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was likel</a:t>
            </a:r>
            <a:r>
              <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 </a:t>
            </a:r>
            <a:br>
              <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Essene Passover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not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Jewish Passover (which was 1 day later)</a:t>
            </a:r>
            <a:r>
              <a:rPr lang="en-US" kern="100" dirty="0">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b="1" kern="100" dirty="0">
                <a:solidFill>
                  <a:srgbClr val="660066"/>
                </a:solidFill>
                <a:latin typeface="Calibri" panose="020F0502020204030204" pitchFamily="34" charset="0"/>
                <a:cs typeface="Times New Roman" panose="02020603050405020304" pitchFamily="18" charset="0"/>
              </a:rPr>
              <a:t>Note the serious problems with this information!</a:t>
            </a:r>
            <a:endParaRPr lang="en-US" b="1" dirty="0">
              <a:solidFill>
                <a:srgbClr val="660066"/>
              </a:solidFill>
            </a:endParaRPr>
          </a:p>
        </p:txBody>
      </p:sp>
      <p:sp>
        <p:nvSpPr>
          <p:cNvPr id="7" name="Scroll: Vertical 6">
            <a:extLst>
              <a:ext uri="{FF2B5EF4-FFF2-40B4-BE49-F238E27FC236}">
                <a16:creationId xmlns:a16="http://schemas.microsoft.com/office/drawing/2014/main" id="{374EF742-3E7A-E304-06A3-99160F5F58F5}"/>
              </a:ext>
            </a:extLst>
          </p:cNvPr>
          <p:cNvSpPr/>
          <p:nvPr/>
        </p:nvSpPr>
        <p:spPr>
          <a:xfrm>
            <a:off x="342900" y="2967366"/>
            <a:ext cx="8726632" cy="3480850"/>
          </a:xfrm>
          <a:prstGeom prst="vertic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Summary of events for these three calendars in Year 30 AD</a:t>
            </a:r>
          </a:p>
          <a:p>
            <a:pPr algn="ctr"/>
            <a:r>
              <a:rPr lang="en-US" sz="700" dirty="0">
                <a:solidFill>
                  <a:srgbClr val="002060"/>
                </a:solidFill>
              </a:rPr>
              <a:t> </a:t>
            </a:r>
          </a:p>
          <a:p>
            <a:r>
              <a:rPr lang="en-US" b="1" u="sng" dirty="0">
                <a:solidFill>
                  <a:srgbClr val="002060"/>
                </a:solidFill>
              </a:rPr>
              <a:t>Essenes</a:t>
            </a:r>
            <a:r>
              <a:rPr lang="en-US" dirty="0">
                <a:solidFill>
                  <a:srgbClr val="002060"/>
                </a:solidFill>
              </a:rPr>
              <a:t>:  </a:t>
            </a:r>
            <a:r>
              <a:rPr lang="en-US" b="1" dirty="0">
                <a:solidFill>
                  <a:srgbClr val="0070C0"/>
                </a:solidFill>
              </a:rPr>
              <a:t>Yahusha</a:t>
            </a:r>
            <a:r>
              <a:rPr lang="en-US" dirty="0">
                <a:solidFill>
                  <a:srgbClr val="002060"/>
                </a:solidFill>
              </a:rPr>
              <a:t> observes last supper in Upper Room on Essene Passover.</a:t>
            </a:r>
          </a:p>
          <a:p>
            <a:r>
              <a:rPr lang="en-US" b="1" u="sng" dirty="0">
                <a:solidFill>
                  <a:srgbClr val="002060"/>
                </a:solidFill>
              </a:rPr>
              <a:t>Jewish</a:t>
            </a:r>
            <a:r>
              <a:rPr lang="en-US" dirty="0">
                <a:solidFill>
                  <a:srgbClr val="002060"/>
                </a:solidFill>
              </a:rPr>
              <a:t>:  </a:t>
            </a:r>
            <a:r>
              <a:rPr lang="en-US" b="1" dirty="0">
                <a:solidFill>
                  <a:srgbClr val="0070C0"/>
                </a:solidFill>
              </a:rPr>
              <a:t>Yahusha</a:t>
            </a:r>
            <a:r>
              <a:rPr lang="en-US" dirty="0">
                <a:solidFill>
                  <a:srgbClr val="002060"/>
                </a:solidFill>
              </a:rPr>
              <a:t> dies on Jews’ Passover.</a:t>
            </a:r>
          </a:p>
          <a:p>
            <a:r>
              <a:rPr lang="en-US" b="1" u="sng" dirty="0">
                <a:solidFill>
                  <a:srgbClr val="002060"/>
                </a:solidFill>
              </a:rPr>
              <a:t>Covenant</a:t>
            </a:r>
            <a:r>
              <a:rPr lang="en-US" dirty="0">
                <a:solidFill>
                  <a:srgbClr val="002060"/>
                </a:solidFill>
              </a:rPr>
              <a:t>:  </a:t>
            </a:r>
            <a:r>
              <a:rPr lang="en-US" b="1" dirty="0">
                <a:solidFill>
                  <a:srgbClr val="0070C0"/>
                </a:solidFill>
              </a:rPr>
              <a:t>Yahusha</a:t>
            </a:r>
            <a:r>
              <a:rPr lang="en-US" dirty="0">
                <a:solidFill>
                  <a:srgbClr val="002060"/>
                </a:solidFill>
              </a:rPr>
              <a:t> observes Last Supper on evening of Abib 13; dies on His Covenant Passover on Wed Abib 14; Jewish Passover begins at sunset on covenant Abib 14; therefore, the Jewish Passover is really on 5</a:t>
            </a:r>
            <a:r>
              <a:rPr lang="en-US" baseline="30000" dirty="0">
                <a:solidFill>
                  <a:srgbClr val="002060"/>
                </a:solidFill>
              </a:rPr>
              <a:t>th</a:t>
            </a:r>
            <a:r>
              <a:rPr lang="en-US" dirty="0">
                <a:solidFill>
                  <a:srgbClr val="002060"/>
                </a:solidFill>
              </a:rPr>
              <a:t> cycle [Thurs] according to the calculation of the lunar cycles-not on “WED” as the Essenes claim.</a:t>
            </a:r>
          </a:p>
          <a:p>
            <a:pPr marL="285750" indent="-285750">
              <a:buFont typeface="Arial" panose="020B0604020202020204" pitchFamily="34" charset="0"/>
              <a:buChar char="•"/>
            </a:pPr>
            <a:r>
              <a:rPr lang="en-US" b="1" dirty="0">
                <a:solidFill>
                  <a:srgbClr val="C00000"/>
                </a:solidFill>
              </a:rPr>
              <a:t>Essene Calendar Calculation Problem:  </a:t>
            </a:r>
            <a:r>
              <a:rPr lang="en-US" b="1" dirty="0">
                <a:solidFill>
                  <a:srgbClr val="002060"/>
                </a:solidFill>
              </a:rPr>
              <a:t>They may be calculating the Essene calendar correctly according to their calendar rules, but they have not taken </a:t>
            </a:r>
            <a:br>
              <a:rPr lang="en-US" b="1" dirty="0">
                <a:solidFill>
                  <a:srgbClr val="002060"/>
                </a:solidFill>
              </a:rPr>
            </a:br>
            <a:r>
              <a:rPr lang="en-US" b="1" dirty="0">
                <a:solidFill>
                  <a:srgbClr val="002060"/>
                </a:solidFill>
              </a:rPr>
              <a:t>care to calculate the proper lunar calendar reckoning according to the Jews.</a:t>
            </a:r>
          </a:p>
          <a:p>
            <a:pPr marL="285750" indent="-285750">
              <a:buFont typeface="Arial" panose="020B0604020202020204" pitchFamily="34" charset="0"/>
              <a:buChar char="•"/>
            </a:pPr>
            <a:r>
              <a:rPr lang="en-US" b="1" dirty="0">
                <a:solidFill>
                  <a:srgbClr val="C00000"/>
                </a:solidFill>
              </a:rPr>
              <a:t>Question:  </a:t>
            </a:r>
            <a:r>
              <a:rPr lang="en-US" b="1" dirty="0">
                <a:solidFill>
                  <a:srgbClr val="002060"/>
                </a:solidFill>
              </a:rPr>
              <a:t>Can the Essene calendar demonstrate the 12 hour offset between  the Essene and Jewish lunar calendar Passover dates?</a:t>
            </a:r>
          </a:p>
          <a:p>
            <a:endParaRPr lang="en-US" b="1" dirty="0">
              <a:solidFill>
                <a:srgbClr val="002060"/>
              </a:solidFill>
            </a:endParaRPr>
          </a:p>
        </p:txBody>
      </p:sp>
    </p:spTree>
    <p:extLst>
      <p:ext uri="{BB962C8B-B14F-4D97-AF65-F5344CB8AC3E}">
        <p14:creationId xmlns:p14="http://schemas.microsoft.com/office/powerpoint/2010/main" val="381090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1000"/>
                                        <p:tgtEl>
                                          <p:spTgt spid="7">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arn(inVertical)">
                                      <p:cBhvr>
                                        <p:cTn id="15" dur="10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arn(inVertical)">
                                      <p:cBhvr>
                                        <p:cTn id="20" dur="10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barn(inVertical)">
                                      <p:cBhvr>
                                        <p:cTn id="25" dur="10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arn(inVertical)">
                                      <p:cBhvr>
                                        <p:cTn id="30"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40419-8BC7-3F56-3BCA-CA480049B1A7}"/>
              </a:ext>
            </a:extLst>
          </p:cNvPr>
          <p:cNvSpPr>
            <a:spLocks noGrp="1"/>
          </p:cNvSpPr>
          <p:nvPr>
            <p:ph type="title"/>
          </p:nvPr>
        </p:nvSpPr>
        <p:spPr>
          <a:xfrm>
            <a:off x="4337054" y="277324"/>
            <a:ext cx="3905244" cy="1950644"/>
          </a:xfrm>
        </p:spPr>
        <p:txBody>
          <a:bodyPr>
            <a:normAutofit/>
            <a:scene3d>
              <a:camera prst="orthographicFront"/>
              <a:lightRig rig="threePt" dir="t"/>
            </a:scene3d>
            <a:sp3d extrusionH="57150">
              <a:bevelT h="25400" prst="softRound"/>
            </a:sp3d>
          </a:bodyPr>
          <a:lstStyle/>
          <a:p>
            <a:pPr algn="ctr"/>
            <a:r>
              <a:rPr lang="en-US" dirty="0">
                <a:solidFill>
                  <a:schemeClr val="accent5">
                    <a:lumMod val="50000"/>
                  </a:schemeClr>
                </a:solidFill>
                <a:effectLst>
                  <a:outerShdw blurRad="60007" dist="310007" dir="7680000" sy="30000" kx="1300200" algn="ctr" rotWithShape="0">
                    <a:prstClr val="black">
                      <a:alpha val="32000"/>
                    </a:prstClr>
                  </a:outerShdw>
                </a:effectLst>
                <a:latin typeface="Bodoni MT Black" panose="02070A03080606020203" pitchFamily="18" charset="0"/>
              </a:rPr>
              <a:t>There are </a:t>
            </a:r>
            <a:br>
              <a:rPr lang="en-US" dirty="0">
                <a:solidFill>
                  <a:schemeClr val="accent5">
                    <a:lumMod val="50000"/>
                  </a:schemeClr>
                </a:solidFill>
                <a:effectLst>
                  <a:outerShdw blurRad="60007" dist="310007" dir="7680000" sy="30000" kx="1300200" algn="ctr" rotWithShape="0">
                    <a:prstClr val="black">
                      <a:alpha val="32000"/>
                    </a:prstClr>
                  </a:outerShdw>
                </a:effectLst>
                <a:latin typeface="Bodoni MT Black" panose="02070A03080606020203" pitchFamily="18" charset="0"/>
              </a:rPr>
            </a:br>
            <a:r>
              <a:rPr lang="en-US" dirty="0">
                <a:solidFill>
                  <a:schemeClr val="accent5">
                    <a:lumMod val="50000"/>
                  </a:schemeClr>
                </a:solidFill>
                <a:effectLst>
                  <a:outerShdw blurRad="60007" dist="310007" dir="7680000" sy="30000" kx="1300200" algn="ctr" rotWithShape="0">
                    <a:prstClr val="black">
                      <a:alpha val="32000"/>
                    </a:prstClr>
                  </a:outerShdw>
                </a:effectLst>
                <a:latin typeface="Bodoni MT Black" panose="02070A03080606020203" pitchFamily="18" charset="0"/>
              </a:rPr>
              <a:t>two ways </a:t>
            </a:r>
            <a:br>
              <a:rPr lang="en-US" dirty="0">
                <a:solidFill>
                  <a:schemeClr val="accent5">
                    <a:lumMod val="50000"/>
                  </a:schemeClr>
                </a:solidFill>
                <a:effectLst>
                  <a:outerShdw blurRad="60007" dist="310007" dir="7680000" sy="30000" kx="1300200" algn="ctr" rotWithShape="0">
                    <a:prstClr val="black">
                      <a:alpha val="32000"/>
                    </a:prstClr>
                  </a:outerShdw>
                </a:effectLst>
                <a:latin typeface="Bodoni MT Black" panose="02070A03080606020203" pitchFamily="18" charset="0"/>
              </a:rPr>
            </a:br>
            <a:r>
              <a:rPr lang="en-US" dirty="0">
                <a:solidFill>
                  <a:schemeClr val="accent5">
                    <a:lumMod val="50000"/>
                  </a:schemeClr>
                </a:solidFill>
                <a:effectLst>
                  <a:outerShdw blurRad="60007" dist="310007" dir="7680000" sy="30000" kx="1300200" algn="ctr" rotWithShape="0">
                    <a:prstClr val="black">
                      <a:alpha val="32000"/>
                    </a:prstClr>
                  </a:outerShdw>
                </a:effectLst>
                <a:latin typeface="Bodoni MT Black" panose="02070A03080606020203" pitchFamily="18" charset="0"/>
              </a:rPr>
              <a:t>to be fooled!</a:t>
            </a:r>
          </a:p>
        </p:txBody>
      </p:sp>
      <p:sp>
        <p:nvSpPr>
          <p:cNvPr id="3" name="Content Placeholder 2">
            <a:extLst>
              <a:ext uri="{FF2B5EF4-FFF2-40B4-BE49-F238E27FC236}">
                <a16:creationId xmlns:a16="http://schemas.microsoft.com/office/drawing/2014/main" id="{46C1719F-233A-DE94-9463-FF4A4A1CD0D0}"/>
              </a:ext>
            </a:extLst>
          </p:cNvPr>
          <p:cNvSpPr>
            <a:spLocks noGrp="1"/>
          </p:cNvSpPr>
          <p:nvPr>
            <p:ph idx="1"/>
          </p:nvPr>
        </p:nvSpPr>
        <p:spPr>
          <a:xfrm>
            <a:off x="3810002" y="2702719"/>
            <a:ext cx="4571996" cy="3758007"/>
          </a:xfrm>
        </p:spPr>
        <p:txBody>
          <a:bodyPr>
            <a:normAutofit lnSpcReduction="10000"/>
            <a:scene3d>
              <a:camera prst="orthographicFront"/>
              <a:lightRig rig="threePt" dir="t"/>
            </a:scene3d>
            <a:sp3d extrusionH="57150">
              <a:bevelT w="38100" h="38100"/>
            </a:sp3d>
          </a:bodyPr>
          <a:lstStyle/>
          <a:p>
            <a:pPr marL="0" indent="0" algn="ctr">
              <a:buNone/>
            </a:pPr>
            <a:r>
              <a:rPr lang="en-US" dirty="0">
                <a:solidFill>
                  <a:srgbClr val="0070C0"/>
                </a:solidFill>
                <a:latin typeface="Berlin Sans FB" panose="020E0602020502020306" pitchFamily="34" charset="0"/>
              </a:rPr>
              <a:t>If you cannot discern </a:t>
            </a:r>
            <a:br>
              <a:rPr lang="en-US" dirty="0">
                <a:solidFill>
                  <a:srgbClr val="0070C0"/>
                </a:solidFill>
                <a:latin typeface="Berlin Sans FB" panose="020E0602020502020306" pitchFamily="34" charset="0"/>
              </a:rPr>
            </a:br>
            <a:r>
              <a:rPr lang="en-US" dirty="0">
                <a:solidFill>
                  <a:srgbClr val="0070C0"/>
                </a:solidFill>
                <a:latin typeface="Berlin Sans FB" panose="020E0602020502020306" pitchFamily="34" charset="0"/>
              </a:rPr>
              <a:t>and believe the true</a:t>
            </a:r>
            <a:br>
              <a:rPr lang="en-US" dirty="0">
                <a:solidFill>
                  <a:srgbClr val="0070C0"/>
                </a:solidFill>
                <a:latin typeface="Berlin Sans FB" panose="020E0602020502020306" pitchFamily="34" charset="0"/>
              </a:rPr>
            </a:br>
            <a:r>
              <a:rPr lang="en-US" dirty="0">
                <a:solidFill>
                  <a:srgbClr val="0070C0"/>
                </a:solidFill>
                <a:latin typeface="Berlin Sans FB" panose="020E0602020502020306" pitchFamily="34" charset="0"/>
              </a:rPr>
              <a:t>Covenant Calendar</a:t>
            </a:r>
            <a:br>
              <a:rPr lang="en-US" dirty="0">
                <a:solidFill>
                  <a:srgbClr val="0070C0"/>
                </a:solidFill>
                <a:latin typeface="Berlin Sans FB" panose="020E0602020502020306" pitchFamily="34" charset="0"/>
              </a:rPr>
            </a:br>
            <a:r>
              <a:rPr lang="en-US" dirty="0">
                <a:solidFill>
                  <a:srgbClr val="0070C0"/>
                </a:solidFill>
                <a:latin typeface="Berlin Sans FB" panose="020E0602020502020306" pitchFamily="34" charset="0"/>
              </a:rPr>
              <a:t>of the Torah … </a:t>
            </a:r>
            <a:br>
              <a:rPr lang="en-US" dirty="0">
                <a:latin typeface="Berlin Sans FB" panose="020E0602020502020306" pitchFamily="34" charset="0"/>
              </a:rPr>
            </a:br>
            <a:r>
              <a:rPr lang="en-US" dirty="0">
                <a:solidFill>
                  <a:srgbClr val="C00000"/>
                </a:solidFill>
                <a:latin typeface="Berlin Sans FB" panose="020E0602020502020306" pitchFamily="34" charset="0"/>
              </a:rPr>
              <a:t>you could be </a:t>
            </a:r>
            <a:br>
              <a:rPr lang="en-US" dirty="0">
                <a:solidFill>
                  <a:srgbClr val="C00000"/>
                </a:solidFill>
                <a:latin typeface="Berlin Sans FB" panose="020E0602020502020306" pitchFamily="34" charset="0"/>
              </a:rPr>
            </a:br>
            <a:r>
              <a:rPr lang="en-US" dirty="0">
                <a:solidFill>
                  <a:srgbClr val="C00000"/>
                </a:solidFill>
                <a:latin typeface="Berlin Sans FB" panose="020E0602020502020306" pitchFamily="34" charset="0"/>
              </a:rPr>
              <a:t>deceived to believe </a:t>
            </a:r>
            <a:br>
              <a:rPr lang="en-US" dirty="0">
                <a:solidFill>
                  <a:srgbClr val="C00000"/>
                </a:solidFill>
                <a:latin typeface="Berlin Sans FB" panose="020E0602020502020306" pitchFamily="34" charset="0"/>
              </a:rPr>
            </a:br>
            <a:r>
              <a:rPr lang="en-US" dirty="0">
                <a:solidFill>
                  <a:srgbClr val="C00000"/>
                </a:solidFill>
                <a:latin typeface="Berlin Sans FB" panose="020E0602020502020306" pitchFamily="34" charset="0"/>
              </a:rPr>
              <a:t>in counterfeit calendars</a:t>
            </a:r>
            <a:br>
              <a:rPr lang="en-US" dirty="0">
                <a:solidFill>
                  <a:srgbClr val="C00000"/>
                </a:solidFill>
                <a:latin typeface="Berlin Sans FB" panose="020E0602020502020306" pitchFamily="34" charset="0"/>
              </a:rPr>
            </a:br>
            <a:r>
              <a:rPr lang="en-US" dirty="0">
                <a:solidFill>
                  <a:srgbClr val="C00000"/>
                </a:solidFill>
                <a:latin typeface="Berlin Sans FB" panose="020E0602020502020306" pitchFamily="34" charset="0"/>
              </a:rPr>
              <a:t>that look like they are true,</a:t>
            </a:r>
            <a:br>
              <a:rPr lang="en-US" dirty="0">
                <a:solidFill>
                  <a:srgbClr val="C00000"/>
                </a:solidFill>
                <a:latin typeface="Berlin Sans FB" panose="020E0602020502020306" pitchFamily="34" charset="0"/>
              </a:rPr>
            </a:br>
            <a:r>
              <a:rPr lang="en-US" dirty="0">
                <a:solidFill>
                  <a:srgbClr val="C00000"/>
                </a:solidFill>
                <a:latin typeface="Berlin Sans FB" panose="020E0602020502020306" pitchFamily="34" charset="0"/>
              </a:rPr>
              <a:t>BUT</a:t>
            </a:r>
            <a:br>
              <a:rPr lang="en-US" dirty="0">
                <a:solidFill>
                  <a:srgbClr val="C00000"/>
                </a:solidFill>
                <a:latin typeface="Berlin Sans FB" panose="020E0602020502020306" pitchFamily="34" charset="0"/>
              </a:rPr>
            </a:br>
            <a:r>
              <a:rPr lang="en-US" dirty="0">
                <a:solidFill>
                  <a:srgbClr val="C00000"/>
                </a:solidFill>
                <a:latin typeface="Berlin Sans FB" panose="020E0602020502020306" pitchFamily="34" charset="0"/>
              </a:rPr>
              <a:t>they are NOT!</a:t>
            </a:r>
          </a:p>
        </p:txBody>
      </p:sp>
      <p:sp>
        <p:nvSpPr>
          <p:cNvPr id="4" name="Slide Number Placeholder 3">
            <a:extLst>
              <a:ext uri="{FF2B5EF4-FFF2-40B4-BE49-F238E27FC236}">
                <a16:creationId xmlns:a16="http://schemas.microsoft.com/office/drawing/2014/main" id="{BEFEF05A-BC09-7509-72BA-C6D201551BE2}"/>
              </a:ext>
            </a:extLst>
          </p:cNvPr>
          <p:cNvSpPr>
            <a:spLocks noGrp="1"/>
          </p:cNvSpPr>
          <p:nvPr>
            <p:ph type="sldNum" sz="quarter" idx="12"/>
          </p:nvPr>
        </p:nvSpPr>
        <p:spPr/>
        <p:txBody>
          <a:bodyPr/>
          <a:lstStyle/>
          <a:p>
            <a:fld id="{0B555D82-D20F-4DB7-B3E9-7B7EAC2F87A9}" type="slidenum">
              <a:rPr lang="en-US" smtClean="0"/>
              <a:t>5</a:t>
            </a:fld>
            <a:endParaRPr lang="en-US" dirty="0"/>
          </a:p>
        </p:txBody>
      </p:sp>
      <p:pic>
        <p:nvPicPr>
          <p:cNvPr id="5" name="Picture 4">
            <a:extLst>
              <a:ext uri="{FF2B5EF4-FFF2-40B4-BE49-F238E27FC236}">
                <a16:creationId xmlns:a16="http://schemas.microsoft.com/office/drawing/2014/main" id="{A765B52B-CCF4-7F9D-C761-6999E3DC801E}"/>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394700" y="468312"/>
            <a:ext cx="3600450" cy="1950644"/>
          </a:xfrm>
          <a:prstGeom prst="rect">
            <a:avLst/>
          </a:prstGeom>
          <a:effectLst>
            <a:softEdge rad="127000"/>
          </a:effectLst>
        </p:spPr>
      </p:pic>
      <p:pic>
        <p:nvPicPr>
          <p:cNvPr id="6" name="Picture 5">
            <a:extLst>
              <a:ext uri="{FF2B5EF4-FFF2-40B4-BE49-F238E27FC236}">
                <a16:creationId xmlns:a16="http://schemas.microsoft.com/office/drawing/2014/main" id="{0197E0FA-CD5D-5F16-D59F-FD5693631AC4}"/>
              </a:ext>
            </a:extLst>
          </p:cNvPr>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09551" y="800100"/>
            <a:ext cx="4114800" cy="1486205"/>
          </a:xfrm>
          <a:prstGeom prst="rect">
            <a:avLst/>
          </a:prstGeom>
          <a:effectLst>
            <a:softEdge rad="127000"/>
          </a:effectLst>
        </p:spPr>
      </p:pic>
    </p:spTree>
    <p:extLst>
      <p:ext uri="{BB962C8B-B14F-4D97-AF65-F5344CB8AC3E}">
        <p14:creationId xmlns:p14="http://schemas.microsoft.com/office/powerpoint/2010/main" val="235372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Explosion: 14 Points 2">
            <a:extLst>
              <a:ext uri="{FF2B5EF4-FFF2-40B4-BE49-F238E27FC236}">
                <a16:creationId xmlns:a16="http://schemas.microsoft.com/office/drawing/2014/main" id="{9F059E59-253B-21FC-6E8F-3752CE733ADE}"/>
              </a:ext>
            </a:extLst>
          </p:cNvPr>
          <p:cNvSpPr/>
          <p:nvPr/>
        </p:nvSpPr>
        <p:spPr>
          <a:xfrm>
            <a:off x="197427" y="136525"/>
            <a:ext cx="11793682" cy="6530975"/>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68197"/>
            <a:ext cx="2743200" cy="365125"/>
          </a:xfrm>
        </p:spPr>
        <p:txBody>
          <a:bodyPr/>
          <a:lstStyle/>
          <a:p>
            <a:fld id="{0B555D82-D20F-4DB7-B3E9-7B7EAC2F87A9}" type="slidenum">
              <a:rPr lang="en-US" sz="1400" b="1" smtClean="0">
                <a:solidFill>
                  <a:schemeClr val="tx1"/>
                </a:solidFill>
              </a:rPr>
              <a:t>50</a:t>
            </a:fld>
            <a:endParaRPr lang="en-US" b="1" dirty="0">
              <a:solidFill>
                <a:schemeClr val="tx1"/>
              </a:solidFill>
            </a:endParaRPr>
          </a:p>
        </p:txBody>
      </p:sp>
      <p:sp>
        <p:nvSpPr>
          <p:cNvPr id="5" name="Title 1">
            <a:extLst>
              <a:ext uri="{FF2B5EF4-FFF2-40B4-BE49-F238E27FC236}">
                <a16:creationId xmlns:a16="http://schemas.microsoft.com/office/drawing/2014/main" id="{41833251-A2E1-CAEA-D77F-34FA96CA2305}"/>
              </a:ext>
            </a:extLst>
          </p:cNvPr>
          <p:cNvSpPr>
            <a:spLocks noGrp="1"/>
          </p:cNvSpPr>
          <p:nvPr>
            <p:ph type="title"/>
          </p:nvPr>
        </p:nvSpPr>
        <p:spPr>
          <a:xfrm>
            <a:off x="342900" y="351728"/>
            <a:ext cx="11352914" cy="812461"/>
          </a:xfrm>
        </p:spPr>
        <p:txBody>
          <a:bodyPr>
            <a:normAutofit/>
            <a:scene3d>
              <a:camera prst="orthographicFront"/>
              <a:lightRig rig="threePt" dir="t"/>
            </a:scene3d>
            <a:sp3d extrusionH="57150">
              <a:bevelT w="38100" h="38100"/>
            </a:sp3d>
          </a:bodyPr>
          <a:lstStyle/>
          <a:p>
            <a:pPr algn="ctr"/>
            <a:r>
              <a:rPr lang="en-US" sz="3600" dirty="0">
                <a:ln>
                  <a:solidFill>
                    <a:srgbClr val="500050"/>
                  </a:solidFill>
                </a:ln>
                <a:solidFill>
                  <a:srgbClr val="AB5959"/>
                </a:solidFill>
                <a:latin typeface="Ravie" panose="04040805050809020602" pitchFamily="82" charset="0"/>
              </a:rPr>
              <a:t>Essene 30</a:t>
            </a:r>
            <a:r>
              <a:rPr lang="en-US" sz="1800" dirty="0">
                <a:ln>
                  <a:solidFill>
                    <a:srgbClr val="500050"/>
                  </a:solidFill>
                </a:ln>
                <a:solidFill>
                  <a:srgbClr val="AB5959"/>
                </a:solidFill>
                <a:latin typeface="Ravie" panose="04040805050809020602" pitchFamily="82" charset="0"/>
              </a:rPr>
              <a:t> </a:t>
            </a:r>
            <a:r>
              <a:rPr lang="en-US" sz="2800" dirty="0">
                <a:ln>
                  <a:solidFill>
                    <a:srgbClr val="500050"/>
                  </a:solidFill>
                </a:ln>
                <a:solidFill>
                  <a:srgbClr val="AB5959"/>
                </a:solidFill>
                <a:latin typeface="Ravie" panose="04040805050809020602" pitchFamily="82" charset="0"/>
              </a:rPr>
              <a:t>AD</a:t>
            </a:r>
            <a:r>
              <a:rPr lang="en-US" sz="3600" dirty="0">
                <a:ln>
                  <a:solidFill>
                    <a:srgbClr val="500050"/>
                  </a:solidFill>
                </a:ln>
                <a:solidFill>
                  <a:srgbClr val="AB5959"/>
                </a:solidFill>
                <a:latin typeface="Ravie" panose="04040805050809020602" pitchFamily="82" charset="0"/>
              </a:rPr>
              <a:t> Feasibility Clause</a:t>
            </a:r>
          </a:p>
        </p:txBody>
      </p:sp>
      <p:graphicFrame>
        <p:nvGraphicFramePr>
          <p:cNvPr id="6" name="Table 5">
            <a:extLst>
              <a:ext uri="{FF2B5EF4-FFF2-40B4-BE49-F238E27FC236}">
                <a16:creationId xmlns:a16="http://schemas.microsoft.com/office/drawing/2014/main" id="{E35D704D-AB69-6B16-A44F-C3149562512B}"/>
              </a:ext>
            </a:extLst>
          </p:cNvPr>
          <p:cNvGraphicFramePr>
            <a:graphicFrameLocks noGrp="1"/>
          </p:cNvGraphicFramePr>
          <p:nvPr>
            <p:extLst>
              <p:ext uri="{D42A27DB-BD31-4B8C-83A1-F6EECF244321}">
                <p14:modId xmlns:p14="http://schemas.microsoft.com/office/powerpoint/2010/main" val="2931121235"/>
              </p:ext>
            </p:extLst>
          </p:nvPr>
        </p:nvGraphicFramePr>
        <p:xfrm>
          <a:off x="419100" y="1237702"/>
          <a:ext cx="8458983" cy="1600972"/>
        </p:xfrm>
        <a:graphic>
          <a:graphicData uri="http://schemas.openxmlformats.org/drawingml/2006/table">
            <a:tbl>
              <a:tblPr>
                <a:tableStyleId>{3C2FFA5D-87B4-456A-9821-1D502468CF0F}</a:tableStyleId>
              </a:tblPr>
              <a:tblGrid>
                <a:gridCol w="475210">
                  <a:extLst>
                    <a:ext uri="{9D8B030D-6E8A-4147-A177-3AD203B41FA5}">
                      <a16:colId xmlns:a16="http://schemas.microsoft.com/office/drawing/2014/main" val="2254262427"/>
                    </a:ext>
                  </a:extLst>
                </a:gridCol>
                <a:gridCol w="2027396">
                  <a:extLst>
                    <a:ext uri="{9D8B030D-6E8A-4147-A177-3AD203B41FA5}">
                      <a16:colId xmlns:a16="http://schemas.microsoft.com/office/drawing/2014/main" val="3226455466"/>
                    </a:ext>
                  </a:extLst>
                </a:gridCol>
                <a:gridCol w="1303937">
                  <a:extLst>
                    <a:ext uri="{9D8B030D-6E8A-4147-A177-3AD203B41FA5}">
                      <a16:colId xmlns:a16="http://schemas.microsoft.com/office/drawing/2014/main" val="65947794"/>
                    </a:ext>
                  </a:extLst>
                </a:gridCol>
                <a:gridCol w="1015077">
                  <a:extLst>
                    <a:ext uri="{9D8B030D-6E8A-4147-A177-3AD203B41FA5}">
                      <a16:colId xmlns:a16="http://schemas.microsoft.com/office/drawing/2014/main" val="3314516361"/>
                    </a:ext>
                  </a:extLst>
                </a:gridCol>
                <a:gridCol w="1015077">
                  <a:extLst>
                    <a:ext uri="{9D8B030D-6E8A-4147-A177-3AD203B41FA5}">
                      <a16:colId xmlns:a16="http://schemas.microsoft.com/office/drawing/2014/main" val="207398578"/>
                    </a:ext>
                  </a:extLst>
                </a:gridCol>
                <a:gridCol w="1268848">
                  <a:extLst>
                    <a:ext uri="{9D8B030D-6E8A-4147-A177-3AD203B41FA5}">
                      <a16:colId xmlns:a16="http://schemas.microsoft.com/office/drawing/2014/main" val="1841794475"/>
                    </a:ext>
                  </a:extLst>
                </a:gridCol>
                <a:gridCol w="1353438">
                  <a:extLst>
                    <a:ext uri="{9D8B030D-6E8A-4147-A177-3AD203B41FA5}">
                      <a16:colId xmlns:a16="http://schemas.microsoft.com/office/drawing/2014/main" val="3454643366"/>
                    </a:ext>
                  </a:extLst>
                </a:gridCol>
              </a:tblGrid>
              <a:tr h="400243">
                <a:tc>
                  <a:txBody>
                    <a:bodyPr/>
                    <a:lstStyle/>
                    <a:p>
                      <a:r>
                        <a:rPr lang="en-US" sz="1400" dirty="0">
                          <a:effectLst/>
                        </a:rPr>
                        <a:t> </a:t>
                      </a:r>
                      <a:endParaRPr lang="en-US" sz="1400"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gridSpan="2">
                  <a:txBody>
                    <a:bodyPr/>
                    <a:lstStyle/>
                    <a:p>
                      <a:pPr algn="ctr"/>
                      <a:r>
                        <a:rPr lang="en-US" sz="2000" b="1" dirty="0">
                          <a:solidFill>
                            <a:schemeClr val="accent6">
                              <a:lumMod val="50000"/>
                            </a:schemeClr>
                          </a:solidFill>
                          <a:effectLst/>
                        </a:rPr>
                        <a:t>Jerusalem Vernal Equinox*</a:t>
                      </a:r>
                      <a:endParaRPr lang="en-US" sz="2000" b="1" dirty="0">
                        <a:solidFill>
                          <a:schemeClr val="accent6">
                            <a:lumMod val="50000"/>
                          </a:schemeClr>
                        </a:solidFill>
                        <a:effectLst/>
                        <a:latin typeface="Arial" panose="020B0604020202020204" pitchFamily="34" charset="0"/>
                      </a:endParaRPr>
                    </a:p>
                  </a:txBody>
                  <a:tcPr marL="9525" marR="9525" marT="9525" marB="9525" anchor="ctr">
                    <a:lnT w="12700" cap="flat" cmpd="sng" algn="ctr">
                      <a:solidFill>
                        <a:schemeClr val="tx1"/>
                      </a:solidFill>
                      <a:prstDash val="solid"/>
                      <a:round/>
                      <a:headEnd type="none" w="med" len="med"/>
                      <a:tailEnd type="none" w="med" len="med"/>
                    </a:lnT>
                    <a:cell3D prstMaterial="dkEdge">
                      <a:bevel prst="coolSlant"/>
                      <a:lightRig rig="flood" dir="t"/>
                    </a:cell3D>
                    <a:solidFill>
                      <a:schemeClr val="accent6">
                        <a:lumMod val="20000"/>
                        <a:lumOff val="80000"/>
                      </a:schemeClr>
                    </a:solidFill>
                  </a:tcPr>
                </a:tc>
                <a:tc hMerge="1">
                  <a:txBody>
                    <a:bodyPr/>
                    <a:lstStyle/>
                    <a:p>
                      <a:endParaRPr lang="en-US"/>
                    </a:p>
                  </a:txBody>
                  <a:tcPr/>
                </a:tc>
                <a:tc gridSpan="4">
                  <a:txBody>
                    <a:bodyPr/>
                    <a:lstStyle/>
                    <a:p>
                      <a:pPr algn="ctr"/>
                      <a:r>
                        <a:rPr lang="en-US" sz="2000" b="1" dirty="0">
                          <a:solidFill>
                            <a:srgbClr val="FF0000"/>
                          </a:solidFill>
                          <a:effectLst/>
                        </a:rPr>
                        <a:t>Nisan 14th Passover Eve</a:t>
                      </a:r>
                      <a:endParaRPr lang="en-US" sz="2000" b="1" dirty="0">
                        <a:solidFill>
                          <a:srgbClr val="FF000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coolSlant"/>
                      <a:lightRig rig="flood" dir="t"/>
                    </a:cell3D>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3293596"/>
                  </a:ext>
                </a:extLst>
              </a:tr>
              <a:tr h="400243">
                <a:tc>
                  <a:txBody>
                    <a:bodyPr/>
                    <a:lstStyle/>
                    <a:p>
                      <a:pPr algn="ctr"/>
                      <a:r>
                        <a:rPr lang="en-US" sz="1400" b="1" dirty="0">
                          <a:effectLst/>
                        </a:rPr>
                        <a:t>Year</a:t>
                      </a:r>
                      <a:endParaRPr lang="en-US" sz="1400" b="1"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cell3D prstMaterial="dkEdge">
                      <a:bevel/>
                      <a:lightRig rig="flood" dir="t"/>
                    </a:cell3D>
                    <a:solidFill>
                      <a:schemeClr val="accent4">
                        <a:lumMod val="40000"/>
                        <a:lumOff val="60000"/>
                      </a:schemeClr>
                    </a:solidFill>
                  </a:tcPr>
                </a:tc>
                <a:tc>
                  <a:txBody>
                    <a:bodyPr/>
                    <a:lstStyle/>
                    <a:p>
                      <a:pPr algn="ctr"/>
                      <a:r>
                        <a:rPr lang="en-US" sz="1800" b="1" dirty="0">
                          <a:effectLst/>
                        </a:rPr>
                        <a:t>Julian dates</a:t>
                      </a:r>
                      <a:endParaRPr lang="en-US" sz="1800" b="1" dirty="0">
                        <a:effectLst/>
                        <a:latin typeface="Arial" panose="020B0604020202020204" pitchFamily="34" charset="0"/>
                      </a:endParaRPr>
                    </a:p>
                  </a:txBody>
                  <a:tcPr marL="9525" marR="9525" marT="9525" marB="9525" anchor="ctr">
                    <a:cell3D prstMaterial="dkEdge">
                      <a:bevel prst="coolSlant"/>
                      <a:lightRig rig="flood" dir="t"/>
                    </a:cell3D>
                    <a:solidFill>
                      <a:srgbClr val="FFC000"/>
                    </a:solidFill>
                  </a:tcPr>
                </a:tc>
                <a:tc>
                  <a:txBody>
                    <a:bodyPr/>
                    <a:lstStyle/>
                    <a:p>
                      <a:pPr algn="ctr"/>
                      <a:r>
                        <a:rPr lang="en-US" sz="1800" b="1" dirty="0">
                          <a:solidFill>
                            <a:srgbClr val="002060"/>
                          </a:solidFill>
                          <a:effectLst/>
                        </a:rPr>
                        <a:t>Essene</a:t>
                      </a:r>
                      <a:r>
                        <a:rPr lang="en-US" sz="1800" b="1" dirty="0">
                          <a:effectLst/>
                        </a:rPr>
                        <a:t> date</a:t>
                      </a:r>
                      <a:endParaRPr lang="en-US" sz="1800" b="1" dirty="0">
                        <a:effectLst/>
                        <a:latin typeface="Arial" panose="020B0604020202020204" pitchFamily="34" charset="0"/>
                      </a:endParaRPr>
                    </a:p>
                  </a:txBody>
                  <a:tcPr marL="9525" marR="9525" marT="9525" marB="9525" anchor="ctr">
                    <a:cell3D prstMaterial="dkEdge">
                      <a:bevel prst="coolSlant"/>
                      <a:lightRig rig="flood" dir="t"/>
                    </a:cell3D>
                    <a:solidFill>
                      <a:schemeClr val="accent5">
                        <a:lumMod val="20000"/>
                        <a:lumOff val="80000"/>
                      </a:schemeClr>
                    </a:solidFill>
                  </a:tcPr>
                </a:tc>
                <a:tc gridSpan="2">
                  <a:txBody>
                    <a:bodyPr/>
                    <a:lstStyle/>
                    <a:p>
                      <a:pPr algn="ctr"/>
                      <a:r>
                        <a:rPr lang="en-US" sz="1800" b="1" dirty="0">
                          <a:effectLst/>
                        </a:rPr>
                        <a:t>Julian dates</a:t>
                      </a:r>
                      <a:endParaRPr lang="en-US" sz="1800" b="1" dirty="0">
                        <a:effectLst/>
                        <a:latin typeface="Arial" panose="020B0604020202020204" pitchFamily="34" charset="0"/>
                      </a:endParaRPr>
                    </a:p>
                  </a:txBody>
                  <a:tcPr marL="9525" marR="9525" marT="9525" marB="9525" anchor="ctr">
                    <a:cell3D prstMaterial="dkEdge">
                      <a:bevel prst="coolSlant"/>
                      <a:lightRig rig="flood" dir="t"/>
                    </a:cell3D>
                    <a:solidFill>
                      <a:srgbClr val="FFC000"/>
                    </a:solidFill>
                  </a:tcPr>
                </a:tc>
                <a:tc hMerge="1">
                  <a:txBody>
                    <a:bodyPr/>
                    <a:lstStyle/>
                    <a:p>
                      <a:endParaRPr lang="en-US"/>
                    </a:p>
                  </a:txBody>
                  <a:tcPr/>
                </a:tc>
                <a:tc gridSpan="2">
                  <a:txBody>
                    <a:bodyPr/>
                    <a:lstStyle/>
                    <a:p>
                      <a:pPr algn="ctr"/>
                      <a:r>
                        <a:rPr lang="en-US" sz="1800" b="1" dirty="0">
                          <a:effectLst/>
                        </a:rPr>
                        <a:t>Gregorian dates</a:t>
                      </a:r>
                      <a:endParaRPr lang="en-US" sz="1800" b="1" dirty="0">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cell3D prstMaterial="dkEdge">
                      <a:bevel prst="coolSlant"/>
                      <a:lightRig rig="flood" dir="t"/>
                    </a:cell3D>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944689959"/>
                  </a:ext>
                </a:extLst>
              </a:tr>
              <a:tr h="400243">
                <a:tc>
                  <a:txBody>
                    <a:bodyPr/>
                    <a:lstStyle/>
                    <a:p>
                      <a:pPr algn="ctr"/>
                      <a:r>
                        <a:rPr lang="en-US" sz="1400" b="1" dirty="0">
                          <a:effectLst/>
                        </a:rPr>
                        <a:t>AD</a:t>
                      </a:r>
                      <a:endParaRPr lang="en-US" sz="1400" b="1" dirty="0">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cell3D prstMaterial="dkEdge">
                      <a:bevel/>
                      <a:lightRig rig="flood" dir="t"/>
                    </a:cell3D>
                    <a:solidFill>
                      <a:schemeClr val="bg1"/>
                    </a:solidFill>
                  </a:tcPr>
                </a:tc>
                <a:tc>
                  <a:txBody>
                    <a:bodyPr/>
                    <a:lstStyle/>
                    <a:p>
                      <a:pPr algn="ctr"/>
                      <a:endParaRPr lang="en-US" sz="1800" b="1" dirty="0">
                        <a:effectLst/>
                        <a:latin typeface="Arial" panose="020B0604020202020204" pitchFamily="34" charset="0"/>
                      </a:endParaRPr>
                    </a:p>
                  </a:txBody>
                  <a:tcPr marL="9525" marR="9525" marT="9525" marB="9525" anchor="ctr">
                    <a:solidFill>
                      <a:schemeClr val="bg1"/>
                    </a:solidFill>
                  </a:tcPr>
                </a:tc>
                <a:tc>
                  <a:txBody>
                    <a:bodyPr/>
                    <a:lstStyle/>
                    <a:p>
                      <a:pPr algn="ctr"/>
                      <a:endParaRPr lang="en-US" sz="1800" b="1" dirty="0">
                        <a:effectLst/>
                        <a:latin typeface="Arial" panose="020B0604020202020204" pitchFamily="34" charset="0"/>
                      </a:endParaRPr>
                    </a:p>
                  </a:txBody>
                  <a:tcPr marL="9525" marR="9525" marT="9525" marB="9525" anchor="ctr">
                    <a:solidFill>
                      <a:schemeClr val="bg1"/>
                    </a:solidFill>
                  </a:tcPr>
                </a:tc>
                <a:tc>
                  <a:txBody>
                    <a:bodyPr/>
                    <a:lstStyle/>
                    <a:p>
                      <a:pPr algn="ctr"/>
                      <a:r>
                        <a:rPr lang="en-US" sz="1800" b="1" dirty="0">
                          <a:solidFill>
                            <a:srgbClr val="002060"/>
                          </a:solidFill>
                          <a:effectLst/>
                        </a:rPr>
                        <a:t>Essene**</a:t>
                      </a:r>
                      <a:endParaRPr lang="en-US" sz="1800" b="1"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5">
                        <a:lumMod val="20000"/>
                        <a:lumOff val="80000"/>
                      </a:schemeClr>
                    </a:solidFill>
                  </a:tcPr>
                </a:tc>
                <a:tc>
                  <a:txBody>
                    <a:bodyPr/>
                    <a:lstStyle/>
                    <a:p>
                      <a:pPr algn="ctr"/>
                      <a:r>
                        <a:rPr lang="en-US" sz="1800" b="1" dirty="0">
                          <a:solidFill>
                            <a:srgbClr val="5A332E"/>
                          </a:solidFill>
                          <a:effectLst/>
                        </a:rPr>
                        <a:t>Jewish</a:t>
                      </a:r>
                      <a:endParaRPr lang="en-US" sz="1800" b="1" dirty="0">
                        <a:solidFill>
                          <a:srgbClr val="5A332E"/>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2">
                        <a:lumMod val="40000"/>
                        <a:lumOff val="60000"/>
                      </a:schemeClr>
                    </a:solidFill>
                  </a:tcPr>
                </a:tc>
                <a:tc>
                  <a:txBody>
                    <a:bodyPr/>
                    <a:lstStyle/>
                    <a:p>
                      <a:pPr algn="ctr"/>
                      <a:r>
                        <a:rPr lang="en-US" sz="1800" b="1" dirty="0">
                          <a:solidFill>
                            <a:srgbClr val="002060"/>
                          </a:solidFill>
                          <a:effectLst/>
                        </a:rPr>
                        <a:t>Essene**</a:t>
                      </a:r>
                      <a:endParaRPr lang="en-US" sz="1800" b="1"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5">
                        <a:lumMod val="20000"/>
                        <a:lumOff val="80000"/>
                      </a:schemeClr>
                    </a:solidFill>
                  </a:tcPr>
                </a:tc>
                <a:tc>
                  <a:txBody>
                    <a:bodyPr/>
                    <a:lstStyle/>
                    <a:p>
                      <a:pPr algn="ctr"/>
                      <a:r>
                        <a:rPr lang="en-US" sz="1800" b="1" dirty="0">
                          <a:solidFill>
                            <a:srgbClr val="5A332E"/>
                          </a:solidFill>
                          <a:effectLst/>
                        </a:rPr>
                        <a:t>Jewish</a:t>
                      </a:r>
                      <a:endParaRPr lang="en-US" sz="1800" b="1" dirty="0">
                        <a:solidFill>
                          <a:srgbClr val="5A332E"/>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cell3D prstMaterial="dkEdge">
                      <a:bevel prst="coolSlant"/>
                      <a:lightRig rig="flood" dir="t"/>
                    </a:cell3D>
                    <a:solidFill>
                      <a:schemeClr val="accent2">
                        <a:lumMod val="40000"/>
                        <a:lumOff val="60000"/>
                      </a:schemeClr>
                    </a:solidFill>
                  </a:tcPr>
                </a:tc>
                <a:extLst>
                  <a:ext uri="{0D108BD9-81ED-4DB2-BD59-A6C34878D82A}">
                    <a16:rowId xmlns:a16="http://schemas.microsoft.com/office/drawing/2014/main" val="27411659"/>
                  </a:ext>
                </a:extLst>
              </a:tr>
              <a:tr h="400243">
                <a:tc>
                  <a:txBody>
                    <a:bodyPr/>
                    <a:lstStyle/>
                    <a:p>
                      <a:pPr algn="ctr"/>
                      <a:r>
                        <a:rPr lang="en-US" sz="1600" b="1" dirty="0">
                          <a:solidFill>
                            <a:srgbClr val="0070C0"/>
                          </a:solidFill>
                          <a:effectLst/>
                        </a:rPr>
                        <a:t>30</a:t>
                      </a:r>
                      <a:endParaRPr lang="en-US" sz="1600" b="1" dirty="0">
                        <a:solidFill>
                          <a:srgbClr val="0070C0"/>
                        </a:solidFill>
                        <a:effectLst/>
                        <a:latin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cell3D prstMaterial="dkEdge">
                      <a:bevel prst="coolSlant"/>
                      <a:lightRig rig="flood" dir="t"/>
                    </a:cell3D>
                    <a:solidFill>
                      <a:schemeClr val="accent4">
                        <a:lumMod val="40000"/>
                        <a:lumOff val="60000"/>
                      </a:schemeClr>
                    </a:solidFill>
                  </a:tcPr>
                </a:tc>
                <a:tc>
                  <a:txBody>
                    <a:bodyPr/>
                    <a:lstStyle/>
                    <a:p>
                      <a:r>
                        <a:rPr lang="en-US" sz="1600" b="1" dirty="0">
                          <a:effectLst/>
                        </a:rPr>
                        <a:t>March 22, 12 MN, </a:t>
                      </a:r>
                      <a:r>
                        <a:rPr lang="en-US" sz="1600" b="1" dirty="0">
                          <a:solidFill>
                            <a:srgbClr val="0070C0"/>
                          </a:solidFill>
                          <a:effectLst/>
                        </a:rPr>
                        <a:t>Wed</a:t>
                      </a:r>
                      <a:endParaRPr lang="en-US" sz="1600" b="1" dirty="0">
                        <a:solidFill>
                          <a:srgbClr val="0070C0"/>
                        </a:solidFill>
                        <a:effectLst/>
                        <a:latin typeface="Arial" panose="020B0604020202020204" pitchFamily="34" charset="0"/>
                      </a:endParaRPr>
                    </a:p>
                  </a:txBody>
                  <a:tcPr marL="9525" marR="9525" marT="9525" marB="9525" anchor="ctr">
                    <a:cell3D prstMaterial="dkEdge">
                      <a:bevel w="77470" h="12700" prst="softRound"/>
                      <a:lightRig rig="flood" dir="t"/>
                    </a:cell3D>
                    <a:solidFill>
                      <a:schemeClr val="accent4">
                        <a:lumMod val="40000"/>
                        <a:lumOff val="60000"/>
                      </a:schemeClr>
                    </a:solidFill>
                  </a:tcPr>
                </a:tc>
                <a:tc>
                  <a:txBody>
                    <a:bodyPr/>
                    <a:lstStyle/>
                    <a:p>
                      <a:r>
                        <a:rPr lang="en-US" sz="1600" b="1" dirty="0">
                          <a:effectLst/>
                        </a:rPr>
                        <a:t>Nisan 1, </a:t>
                      </a:r>
                      <a:r>
                        <a:rPr lang="en-US" sz="1600" b="1" dirty="0">
                          <a:solidFill>
                            <a:srgbClr val="0070C0"/>
                          </a:solidFill>
                          <a:effectLst/>
                        </a:rPr>
                        <a:t>Wed</a:t>
                      </a:r>
                      <a:endParaRPr lang="en-US" sz="1600" b="1" dirty="0">
                        <a:solidFill>
                          <a:srgbClr val="0070C0"/>
                        </a:solidFill>
                        <a:effectLst/>
                        <a:latin typeface="Arial" panose="020B0604020202020204" pitchFamily="34" charset="0"/>
                      </a:endParaRPr>
                    </a:p>
                  </a:txBody>
                  <a:tcPr marL="9525" marR="9525" marT="9525" marB="9525" anchor="ctr">
                    <a:solidFill>
                      <a:schemeClr val="accent4">
                        <a:lumMod val="40000"/>
                        <a:lumOff val="60000"/>
                      </a:schemeClr>
                    </a:solidFill>
                  </a:tcPr>
                </a:tc>
                <a:tc>
                  <a:txBody>
                    <a:bodyPr/>
                    <a:lstStyle/>
                    <a:p>
                      <a:pPr algn="ctr"/>
                      <a:r>
                        <a:rPr lang="en-US" sz="1800" b="1" dirty="0">
                          <a:solidFill>
                            <a:srgbClr val="002060"/>
                          </a:solidFill>
                          <a:effectLst/>
                        </a:rPr>
                        <a:t>April 4</a:t>
                      </a:r>
                      <a:endParaRPr lang="en-US" sz="1800" b="1"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1">
                        <a:lumMod val="20000"/>
                        <a:lumOff val="80000"/>
                      </a:schemeClr>
                    </a:solidFill>
                  </a:tcPr>
                </a:tc>
                <a:tc>
                  <a:txBody>
                    <a:bodyPr/>
                    <a:lstStyle/>
                    <a:p>
                      <a:pPr algn="ctr"/>
                      <a:r>
                        <a:rPr lang="en-US" sz="1800" b="1" dirty="0">
                          <a:solidFill>
                            <a:srgbClr val="5A332E"/>
                          </a:solidFill>
                          <a:effectLst/>
                        </a:rPr>
                        <a:t>April 5</a:t>
                      </a:r>
                      <a:endParaRPr lang="en-US" sz="1800" b="1" dirty="0">
                        <a:solidFill>
                          <a:srgbClr val="5A332E"/>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2">
                        <a:lumMod val="40000"/>
                        <a:lumOff val="60000"/>
                      </a:schemeClr>
                    </a:solidFill>
                  </a:tcPr>
                </a:tc>
                <a:tc>
                  <a:txBody>
                    <a:bodyPr/>
                    <a:lstStyle/>
                    <a:p>
                      <a:pPr algn="ctr"/>
                      <a:r>
                        <a:rPr lang="en-US" sz="1600" b="1" dirty="0">
                          <a:solidFill>
                            <a:srgbClr val="002060"/>
                          </a:solidFill>
                          <a:effectLst/>
                        </a:rPr>
                        <a:t>April 2, </a:t>
                      </a:r>
                      <a:r>
                        <a:rPr lang="en-US" sz="1600" b="1" u="sng" dirty="0">
                          <a:solidFill>
                            <a:srgbClr val="002060"/>
                          </a:solidFill>
                          <a:effectLst/>
                        </a:rPr>
                        <a:t>Tues</a:t>
                      </a:r>
                      <a:endParaRPr lang="en-US" sz="1600" b="1" u="sng" dirty="0">
                        <a:solidFill>
                          <a:srgbClr val="002060"/>
                        </a:solidFill>
                        <a:effectLst/>
                        <a:latin typeface="Arial" panose="020B0604020202020204" pitchFamily="34" charset="0"/>
                      </a:endParaRPr>
                    </a:p>
                  </a:txBody>
                  <a:tcPr marL="9525" marR="9525" marT="9525" marB="9525" anchor="ctr">
                    <a:cell3D prstMaterial="dkEdge">
                      <a:bevel prst="coolSlant"/>
                      <a:lightRig rig="flood" dir="t"/>
                    </a:cell3D>
                    <a:solidFill>
                      <a:schemeClr val="accent1">
                        <a:lumMod val="20000"/>
                        <a:lumOff val="80000"/>
                      </a:schemeClr>
                    </a:solidFill>
                  </a:tcPr>
                </a:tc>
                <a:tc>
                  <a:txBody>
                    <a:bodyPr/>
                    <a:lstStyle/>
                    <a:p>
                      <a:pPr algn="ctr"/>
                      <a:r>
                        <a:rPr lang="en-US" sz="1800" b="1" dirty="0">
                          <a:solidFill>
                            <a:srgbClr val="5A332E"/>
                          </a:solidFill>
                          <a:effectLst/>
                        </a:rPr>
                        <a:t>April 3, </a:t>
                      </a:r>
                      <a:r>
                        <a:rPr lang="en-US" sz="1800" b="1" u="sng" dirty="0">
                          <a:solidFill>
                            <a:srgbClr val="0070C0"/>
                          </a:solidFill>
                          <a:effectLst/>
                        </a:rPr>
                        <a:t>Wed</a:t>
                      </a:r>
                      <a:endParaRPr lang="en-US" sz="1800" b="1" u="sng" dirty="0">
                        <a:solidFill>
                          <a:srgbClr val="0070C0"/>
                        </a:solidFill>
                        <a:effectLst/>
                        <a:latin typeface="Arial" panose="020B0604020202020204" pitchFamily="34" charset="0"/>
                      </a:endParaRPr>
                    </a:p>
                  </a:txBody>
                  <a:tcPr marL="9525" marR="9525" marT="9525" marB="9525" anchor="ctr">
                    <a:lnR w="12700" cap="flat" cmpd="sng" algn="ctr">
                      <a:solidFill>
                        <a:schemeClr val="tx1"/>
                      </a:solidFill>
                      <a:prstDash val="solid"/>
                      <a:round/>
                      <a:headEnd type="none" w="med" len="med"/>
                      <a:tailEnd type="none" w="med" len="med"/>
                    </a:lnR>
                    <a:cell3D prstMaterial="dkEdge">
                      <a:bevel prst="coolSlant"/>
                      <a:lightRig rig="flood" dir="t"/>
                    </a:cell3D>
                    <a:solidFill>
                      <a:schemeClr val="accent2">
                        <a:lumMod val="40000"/>
                        <a:lumOff val="60000"/>
                      </a:schemeClr>
                    </a:solidFill>
                  </a:tcPr>
                </a:tc>
                <a:extLst>
                  <a:ext uri="{0D108BD9-81ED-4DB2-BD59-A6C34878D82A}">
                    <a16:rowId xmlns:a16="http://schemas.microsoft.com/office/drawing/2014/main" val="2595124782"/>
                  </a:ext>
                </a:extLst>
              </a:tr>
            </a:tbl>
          </a:graphicData>
        </a:graphic>
      </p:graphicFrame>
      <p:sp>
        <p:nvSpPr>
          <p:cNvPr id="2" name="TextBox 1">
            <a:extLst>
              <a:ext uri="{FF2B5EF4-FFF2-40B4-BE49-F238E27FC236}">
                <a16:creationId xmlns:a16="http://schemas.microsoft.com/office/drawing/2014/main" id="{75AB8CCD-3E30-C5BF-7D0E-7850EC6341CA}"/>
              </a:ext>
            </a:extLst>
          </p:cNvPr>
          <p:cNvSpPr txBox="1"/>
          <p:nvPr/>
        </p:nvSpPr>
        <p:spPr>
          <a:xfrm>
            <a:off x="8878083" y="1253575"/>
            <a:ext cx="2971017" cy="3970318"/>
          </a:xfrm>
          <a:prstGeom prst="rect">
            <a:avLst/>
          </a:prstGeom>
          <a:noFill/>
        </p:spPr>
        <p:txBody>
          <a:bodyPr wrap="square">
            <a:spAutoFit/>
            <a:scene3d>
              <a:camera prst="orthographicFront"/>
              <a:lightRig rig="threePt" dir="t"/>
            </a:scene3d>
            <a:sp3d extrusionH="57150">
              <a:bevelT w="38100" h="38100"/>
            </a:sp3d>
          </a:bodyPr>
          <a:lstStyle/>
          <a:p>
            <a:pPr marL="285750" indent="-285750">
              <a:buFont typeface="Arial" panose="020B0604020202020204" pitchFamily="34" charset="0"/>
              <a:buChar char="•"/>
            </a:pP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Essenes</a:t>
            </a: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 lived in Jerusalem and Judea </a:t>
            </a:r>
            <a:b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and observed the Old Testament feasts on a 364-day solar calendar, and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establish the </a:t>
            </a: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feasibilit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y</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an Essene Passover different from the "Passover of the Jews"</a:t>
            </a: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 as John referred</a:t>
            </a:r>
            <a:b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to it</a:t>
            </a:r>
            <a:r>
              <a:rPr lang="en-US" sz="1800"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(John 2:13, 11:55).</a:t>
            </a:r>
            <a:r>
              <a:rPr lang="en-US" sz="18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a:t>
            </a:r>
          </a:p>
          <a:p>
            <a:endParaRPr lang="en-US" b="1" kern="100" dirty="0">
              <a:solidFill>
                <a:srgbClr val="660066"/>
              </a:solidFill>
              <a:latin typeface="Calibri" panose="020F0502020204030204" pitchFamily="34" charset="0"/>
              <a:ea typeface="Calibri" panose="020F0502020204030204" pitchFamily="34" charset="0"/>
              <a:cs typeface="Times New Roman" panose="02020603050405020304" pitchFamily="18" charset="0"/>
            </a:endParaRPr>
          </a:p>
          <a:p>
            <a:r>
              <a:rPr lang="en-US" b="1" kern="100" dirty="0">
                <a:solidFill>
                  <a:srgbClr val="660066"/>
                </a:solidFill>
                <a:latin typeface="Calibri" panose="020F0502020204030204" pitchFamily="34" charset="0"/>
                <a:ea typeface="Calibri" panose="020F0502020204030204" pitchFamily="34" charset="0"/>
                <a:cs typeface="Times New Roman" panose="02020603050405020304" pitchFamily="18" charset="0"/>
              </a:rPr>
              <a:t>Remember, this is a long ways from creation in Gen 1.</a:t>
            </a:r>
            <a:endParaRPr lang="en-US" sz="1800" kern="100" dirty="0">
              <a:solidFill>
                <a:srgbClr val="660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903AB71-A96C-01E3-05BB-5B312DB1016A}"/>
              </a:ext>
            </a:extLst>
          </p:cNvPr>
          <p:cNvSpPr/>
          <p:nvPr/>
        </p:nvSpPr>
        <p:spPr>
          <a:xfrm>
            <a:off x="789604" y="4930005"/>
            <a:ext cx="7717973" cy="1576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lnSpc>
                <a:spcPct val="150000"/>
              </a:lnSpc>
            </a:pPr>
            <a:r>
              <a:rPr lang="en-CA" sz="2400" b="1" dirty="0">
                <a:solidFill>
                  <a:schemeClr val="accent2">
                    <a:lumMod val="50000"/>
                  </a:schemeClr>
                </a:solidFill>
                <a:latin typeface="Poor Richard" panose="02080502050505020702" pitchFamily="18" charset="0"/>
              </a:rPr>
              <a:t>Evidently Essenes do not believe </a:t>
            </a:r>
            <a:r>
              <a:rPr lang="en-CA" sz="2400" b="1" dirty="0">
                <a:solidFill>
                  <a:srgbClr val="0070C0"/>
                </a:solidFill>
                <a:latin typeface="Poor Richard" panose="02080502050505020702" pitchFamily="18" charset="0"/>
              </a:rPr>
              <a:t>Yahusha</a:t>
            </a:r>
            <a:r>
              <a:rPr lang="en-CA" sz="2400" b="1" dirty="0">
                <a:solidFill>
                  <a:schemeClr val="accent2">
                    <a:lumMod val="50000"/>
                  </a:schemeClr>
                </a:solidFill>
                <a:latin typeface="Poor Richard" panose="02080502050505020702" pitchFamily="18" charset="0"/>
              </a:rPr>
              <a:t> was slain from the foundation of the earth; they had to wait until the crucifixion </a:t>
            </a:r>
            <a:br>
              <a:rPr lang="en-CA" sz="2400" b="1" dirty="0">
                <a:solidFill>
                  <a:schemeClr val="accent2">
                    <a:lumMod val="50000"/>
                  </a:schemeClr>
                </a:solidFill>
                <a:latin typeface="Poor Richard" panose="02080502050505020702" pitchFamily="18" charset="0"/>
              </a:rPr>
            </a:br>
            <a:r>
              <a:rPr lang="en-CA" sz="2400" b="1" dirty="0">
                <a:solidFill>
                  <a:schemeClr val="accent2">
                    <a:lumMod val="50000"/>
                  </a:schemeClr>
                </a:solidFill>
                <a:latin typeface="Poor Richard" panose="02080502050505020702" pitchFamily="18" charset="0"/>
              </a:rPr>
              <a:t>for validation of the </a:t>
            </a:r>
            <a:r>
              <a:rPr lang="en-CA" sz="2400" b="1" dirty="0">
                <a:solidFill>
                  <a:srgbClr val="0070C0"/>
                </a:solidFill>
                <a:latin typeface="Poor Richard" panose="02080502050505020702" pitchFamily="18" charset="0"/>
              </a:rPr>
              <a:t>Mashiach</a:t>
            </a:r>
            <a:r>
              <a:rPr lang="en-CA" sz="2400" b="1" dirty="0">
                <a:solidFill>
                  <a:schemeClr val="accent2">
                    <a:lumMod val="50000"/>
                  </a:schemeClr>
                </a:solidFill>
                <a:latin typeface="Poor Richard" panose="02080502050505020702" pitchFamily="18" charset="0"/>
              </a:rPr>
              <a:t> and their calendar!</a:t>
            </a:r>
          </a:p>
        </p:txBody>
      </p:sp>
      <p:sp>
        <p:nvSpPr>
          <p:cNvPr id="10" name="Title 1">
            <a:extLst>
              <a:ext uri="{FF2B5EF4-FFF2-40B4-BE49-F238E27FC236}">
                <a16:creationId xmlns:a16="http://schemas.microsoft.com/office/drawing/2014/main" id="{1F5CEFAE-CF8B-234A-1A6F-94059EB85914}"/>
              </a:ext>
            </a:extLst>
          </p:cNvPr>
          <p:cNvSpPr txBox="1">
            <a:spLocks/>
          </p:cNvSpPr>
          <p:nvPr/>
        </p:nvSpPr>
        <p:spPr>
          <a:xfrm>
            <a:off x="563526" y="2941490"/>
            <a:ext cx="8314557" cy="2028467"/>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n>
                  <a:solidFill>
                    <a:srgbClr val="500050"/>
                  </a:solidFill>
                </a:ln>
                <a:solidFill>
                  <a:srgbClr val="AB5959"/>
                </a:solidFill>
                <a:latin typeface="Harrington" panose="04040505050A02020702" pitchFamily="82" charset="0"/>
              </a:rPr>
              <a:t>Was this 364 cycle calendar not yet </a:t>
            </a:r>
            <a:r>
              <a:rPr lang="en-US" sz="3600" b="1" dirty="0">
                <a:ln>
                  <a:solidFill>
                    <a:srgbClr val="500050"/>
                  </a:solidFill>
                </a:ln>
                <a:solidFill>
                  <a:srgbClr val="FF0000"/>
                </a:solidFill>
                <a:latin typeface="Harrington" panose="04040505050A02020702" pitchFamily="82" charset="0"/>
              </a:rPr>
              <a:t>“feasible” </a:t>
            </a:r>
            <a:r>
              <a:rPr lang="en-US" sz="3600" b="1" dirty="0">
                <a:ln>
                  <a:solidFill>
                    <a:srgbClr val="500050"/>
                  </a:solidFill>
                </a:ln>
                <a:solidFill>
                  <a:srgbClr val="AB5959"/>
                </a:solidFill>
                <a:latin typeface="Harrington" panose="04040505050A02020702" pitchFamily="82" charset="0"/>
              </a:rPr>
              <a:t>from creation until </a:t>
            </a:r>
            <a:br>
              <a:rPr lang="en-US" sz="3600" b="1" dirty="0">
                <a:ln>
                  <a:solidFill>
                    <a:srgbClr val="500050"/>
                  </a:solidFill>
                </a:ln>
                <a:solidFill>
                  <a:srgbClr val="AB5959"/>
                </a:solidFill>
                <a:latin typeface="Harrington" panose="04040505050A02020702" pitchFamily="82" charset="0"/>
              </a:rPr>
            </a:br>
            <a:r>
              <a:rPr lang="en-US" sz="3600" b="1" dirty="0">
                <a:ln>
                  <a:solidFill>
                    <a:srgbClr val="500050"/>
                  </a:solidFill>
                </a:ln>
                <a:solidFill>
                  <a:srgbClr val="0070C0"/>
                </a:solidFill>
                <a:latin typeface="Harrington" panose="04040505050A02020702" pitchFamily="82" charset="0"/>
              </a:rPr>
              <a:t>Yahusha’s</a:t>
            </a:r>
            <a:r>
              <a:rPr lang="en-US" sz="3600" b="1" dirty="0">
                <a:ln>
                  <a:solidFill>
                    <a:srgbClr val="500050"/>
                  </a:solidFill>
                </a:ln>
                <a:solidFill>
                  <a:srgbClr val="AB5959"/>
                </a:solidFill>
                <a:latin typeface="Harrington" panose="04040505050A02020702" pitchFamily="82" charset="0"/>
              </a:rPr>
              <a:t> Passover?</a:t>
            </a:r>
          </a:p>
        </p:txBody>
      </p:sp>
    </p:spTree>
    <p:extLst>
      <p:ext uri="{BB962C8B-B14F-4D97-AF65-F5344CB8AC3E}">
        <p14:creationId xmlns:p14="http://schemas.microsoft.com/office/powerpoint/2010/main" val="24166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175117" y="6280369"/>
            <a:ext cx="2743200" cy="365125"/>
          </a:xfrm>
        </p:spPr>
        <p:txBody>
          <a:bodyPr/>
          <a:lstStyle/>
          <a:p>
            <a:fld id="{0B555D82-D20F-4DB7-B3E9-7B7EAC2F87A9}" type="slidenum">
              <a:rPr lang="en-US" sz="1400" b="1" smtClean="0">
                <a:solidFill>
                  <a:schemeClr val="tx1"/>
                </a:solidFill>
              </a:rPr>
              <a:t>51</a:t>
            </a:fld>
            <a:endParaRPr lang="en-US" b="1" dirty="0">
              <a:solidFill>
                <a:schemeClr val="tx1"/>
              </a:solidFill>
            </a:endParaRPr>
          </a:p>
        </p:txBody>
      </p:sp>
      <p:sp>
        <p:nvSpPr>
          <p:cNvPr id="5" name="Title 1">
            <a:extLst>
              <a:ext uri="{FF2B5EF4-FFF2-40B4-BE49-F238E27FC236}">
                <a16:creationId xmlns:a16="http://schemas.microsoft.com/office/drawing/2014/main" id="{41833251-A2E1-CAEA-D77F-34FA96CA2305}"/>
              </a:ext>
            </a:extLst>
          </p:cNvPr>
          <p:cNvSpPr>
            <a:spLocks noGrp="1"/>
          </p:cNvSpPr>
          <p:nvPr>
            <p:ph type="title"/>
          </p:nvPr>
        </p:nvSpPr>
        <p:spPr>
          <a:xfrm>
            <a:off x="342900" y="145517"/>
            <a:ext cx="11511216" cy="812461"/>
          </a:xfrm>
        </p:spPr>
        <p:txBody>
          <a:bodyPr>
            <a:normAutofit fontScale="90000"/>
            <a:scene3d>
              <a:camera prst="orthographicFront"/>
              <a:lightRig rig="threePt" dir="t"/>
            </a:scene3d>
            <a:sp3d extrusionH="57150">
              <a:bevelT w="38100" h="38100"/>
            </a:sp3d>
          </a:bodyPr>
          <a:lstStyle/>
          <a:p>
            <a:pPr algn="ctr"/>
            <a:r>
              <a:rPr lang="en-US" sz="3600" dirty="0">
                <a:ln>
                  <a:solidFill>
                    <a:srgbClr val="500050"/>
                  </a:solidFill>
                </a:ln>
                <a:solidFill>
                  <a:srgbClr val="AB5959"/>
                </a:solidFill>
                <a:latin typeface="Ravie" panose="04040805050809020602" pitchFamily="82" charset="0"/>
              </a:rPr>
              <a:t>Other Documentation for 30</a:t>
            </a:r>
            <a:r>
              <a:rPr lang="en-US" sz="1800" dirty="0">
                <a:ln>
                  <a:solidFill>
                    <a:srgbClr val="500050"/>
                  </a:solidFill>
                </a:ln>
                <a:solidFill>
                  <a:srgbClr val="AB5959"/>
                </a:solidFill>
                <a:latin typeface="Ravie" panose="04040805050809020602" pitchFamily="82" charset="0"/>
              </a:rPr>
              <a:t> </a:t>
            </a:r>
            <a:r>
              <a:rPr lang="en-US" sz="2800" dirty="0">
                <a:ln>
                  <a:solidFill>
                    <a:srgbClr val="500050"/>
                  </a:solidFill>
                </a:ln>
                <a:solidFill>
                  <a:srgbClr val="AB5959"/>
                </a:solidFill>
                <a:latin typeface="Ravie" panose="04040805050809020602" pitchFamily="82" charset="0"/>
              </a:rPr>
              <a:t>AD</a:t>
            </a:r>
            <a:r>
              <a:rPr lang="en-US" sz="3600" dirty="0">
                <a:ln>
                  <a:solidFill>
                    <a:srgbClr val="500050"/>
                  </a:solidFill>
                </a:ln>
                <a:solidFill>
                  <a:srgbClr val="AB5959"/>
                </a:solidFill>
                <a:latin typeface="Ravie" panose="04040805050809020602" pitchFamily="82" charset="0"/>
              </a:rPr>
              <a:t> Passover </a:t>
            </a:r>
          </a:p>
        </p:txBody>
      </p:sp>
      <p:pic>
        <p:nvPicPr>
          <p:cNvPr id="2" name="Picture 1">
            <a:extLst>
              <a:ext uri="{FF2B5EF4-FFF2-40B4-BE49-F238E27FC236}">
                <a16:creationId xmlns:a16="http://schemas.microsoft.com/office/drawing/2014/main" id="{43BEEFC9-819B-D260-92A5-E9CB839FDF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6712" y="817903"/>
            <a:ext cx="7491560" cy="5540632"/>
          </a:xfrm>
          <a:prstGeom prst="rect">
            <a:avLst/>
          </a:prstGeom>
          <a:ln>
            <a:noFill/>
          </a:ln>
        </p:spPr>
      </p:pic>
      <p:sp>
        <p:nvSpPr>
          <p:cNvPr id="3" name="Rounded Rectangle 4">
            <a:extLst>
              <a:ext uri="{FF2B5EF4-FFF2-40B4-BE49-F238E27FC236}">
                <a16:creationId xmlns:a16="http://schemas.microsoft.com/office/drawing/2014/main" id="{E82004AE-44EF-3522-8435-47D952E7134B}"/>
              </a:ext>
            </a:extLst>
          </p:cNvPr>
          <p:cNvSpPr/>
          <p:nvPr/>
        </p:nvSpPr>
        <p:spPr>
          <a:xfrm>
            <a:off x="817023" y="4598145"/>
            <a:ext cx="7243245" cy="812461"/>
          </a:xfrm>
          <a:prstGeom prst="roundRect">
            <a:avLst>
              <a:gd name="adj" fmla="val 18033"/>
            </a:avLst>
          </a:prstGeom>
          <a:noFill/>
          <a:ln w="76200">
            <a:solidFill>
              <a:srgbClr val="FF5050"/>
            </a:solidFill>
          </a:ln>
          <a:effectLst>
            <a:glow rad="127000">
              <a:srgbClr val="99FF33"/>
            </a:glow>
          </a:effectLst>
          <a:scene3d>
            <a:camera prst="orthographicFront"/>
            <a:lightRig rig="freezing"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a:extLst>
              <a:ext uri="{FF2B5EF4-FFF2-40B4-BE49-F238E27FC236}">
                <a16:creationId xmlns:a16="http://schemas.microsoft.com/office/drawing/2014/main" id="{59DC3224-6388-6DD3-C62F-CA61B881B55C}"/>
              </a:ext>
            </a:extLst>
          </p:cNvPr>
          <p:cNvSpPr/>
          <p:nvPr/>
        </p:nvSpPr>
        <p:spPr>
          <a:xfrm>
            <a:off x="8432762" y="948985"/>
            <a:ext cx="3229684" cy="3148561"/>
          </a:xfrm>
          <a:prstGeom prst="roundRect">
            <a:avLst>
              <a:gd name="adj" fmla="val 4330"/>
            </a:avLst>
          </a:prstGeom>
          <a:noFill/>
          <a:ln w="76200">
            <a:solidFill>
              <a:srgbClr val="FF5050"/>
            </a:solidFill>
          </a:ln>
          <a:effectLst>
            <a:glow rad="127000">
              <a:srgbClr val="99FF33"/>
            </a:glow>
          </a:effectLst>
          <a:scene3d>
            <a:camera prst="orthographicFront"/>
            <a:lightRig rig="freezing"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WORKBOOK FOR CALCULATING THE HEBREW CALENDAR FOR 29-30 AND </a:t>
            </a:r>
            <a:br>
              <a:rPr lang="en-US" sz="2400" dirty="0">
                <a:solidFill>
                  <a:schemeClr val="tx1"/>
                </a:solidFill>
              </a:rPr>
            </a:br>
            <a:r>
              <a:rPr lang="en-US" sz="2400" dirty="0">
                <a:solidFill>
                  <a:schemeClr val="tx1"/>
                </a:solidFill>
              </a:rPr>
              <a:t>30-31 AD </a:t>
            </a:r>
            <a:br>
              <a:rPr lang="en-US" sz="2400" dirty="0">
                <a:solidFill>
                  <a:schemeClr val="tx1"/>
                </a:solidFill>
              </a:rPr>
            </a:br>
            <a:r>
              <a:rPr lang="en-US" sz="2400" dirty="0">
                <a:solidFill>
                  <a:schemeClr val="tx1"/>
                </a:solidFill>
              </a:rPr>
              <a:t>(By  permission of) Marie </a:t>
            </a:r>
            <a:r>
              <a:rPr lang="en-US" sz="2400" dirty="0" err="1">
                <a:solidFill>
                  <a:schemeClr val="tx1"/>
                </a:solidFill>
              </a:rPr>
              <a:t>Casale</a:t>
            </a:r>
            <a:r>
              <a:rPr lang="en-US" sz="2400" dirty="0">
                <a:solidFill>
                  <a:schemeClr val="tx1"/>
                </a:solidFill>
              </a:rPr>
              <a:t> </a:t>
            </a:r>
            <a:br>
              <a:rPr lang="en-US" sz="2400" dirty="0">
                <a:solidFill>
                  <a:schemeClr val="tx1"/>
                </a:solidFill>
              </a:rPr>
            </a:br>
            <a:r>
              <a:rPr lang="en-US" sz="2400" dirty="0">
                <a:solidFill>
                  <a:schemeClr val="tx1"/>
                </a:solidFill>
              </a:rPr>
              <a:t>Copyright ©</a:t>
            </a:r>
            <a:endParaRPr lang="en-CA" sz="2400" dirty="0"/>
          </a:p>
        </p:txBody>
      </p:sp>
      <p:pic>
        <p:nvPicPr>
          <p:cNvPr id="8" name="Picture 4" descr="Crescent, Moon, Lunar, Astrophotography">
            <a:extLst>
              <a:ext uri="{FF2B5EF4-FFF2-40B4-BE49-F238E27FC236}">
                <a16:creationId xmlns:a16="http://schemas.microsoft.com/office/drawing/2014/main" id="{C5EFB2C4-A7D3-A551-D8E1-7C2B9CA10AD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090229" y="4335696"/>
            <a:ext cx="1826127" cy="20118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itle 1">
            <a:extLst>
              <a:ext uri="{FF2B5EF4-FFF2-40B4-BE49-F238E27FC236}">
                <a16:creationId xmlns:a16="http://schemas.microsoft.com/office/drawing/2014/main" id="{D0836758-F9D5-D07D-17EC-E8BF3480CF3F}"/>
              </a:ext>
            </a:extLst>
          </p:cNvPr>
          <p:cNvSpPr txBox="1">
            <a:spLocks/>
          </p:cNvSpPr>
          <p:nvPr/>
        </p:nvSpPr>
        <p:spPr>
          <a:xfrm>
            <a:off x="512220" y="5320873"/>
            <a:ext cx="7930534" cy="812461"/>
          </a:xfrm>
          <a:prstGeom prst="rect">
            <a:avLst/>
          </a:prstGeom>
        </p:spPr>
        <p:txBody>
          <a:bodyPr vert="horz" lIns="91440" tIns="45720" rIns="91440" bIns="45720" rtlCol="0" anchor="ctr">
            <a:normAutofit fontScale="975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n>
                  <a:solidFill>
                    <a:srgbClr val="500050"/>
                  </a:solidFill>
                </a:ln>
                <a:solidFill>
                  <a:srgbClr val="AB5959"/>
                </a:solidFill>
                <a:latin typeface="Ravie" panose="04040805050809020602" pitchFamily="82" charset="0"/>
              </a:rPr>
              <a:t>Do Hebrew &amp; Essene Calendars Align?</a:t>
            </a:r>
          </a:p>
        </p:txBody>
      </p:sp>
      <p:sp>
        <p:nvSpPr>
          <p:cNvPr id="11" name="Explosion: 14 Points 2">
            <a:extLst>
              <a:ext uri="{FF2B5EF4-FFF2-40B4-BE49-F238E27FC236}">
                <a16:creationId xmlns:a16="http://schemas.microsoft.com/office/drawing/2014/main" id="{29A6C9A4-CF35-449C-A3BD-58F2537CFF65}"/>
              </a:ext>
            </a:extLst>
          </p:cNvPr>
          <p:cNvSpPr/>
          <p:nvPr/>
        </p:nvSpPr>
        <p:spPr>
          <a:xfrm flipV="1">
            <a:off x="233927" y="167895"/>
            <a:ext cx="11793682" cy="6544587"/>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2F4B67F-1318-69F5-9057-0FBDC93DE715}"/>
              </a:ext>
            </a:extLst>
          </p:cNvPr>
          <p:cNvSpPr/>
          <p:nvPr/>
        </p:nvSpPr>
        <p:spPr>
          <a:xfrm>
            <a:off x="1349608" y="6391691"/>
            <a:ext cx="6286593" cy="400110"/>
          </a:xfrm>
          <a:prstGeom prst="rect">
            <a:avLst/>
          </a:prstGeom>
          <a:solidFill>
            <a:srgbClr val="7E475E"/>
          </a:solidFill>
          <a:scene3d>
            <a:camera prst="orthographicFront"/>
            <a:lightRig rig="threePt" dir="t"/>
          </a:scene3d>
          <a:sp3d>
            <a:bevelT w="152400" h="50800" prst="softRound"/>
          </a:sp3d>
        </p:spPr>
        <p:txBody>
          <a:bodyPr wrap="none" lIns="91440" tIns="45720" rIns="91440" bIns="45720">
            <a:spAutoFit/>
          </a:bodyPr>
          <a:lstStyle/>
          <a:p>
            <a:pPr algn="ctr"/>
            <a:r>
              <a:rPr lang="en-US" sz="2000" b="1" cap="none" spc="50" dirty="0">
                <a:ln w="0"/>
                <a:solidFill>
                  <a:schemeClr val="bg2"/>
                </a:solidFill>
                <a:effectLst>
                  <a:innerShdw blurRad="63500" dist="50800" dir="13500000">
                    <a:srgbClr val="000000">
                      <a:alpha val="50000"/>
                    </a:srgbClr>
                  </a:innerShdw>
                </a:effectLst>
              </a:rPr>
              <a:t>Article:  The Moon and the Molad Calculated Calendar</a:t>
            </a:r>
          </a:p>
        </p:txBody>
      </p:sp>
      <p:sp>
        <p:nvSpPr>
          <p:cNvPr id="9" name="Sun 8">
            <a:extLst>
              <a:ext uri="{FF2B5EF4-FFF2-40B4-BE49-F238E27FC236}">
                <a16:creationId xmlns:a16="http://schemas.microsoft.com/office/drawing/2014/main" id="{E64E18B6-5B81-FDAB-86E3-063A38E643C7}"/>
              </a:ext>
            </a:extLst>
          </p:cNvPr>
          <p:cNvSpPr/>
          <p:nvPr/>
        </p:nvSpPr>
        <p:spPr>
          <a:xfrm>
            <a:off x="11582401" y="128518"/>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64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Explosion: 14 Points 2">
            <a:extLst>
              <a:ext uri="{FF2B5EF4-FFF2-40B4-BE49-F238E27FC236}">
                <a16:creationId xmlns:a16="http://schemas.microsoft.com/office/drawing/2014/main" id="{9F059E59-253B-21FC-6E8F-3752CE733ADE}"/>
              </a:ext>
            </a:extLst>
          </p:cNvPr>
          <p:cNvSpPr/>
          <p:nvPr/>
        </p:nvSpPr>
        <p:spPr>
          <a:xfrm>
            <a:off x="197427" y="136525"/>
            <a:ext cx="11793682" cy="6584950"/>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05E50E-DD97-49E7-6C01-1451DBF90426}"/>
              </a:ext>
            </a:extLst>
          </p:cNvPr>
          <p:cNvSpPr>
            <a:spLocks noGrp="1"/>
          </p:cNvSpPr>
          <p:nvPr>
            <p:ph type="sldNum" sz="quarter" idx="12"/>
          </p:nvPr>
        </p:nvSpPr>
        <p:spPr>
          <a:xfrm>
            <a:off x="9418205" y="6468197"/>
            <a:ext cx="2743200" cy="365125"/>
          </a:xfrm>
        </p:spPr>
        <p:txBody>
          <a:bodyPr/>
          <a:lstStyle/>
          <a:p>
            <a:fld id="{0B555D82-D20F-4DB7-B3E9-7B7EAC2F87A9}" type="slidenum">
              <a:rPr lang="en-US" sz="1400" b="1" smtClean="0">
                <a:solidFill>
                  <a:schemeClr val="tx1"/>
                </a:solidFill>
              </a:rPr>
              <a:t>52</a:t>
            </a:fld>
            <a:endParaRPr lang="en-US" b="1" dirty="0">
              <a:solidFill>
                <a:schemeClr val="tx1"/>
              </a:solidFill>
            </a:endParaRPr>
          </a:p>
        </p:txBody>
      </p:sp>
      <p:sp>
        <p:nvSpPr>
          <p:cNvPr id="2" name="Title 1">
            <a:extLst>
              <a:ext uri="{FF2B5EF4-FFF2-40B4-BE49-F238E27FC236}">
                <a16:creationId xmlns:a16="http://schemas.microsoft.com/office/drawing/2014/main" id="{04B6E02F-1502-780C-DB18-3FCA5DA723C5}"/>
              </a:ext>
            </a:extLst>
          </p:cNvPr>
          <p:cNvSpPr txBox="1">
            <a:spLocks/>
          </p:cNvSpPr>
          <p:nvPr/>
        </p:nvSpPr>
        <p:spPr>
          <a:xfrm>
            <a:off x="342900" y="294578"/>
            <a:ext cx="11428186" cy="812461"/>
          </a:xfrm>
          <a:prstGeom prst="rect">
            <a:avLst/>
          </a:prstGeom>
        </p:spPr>
        <p:txBody>
          <a:bodyPr vert="horz" lIns="91440" tIns="45720" rIns="91440" bIns="45720" rtlCol="0" anchor="ctr">
            <a:normAutofit fontScale="975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n>
                  <a:solidFill>
                    <a:srgbClr val="500050"/>
                  </a:solidFill>
                </a:ln>
                <a:solidFill>
                  <a:srgbClr val="AB5959"/>
                </a:solidFill>
                <a:latin typeface="Ravie" panose="04040805050809020602" pitchFamily="82" charset="0"/>
              </a:rPr>
              <a:t>Three Dead Sea Scroll Calendars</a:t>
            </a:r>
          </a:p>
        </p:txBody>
      </p:sp>
      <p:graphicFrame>
        <p:nvGraphicFramePr>
          <p:cNvPr id="7" name="Table 7">
            <a:extLst>
              <a:ext uri="{FF2B5EF4-FFF2-40B4-BE49-F238E27FC236}">
                <a16:creationId xmlns:a16="http://schemas.microsoft.com/office/drawing/2014/main" id="{09586DB6-8195-C2E5-9C09-A61830010CB9}"/>
              </a:ext>
            </a:extLst>
          </p:cNvPr>
          <p:cNvGraphicFramePr>
            <a:graphicFrameLocks noGrp="1"/>
          </p:cNvGraphicFramePr>
          <p:nvPr>
            <p:extLst>
              <p:ext uri="{D42A27DB-BD31-4B8C-83A1-F6EECF244321}">
                <p14:modId xmlns:p14="http://schemas.microsoft.com/office/powerpoint/2010/main" val="1300227552"/>
              </p:ext>
            </p:extLst>
          </p:nvPr>
        </p:nvGraphicFramePr>
        <p:xfrm>
          <a:off x="1103087" y="1049889"/>
          <a:ext cx="9907812" cy="5455920"/>
        </p:xfrm>
        <a:graphic>
          <a:graphicData uri="http://schemas.openxmlformats.org/drawingml/2006/table">
            <a:tbl>
              <a:tblPr firstRow="1" bandRow="1">
                <a:tableStyleId>{8A107856-5554-42FB-B03E-39F5DBC370BA}</a:tableStyleId>
              </a:tblPr>
              <a:tblGrid>
                <a:gridCol w="3672113">
                  <a:extLst>
                    <a:ext uri="{9D8B030D-6E8A-4147-A177-3AD203B41FA5}">
                      <a16:colId xmlns:a16="http://schemas.microsoft.com/office/drawing/2014/main" val="1800214957"/>
                    </a:ext>
                  </a:extLst>
                </a:gridCol>
                <a:gridCol w="2933095">
                  <a:extLst>
                    <a:ext uri="{9D8B030D-6E8A-4147-A177-3AD203B41FA5}">
                      <a16:colId xmlns:a16="http://schemas.microsoft.com/office/drawing/2014/main" val="1181818622"/>
                    </a:ext>
                  </a:extLst>
                </a:gridCol>
                <a:gridCol w="3302604">
                  <a:extLst>
                    <a:ext uri="{9D8B030D-6E8A-4147-A177-3AD203B41FA5}">
                      <a16:colId xmlns:a16="http://schemas.microsoft.com/office/drawing/2014/main" val="1871192475"/>
                    </a:ext>
                  </a:extLst>
                </a:gridCol>
              </a:tblGrid>
              <a:tr h="370840">
                <a:tc gridSpan="3">
                  <a:txBody>
                    <a:bodyPr/>
                    <a:lstStyle/>
                    <a:p>
                      <a:pPr algn="ctr"/>
                      <a:r>
                        <a:rPr lang="en-US" sz="2800" dirty="0">
                          <a:ln>
                            <a:solidFill>
                              <a:srgbClr val="002060"/>
                            </a:solidFill>
                          </a:ln>
                          <a:solidFill>
                            <a:schemeClr val="bg1"/>
                          </a:solidFill>
                        </a:rPr>
                        <a:t>Charting a Simple Comparison of the Dead Sea Scroll Calendars</a:t>
                      </a:r>
                    </a:p>
                  </a:txBody>
                  <a:tcPr>
                    <a:cell3D prstMaterial="dkEdge">
                      <a:bevel prst="coolSlant"/>
                      <a:lightRig rig="flood" dir="t"/>
                    </a:cell3D>
                    <a:solidFill>
                      <a:schemeClr val="accent2">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92916727"/>
                  </a:ext>
                </a:extLst>
              </a:tr>
              <a:tr h="370840">
                <a:tc>
                  <a:txBody>
                    <a:bodyPr/>
                    <a:lstStyle/>
                    <a:p>
                      <a:pPr algn="ctr"/>
                      <a:r>
                        <a:rPr lang="en-US" sz="2800" b="1" dirty="0">
                          <a:ln>
                            <a:solidFill>
                              <a:schemeClr val="tx1"/>
                            </a:solidFill>
                          </a:ln>
                          <a:solidFill>
                            <a:schemeClr val="accent2">
                              <a:lumMod val="50000"/>
                            </a:schemeClr>
                          </a:solidFill>
                        </a:rPr>
                        <a:t>ZADOK</a:t>
                      </a:r>
                    </a:p>
                  </a:txBody>
                  <a:tcPr>
                    <a:cell3D prstMaterial="dkEdge">
                      <a:bevel prst="coolSlant"/>
                      <a:lightRig rig="flood" dir="t"/>
                    </a:cell3D>
                  </a:tcPr>
                </a:tc>
                <a:tc>
                  <a:txBody>
                    <a:bodyPr/>
                    <a:lstStyle/>
                    <a:p>
                      <a:pPr algn="ctr"/>
                      <a:r>
                        <a:rPr lang="en-US" sz="2800" b="1" dirty="0">
                          <a:ln>
                            <a:solidFill>
                              <a:schemeClr val="tx1"/>
                            </a:solidFill>
                          </a:ln>
                          <a:solidFill>
                            <a:schemeClr val="accent2">
                              <a:lumMod val="50000"/>
                            </a:schemeClr>
                          </a:solidFill>
                        </a:rPr>
                        <a:t>ENOCH</a:t>
                      </a:r>
                    </a:p>
                  </a:txBody>
                  <a:tcPr>
                    <a:cell3D prstMaterial="dkEdge">
                      <a:bevel prst="coolSlant"/>
                      <a:lightRig rig="flood" dir="t"/>
                    </a:cell3D>
                  </a:tcPr>
                </a:tc>
                <a:tc>
                  <a:txBody>
                    <a:bodyPr/>
                    <a:lstStyle/>
                    <a:p>
                      <a:pPr algn="ctr"/>
                      <a:r>
                        <a:rPr lang="en-US" sz="2800" b="1" dirty="0">
                          <a:ln>
                            <a:solidFill>
                              <a:schemeClr val="tx1"/>
                            </a:solidFill>
                          </a:ln>
                          <a:solidFill>
                            <a:schemeClr val="accent2">
                              <a:lumMod val="50000"/>
                            </a:schemeClr>
                          </a:solidFill>
                        </a:rPr>
                        <a:t>ESSENE</a:t>
                      </a:r>
                    </a:p>
                  </a:txBody>
                  <a:tcPr>
                    <a:cell3D prstMaterial="dkEdge">
                      <a:bevel prst="coolSlant"/>
                      <a:lightRig rig="flood" dir="t"/>
                    </a:cell3D>
                  </a:tcPr>
                </a:tc>
                <a:extLst>
                  <a:ext uri="{0D108BD9-81ED-4DB2-BD59-A6C34878D82A}">
                    <a16:rowId xmlns:a16="http://schemas.microsoft.com/office/drawing/2014/main" val="1717329026"/>
                  </a:ext>
                </a:extLst>
              </a:tr>
              <a:tr h="370840">
                <a:tc>
                  <a:txBody>
                    <a:bodyPr/>
                    <a:lstStyle/>
                    <a:p>
                      <a:pPr algn="ctr"/>
                      <a:r>
                        <a:rPr lang="en-US" sz="2000" dirty="0"/>
                        <a:t>Uses its authority as the </a:t>
                      </a:r>
                      <a:r>
                        <a:rPr lang="en-US" sz="2000" b="1" dirty="0"/>
                        <a:t>Zadok priesthood</a:t>
                      </a:r>
                      <a:r>
                        <a:rPr lang="en-US" sz="2000" dirty="0"/>
                        <a:t> operating under king David.  Some believe the Zadok priests were the same as the Melki-Tzedek Priesthood that is</a:t>
                      </a:r>
                      <a:br>
                        <a:rPr lang="en-US" sz="2000" dirty="0"/>
                      </a:br>
                      <a:r>
                        <a:rPr lang="en-US" sz="2000" dirty="0"/>
                        <a:t>in operation today.</a:t>
                      </a:r>
                    </a:p>
                  </a:txBody>
                  <a:tcPr>
                    <a:cell3D prstMaterial="dkEdge">
                      <a:bevel prst="coolSlant"/>
                      <a:lightRig rig="flood" dir="t"/>
                    </a:cell3D>
                  </a:tcPr>
                </a:tc>
                <a:tc>
                  <a:txBody>
                    <a:bodyPr/>
                    <a:lstStyle/>
                    <a:p>
                      <a:pPr algn="ctr"/>
                      <a:r>
                        <a:rPr lang="en-US" sz="2000" dirty="0"/>
                        <a:t>Uses its authority as the </a:t>
                      </a:r>
                      <a:r>
                        <a:rPr lang="en-US" sz="2000" b="1" dirty="0"/>
                        <a:t>angel Uriel </a:t>
                      </a:r>
                      <a:r>
                        <a:rPr lang="en-US" sz="2000" dirty="0"/>
                        <a:t>and also attempts to link back to the Enoch in the line of Seth. </a:t>
                      </a:r>
                    </a:p>
                  </a:txBody>
                  <a:tcPr>
                    <a:cell3D prstMaterial="dkEdge">
                      <a:bevel prst="coolSlant"/>
                      <a:lightRig rig="flood" dir="t"/>
                    </a:cell3D>
                  </a:tcPr>
                </a:tc>
                <a:tc>
                  <a:txBody>
                    <a:bodyPr/>
                    <a:lstStyle/>
                    <a:p>
                      <a:pPr algn="ctr"/>
                      <a:r>
                        <a:rPr lang="en-US" sz="2000" dirty="0"/>
                        <a:t>Uses its authority as having </a:t>
                      </a:r>
                      <a:r>
                        <a:rPr lang="en-US" sz="2000" b="1" dirty="0"/>
                        <a:t>the correct year of Yahusha’s death in 30 CE </a:t>
                      </a:r>
                      <a:r>
                        <a:rPr lang="en-US" sz="2000" dirty="0"/>
                        <a:t>using a careful, detailed comparison from both the Julian and Gregorian calendar dates.</a:t>
                      </a:r>
                    </a:p>
                  </a:txBody>
                  <a:tcPr>
                    <a:cell3D prstMaterial="dkEdge">
                      <a:bevel prst="coolSlant"/>
                      <a:lightRig rig="flood" dir="t"/>
                    </a:cell3D>
                  </a:tcPr>
                </a:tc>
                <a:extLst>
                  <a:ext uri="{0D108BD9-81ED-4DB2-BD59-A6C34878D82A}">
                    <a16:rowId xmlns:a16="http://schemas.microsoft.com/office/drawing/2014/main" val="3005641675"/>
                  </a:ext>
                </a:extLst>
              </a:tr>
              <a:tr h="370840">
                <a:tc gridSpan="3">
                  <a:txBody>
                    <a:bodyPr/>
                    <a:lstStyle/>
                    <a:p>
                      <a:pPr algn="ctr"/>
                      <a:r>
                        <a:rPr lang="en-US" sz="2800" b="1" dirty="0">
                          <a:ln>
                            <a:solidFill>
                              <a:schemeClr val="tx1"/>
                            </a:solidFill>
                          </a:ln>
                          <a:solidFill>
                            <a:schemeClr val="accent2">
                              <a:lumMod val="50000"/>
                            </a:schemeClr>
                          </a:solidFill>
                        </a:rPr>
                        <a:t>Month Count:  30-30-31</a:t>
                      </a:r>
                    </a:p>
                  </a:txBody>
                  <a:tcPr>
                    <a:cell3D prstMaterial="dkEdge">
                      <a:bevel prst="coolSlant"/>
                      <a:lightRig rig="flood" dir="t"/>
                    </a:cell3D>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519341002"/>
                  </a:ext>
                </a:extLst>
              </a:tr>
              <a:tr h="370840">
                <a:tc gridSpan="3">
                  <a:txBody>
                    <a:bodyPr/>
                    <a:lstStyle/>
                    <a:p>
                      <a:pPr algn="ctr"/>
                      <a:r>
                        <a:rPr lang="en-US" sz="2800" b="1" dirty="0">
                          <a:ln>
                            <a:solidFill>
                              <a:schemeClr val="tx1"/>
                            </a:solidFill>
                          </a:ln>
                          <a:solidFill>
                            <a:schemeClr val="accent2">
                              <a:lumMod val="50000"/>
                            </a:schemeClr>
                          </a:solidFill>
                        </a:rPr>
                        <a:t>Year Length:  364 days</a:t>
                      </a:r>
                    </a:p>
                  </a:txBody>
                  <a:tcPr>
                    <a:cell3D prstMaterial="dkEdge">
                      <a:bevel prst="coolSlant"/>
                      <a:lightRig rig="flood" dir="t"/>
                    </a:cell3D>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164913125"/>
                  </a:ext>
                </a:extLst>
              </a:tr>
              <a:tr h="370840">
                <a:tc gridSpan="3">
                  <a:txBody>
                    <a:bodyPr/>
                    <a:lstStyle/>
                    <a:p>
                      <a:pPr algn="ctr"/>
                      <a:r>
                        <a:rPr lang="en-US" sz="2800" b="1" dirty="0">
                          <a:ln>
                            <a:solidFill>
                              <a:schemeClr val="tx1"/>
                            </a:solidFill>
                          </a:ln>
                          <a:solidFill>
                            <a:schemeClr val="accent2">
                              <a:lumMod val="50000"/>
                            </a:schemeClr>
                          </a:solidFill>
                        </a:rPr>
                        <a:t>Intercalation of 1 week each 7 years.</a:t>
                      </a:r>
                    </a:p>
                  </a:txBody>
                  <a:tcPr>
                    <a:cell3D prstMaterial="dkEdge">
                      <a:bevel prst="coolSlant"/>
                      <a:lightRig rig="flood" dir="t"/>
                    </a:cell3D>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059151762"/>
                  </a:ext>
                </a:extLst>
              </a:tr>
              <a:tr h="370840">
                <a:tc gridSpan="3">
                  <a:txBody>
                    <a:bodyPr/>
                    <a:lstStyle/>
                    <a:p>
                      <a:pPr algn="ctr"/>
                      <a:r>
                        <a:rPr lang="en-US" sz="2800" b="1" dirty="0">
                          <a:ln>
                            <a:solidFill>
                              <a:srgbClr val="002060"/>
                            </a:solidFill>
                          </a:ln>
                          <a:solidFill>
                            <a:schemeClr val="bg1"/>
                          </a:solidFill>
                        </a:rPr>
                        <a:t>Each calendar boasts of having a higher authority, </a:t>
                      </a:r>
                      <a:br>
                        <a:rPr lang="en-US" sz="2800" b="1" dirty="0">
                          <a:ln>
                            <a:solidFill>
                              <a:srgbClr val="002060"/>
                            </a:solidFill>
                          </a:ln>
                          <a:solidFill>
                            <a:schemeClr val="bg1"/>
                          </a:solidFill>
                        </a:rPr>
                      </a:br>
                      <a:r>
                        <a:rPr lang="en-US" sz="2800" b="1" dirty="0">
                          <a:ln>
                            <a:solidFill>
                              <a:srgbClr val="002060"/>
                            </a:solidFill>
                          </a:ln>
                          <a:solidFill>
                            <a:schemeClr val="bg1"/>
                          </a:solidFill>
                        </a:rPr>
                        <a:t>yet all three calendars have more similarities than differences.</a:t>
                      </a:r>
                    </a:p>
                  </a:txBody>
                  <a:tcPr>
                    <a:cell3D prstMaterial="dkEdge">
                      <a:bevel prst="coolSlant"/>
                      <a:lightRig rig="flood" dir="t"/>
                    </a:cell3D>
                    <a:solidFill>
                      <a:schemeClr val="accent2">
                        <a:lumMod val="50000"/>
                      </a:schemeClr>
                    </a:solidFill>
                  </a:tcPr>
                </a:tc>
                <a:tc hMerge="1">
                  <a:txBody>
                    <a:bodyPr/>
                    <a:lstStyle/>
                    <a:p>
                      <a:pPr algn="ctr"/>
                      <a:endParaRPr lang="en-US" dirty="0"/>
                    </a:p>
                  </a:txBody>
                  <a:tcPr>
                    <a:solidFill>
                      <a:schemeClr val="accent2">
                        <a:lumMod val="50000"/>
                      </a:schemeClr>
                    </a:solidFill>
                  </a:tcPr>
                </a:tc>
                <a:tc hMerge="1">
                  <a:txBody>
                    <a:bodyPr/>
                    <a:lstStyle/>
                    <a:p>
                      <a:pPr algn="ctr"/>
                      <a:endParaRPr lang="en-US" dirty="0"/>
                    </a:p>
                  </a:txBody>
                  <a:tcPr>
                    <a:solidFill>
                      <a:schemeClr val="accent2">
                        <a:lumMod val="50000"/>
                      </a:schemeClr>
                    </a:solidFill>
                  </a:tcPr>
                </a:tc>
                <a:extLst>
                  <a:ext uri="{0D108BD9-81ED-4DB2-BD59-A6C34878D82A}">
                    <a16:rowId xmlns:a16="http://schemas.microsoft.com/office/drawing/2014/main" val="1539042704"/>
                  </a:ext>
                </a:extLst>
              </a:tr>
            </a:tbl>
          </a:graphicData>
        </a:graphic>
      </p:graphicFrame>
      <p:sp>
        <p:nvSpPr>
          <p:cNvPr id="5" name="AutoShape 2" descr="Sugar is addictive Stock Photos, Royalty Free Sugar is addictive Images |  Depositphotos">
            <a:extLst>
              <a:ext uri="{FF2B5EF4-FFF2-40B4-BE49-F238E27FC236}">
                <a16:creationId xmlns:a16="http://schemas.microsoft.com/office/drawing/2014/main" id="{304E0E96-D585-1528-81D1-F53C1CAECE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7266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42BC09-B8C9-8554-0EA7-7D1C186057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61401" cy="7105650"/>
          </a:xfrm>
          <a:prstGeom prst="rect">
            <a:avLst/>
          </a:prstGeom>
        </p:spPr>
      </p:pic>
      <p:sp>
        <p:nvSpPr>
          <p:cNvPr id="2" name="Slide Number Placeholder 1">
            <a:extLst>
              <a:ext uri="{FF2B5EF4-FFF2-40B4-BE49-F238E27FC236}">
                <a16:creationId xmlns:a16="http://schemas.microsoft.com/office/drawing/2014/main" id="{464D812F-FF15-FF90-BE05-CFD0E4006C2A}"/>
              </a:ext>
            </a:extLst>
          </p:cNvPr>
          <p:cNvSpPr>
            <a:spLocks noGrp="1"/>
          </p:cNvSpPr>
          <p:nvPr>
            <p:ph type="sldNum" sz="quarter" idx="12"/>
          </p:nvPr>
        </p:nvSpPr>
        <p:spPr>
          <a:xfrm>
            <a:off x="8610600" y="6356350"/>
            <a:ext cx="3390900" cy="501650"/>
          </a:xfrm>
        </p:spPr>
        <p:txBody>
          <a:bodyPr/>
          <a:lstStyle/>
          <a:p>
            <a:fld id="{0B555D82-D20F-4DB7-B3E9-7B7EAC2F87A9}" type="slidenum">
              <a:rPr lang="en-US" sz="1600" smtClean="0">
                <a:solidFill>
                  <a:schemeClr val="bg1"/>
                </a:solidFill>
              </a:rPr>
              <a:t>53</a:t>
            </a:fld>
            <a:endParaRPr lang="en-US" dirty="0">
              <a:solidFill>
                <a:schemeClr val="bg1"/>
              </a:solidFill>
            </a:endParaRPr>
          </a:p>
        </p:txBody>
      </p:sp>
      <p:sp>
        <p:nvSpPr>
          <p:cNvPr id="3" name="Explosion: 14 Points 2">
            <a:extLst>
              <a:ext uri="{FF2B5EF4-FFF2-40B4-BE49-F238E27FC236}">
                <a16:creationId xmlns:a16="http://schemas.microsoft.com/office/drawing/2014/main" id="{EEDD9F04-5212-25F8-59E7-5491D66267A8}"/>
              </a:ext>
            </a:extLst>
          </p:cNvPr>
          <p:cNvSpPr/>
          <p:nvPr/>
        </p:nvSpPr>
        <p:spPr>
          <a:xfrm rot="1380000">
            <a:off x="-137372" y="-2283054"/>
            <a:ext cx="12148043" cy="11246067"/>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210 w 21600"/>
              <a:gd name="connsiteY2" fmla="*/ 4074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866 w 21600"/>
              <a:gd name="connsiteY19" fmla="*/ 17606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19310"/>
              <a:gd name="connsiteY0" fmla="*/ 4173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126 w 19310"/>
              <a:gd name="connsiteY8" fmla="*/ 12841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330 w 19310"/>
              <a:gd name="connsiteY20" fmla="*/ 15370 h 21600"/>
              <a:gd name="connsiteX21" fmla="*/ 0 w 19310"/>
              <a:gd name="connsiteY21" fmla="*/ 12877 h 21600"/>
              <a:gd name="connsiteX22" fmla="*/ 2624 w 19310"/>
              <a:gd name="connsiteY22" fmla="*/ 11231 h 21600"/>
              <a:gd name="connsiteX23" fmla="*/ 1172 w 19310"/>
              <a:gd name="connsiteY23" fmla="*/ 8270 h 21600"/>
              <a:gd name="connsiteX24" fmla="*/ 5372 w 19310"/>
              <a:gd name="connsiteY24" fmla="*/ 7817 h 21600"/>
              <a:gd name="connsiteX25" fmla="*/ 4502 w 19310"/>
              <a:gd name="connsiteY25" fmla="*/ 3625 h 21600"/>
              <a:gd name="connsiteX26" fmla="*/ 8703 w 19310"/>
              <a:gd name="connsiteY26" fmla="*/ 5787 h 21600"/>
              <a:gd name="connsiteX27" fmla="*/ 9722 w 19310"/>
              <a:gd name="connsiteY27" fmla="*/ 1887 h 21600"/>
              <a:gd name="connsiteX28" fmla="*/ 12488 w 19310"/>
              <a:gd name="connsiteY28" fmla="*/ 4173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10" h="21600">
                <a:moveTo>
                  <a:pt x="12488" y="4173"/>
                </a:moveTo>
                <a:lnTo>
                  <a:pt x="14790" y="0"/>
                </a:lnTo>
                <a:cubicBezTo>
                  <a:pt x="14702" y="1926"/>
                  <a:pt x="15910" y="2112"/>
                  <a:pt x="15822" y="4038"/>
                </a:cubicBezTo>
                <a:lnTo>
                  <a:pt x="18007" y="3172"/>
                </a:lnTo>
                <a:lnTo>
                  <a:pt x="16380" y="6532"/>
                </a:lnTo>
                <a:lnTo>
                  <a:pt x="19132" y="7672"/>
                </a:lnTo>
                <a:lnTo>
                  <a:pt x="17830" y="10121"/>
                </a:lnTo>
                <a:lnTo>
                  <a:pt x="19310" y="11909"/>
                </a:lnTo>
                <a:lnTo>
                  <a:pt x="17126" y="12841"/>
                </a:lnTo>
                <a:lnTo>
                  <a:pt x="18877" y="15632"/>
                </a:lnTo>
                <a:lnTo>
                  <a:pt x="14640" y="14350"/>
                </a:lnTo>
                <a:cubicBezTo>
                  <a:pt x="14741" y="15357"/>
                  <a:pt x="14841" y="16363"/>
                  <a:pt x="14942" y="17370"/>
                </a:cubicBezTo>
                <a:lnTo>
                  <a:pt x="12180" y="15935"/>
                </a:lnTo>
                <a:lnTo>
                  <a:pt x="11612" y="18842"/>
                </a:lnTo>
                <a:lnTo>
                  <a:pt x="9715" y="16735"/>
                </a:lnTo>
                <a:lnTo>
                  <a:pt x="8700" y="19712"/>
                </a:lnTo>
                <a:lnTo>
                  <a:pt x="7164" y="17278"/>
                </a:lnTo>
                <a:lnTo>
                  <a:pt x="4917" y="21600"/>
                </a:lnTo>
                <a:cubicBezTo>
                  <a:pt x="4880" y="20480"/>
                  <a:pt x="4842" y="19360"/>
                  <a:pt x="4805" y="18240"/>
                </a:cubicBezTo>
                <a:lnTo>
                  <a:pt x="1866" y="17606"/>
                </a:lnTo>
                <a:lnTo>
                  <a:pt x="3330" y="15370"/>
                </a:lnTo>
                <a:lnTo>
                  <a:pt x="0" y="12877"/>
                </a:lnTo>
                <a:lnTo>
                  <a:pt x="2624" y="11231"/>
                </a:lnTo>
                <a:lnTo>
                  <a:pt x="1172" y="8270"/>
                </a:lnTo>
                <a:lnTo>
                  <a:pt x="5372" y="7817"/>
                </a:lnTo>
                <a:lnTo>
                  <a:pt x="4502" y="3625"/>
                </a:lnTo>
                <a:lnTo>
                  <a:pt x="8703" y="5787"/>
                </a:lnTo>
                <a:lnTo>
                  <a:pt x="9722" y="1887"/>
                </a:lnTo>
                <a:lnTo>
                  <a:pt x="12488" y="4173"/>
                </a:lnTo>
                <a:close/>
              </a:path>
            </a:pathLst>
          </a:cu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E7526D8-A601-91C2-ECB2-932528E29233}"/>
              </a:ext>
            </a:extLst>
          </p:cNvPr>
          <p:cNvSpPr/>
          <p:nvPr/>
        </p:nvSpPr>
        <p:spPr bwMode="auto">
          <a:xfrm>
            <a:off x="8328911" y="1192214"/>
            <a:ext cx="1061158" cy="1047465"/>
          </a:xfrm>
          <a:prstGeom prst="ellipse">
            <a:avLst/>
          </a:prstGeom>
          <a:solidFill>
            <a:schemeClr val="accent4">
              <a:lumMod val="40000"/>
              <a:lumOff val="60000"/>
            </a:schemeClr>
          </a:solidFill>
          <a:ln>
            <a:solidFill>
              <a:schemeClr val="accent1">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none"/>
        </p:style>
        <p:txBody>
          <a:bodyPr anchor="ctr"/>
          <a:lstStyle/>
          <a:p>
            <a:pPr algn="ctr" eaLnBrk="1" latinLnBrk="0" hangingPunct="1"/>
            <a:endParaRPr kumimoji="0" lang="en-US" dirty="0">
              <a:solidFill>
                <a:srgbClr val="00B0F0"/>
              </a:solidFill>
            </a:endParaRPr>
          </a:p>
        </p:txBody>
      </p:sp>
      <p:sp>
        <p:nvSpPr>
          <p:cNvPr id="5" name="Rectangle 4">
            <a:extLst>
              <a:ext uri="{FF2B5EF4-FFF2-40B4-BE49-F238E27FC236}">
                <a16:creationId xmlns:a16="http://schemas.microsoft.com/office/drawing/2014/main" id="{F5D9D337-7601-8F87-DA69-ED01B2766AD5}"/>
              </a:ext>
            </a:extLst>
          </p:cNvPr>
          <p:cNvSpPr/>
          <p:nvPr/>
        </p:nvSpPr>
        <p:spPr>
          <a:xfrm>
            <a:off x="1828807" y="870940"/>
            <a:ext cx="10552093" cy="501675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8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  </a:t>
            </a:r>
            <a: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There’s one</a:t>
            </a:r>
            <a:b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more item to be</a:t>
            </a:r>
            <a:b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considered for </a:t>
            </a:r>
            <a:b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8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Enoch’s calendar.</a:t>
            </a:r>
            <a:endParaRPr lang="en-US" sz="8000" b="1" cap="none" spc="0"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endParaRPr>
          </a:p>
        </p:txBody>
      </p:sp>
      <p:pic>
        <p:nvPicPr>
          <p:cNvPr id="7" name="Picture 6">
            <a:extLst>
              <a:ext uri="{FF2B5EF4-FFF2-40B4-BE49-F238E27FC236}">
                <a16:creationId xmlns:a16="http://schemas.microsoft.com/office/drawing/2014/main" id="{B8FFFB44-ECF1-26A9-FC5F-0858669993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818379"/>
            <a:ext cx="3206160" cy="1803465"/>
          </a:xfrm>
          <a:prstGeom prst="ellipse">
            <a:avLst/>
          </a:prstGeom>
          <a:ln>
            <a:noFill/>
          </a:ln>
          <a:effectLst>
            <a:softEdge rad="112500"/>
          </a:effectLst>
        </p:spPr>
      </p:pic>
    </p:spTree>
    <p:extLst>
      <p:ext uri="{BB962C8B-B14F-4D97-AF65-F5344CB8AC3E}">
        <p14:creationId xmlns:p14="http://schemas.microsoft.com/office/powerpoint/2010/main" val="4189855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B369B9-5947-1947-DE1B-AC2C41377E49}"/>
              </a:ext>
            </a:extLst>
          </p:cNvPr>
          <p:cNvSpPr>
            <a:spLocks noGrp="1"/>
          </p:cNvSpPr>
          <p:nvPr>
            <p:ph type="sldNum" sz="quarter" idx="12"/>
          </p:nvPr>
        </p:nvSpPr>
        <p:spPr/>
        <p:txBody>
          <a:bodyPr/>
          <a:lstStyle/>
          <a:p>
            <a:fld id="{0B555D82-D20F-4DB7-B3E9-7B7EAC2F87A9}" type="slidenum">
              <a:rPr lang="en-US" smtClean="0"/>
              <a:t>54</a:t>
            </a:fld>
            <a:endParaRPr lang="en-US"/>
          </a:p>
        </p:txBody>
      </p:sp>
      <p:grpSp>
        <p:nvGrpSpPr>
          <p:cNvPr id="9" name="Group 8">
            <a:extLst>
              <a:ext uri="{FF2B5EF4-FFF2-40B4-BE49-F238E27FC236}">
                <a16:creationId xmlns:a16="http://schemas.microsoft.com/office/drawing/2014/main" id="{321CC9F6-3584-7BED-BE32-09B535F2FEE1}"/>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DA35338F-0733-0E03-0910-1E73817C93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1791BB8-761F-3C1C-FE74-E76591CC4F2C}"/>
                </a:ext>
              </a:extLst>
            </p:cNvPr>
            <p:cNvSpPr/>
            <p:nvPr/>
          </p:nvSpPr>
          <p:spPr>
            <a:xfrm>
              <a:off x="0" y="0"/>
              <a:ext cx="2225040" cy="236220"/>
            </a:xfrm>
            <a:prstGeom prst="rect">
              <a:avLst/>
            </a:prstGeom>
            <a:solidFill>
              <a:srgbClr val="472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A306326-9892-DC34-AADB-3B6D94521070}"/>
              </a:ext>
            </a:extLst>
          </p:cNvPr>
          <p:cNvSpPr/>
          <p:nvPr/>
        </p:nvSpPr>
        <p:spPr>
          <a:xfrm>
            <a:off x="0" y="581025"/>
            <a:ext cx="9915525" cy="800100"/>
          </a:xfrm>
          <a:prstGeom prst="rect">
            <a:avLst/>
          </a:prstGeom>
          <a:solidFill>
            <a:schemeClr val="accent4">
              <a:alpha val="34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4B2A0EB7-E108-04E1-E5B0-1619DAF63CB4}"/>
              </a:ext>
            </a:extLst>
          </p:cNvPr>
          <p:cNvSpPr/>
          <p:nvPr/>
        </p:nvSpPr>
        <p:spPr>
          <a:xfrm>
            <a:off x="3505200" y="933450"/>
            <a:ext cx="4810125"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Sign 11">
            <a:extLst>
              <a:ext uri="{FF2B5EF4-FFF2-40B4-BE49-F238E27FC236}">
                <a16:creationId xmlns:a16="http://schemas.microsoft.com/office/drawing/2014/main" id="{D2626F74-2DE7-5C94-C562-281D15EE1DE7}"/>
              </a:ext>
            </a:extLst>
          </p:cNvPr>
          <p:cNvSpPr/>
          <p:nvPr/>
        </p:nvSpPr>
        <p:spPr>
          <a:xfrm>
            <a:off x="-989648" y="1323975"/>
            <a:ext cx="7718108"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Sign 12">
            <a:extLst>
              <a:ext uri="{FF2B5EF4-FFF2-40B4-BE49-F238E27FC236}">
                <a16:creationId xmlns:a16="http://schemas.microsoft.com/office/drawing/2014/main" id="{2F87D9E1-DF3F-F798-3493-3609AF5B687F}"/>
              </a:ext>
            </a:extLst>
          </p:cNvPr>
          <p:cNvSpPr/>
          <p:nvPr/>
        </p:nvSpPr>
        <p:spPr>
          <a:xfrm>
            <a:off x="4451349" y="2095500"/>
            <a:ext cx="3432969"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Sign 13">
            <a:extLst>
              <a:ext uri="{FF2B5EF4-FFF2-40B4-BE49-F238E27FC236}">
                <a16:creationId xmlns:a16="http://schemas.microsoft.com/office/drawing/2014/main" id="{9521B562-A979-F43F-ADC4-01B857232607}"/>
              </a:ext>
            </a:extLst>
          </p:cNvPr>
          <p:cNvSpPr/>
          <p:nvPr/>
        </p:nvSpPr>
        <p:spPr>
          <a:xfrm>
            <a:off x="-789622" y="3000375"/>
            <a:ext cx="12152948"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Sign 14">
            <a:extLst>
              <a:ext uri="{FF2B5EF4-FFF2-40B4-BE49-F238E27FC236}">
                <a16:creationId xmlns:a16="http://schemas.microsoft.com/office/drawing/2014/main" id="{22CF8609-265C-440F-B5B7-A83F62F25489}"/>
              </a:ext>
            </a:extLst>
          </p:cNvPr>
          <p:cNvSpPr/>
          <p:nvPr/>
        </p:nvSpPr>
        <p:spPr>
          <a:xfrm>
            <a:off x="-714375" y="3201670"/>
            <a:ext cx="5800725"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Sign 15">
            <a:extLst>
              <a:ext uri="{FF2B5EF4-FFF2-40B4-BE49-F238E27FC236}">
                <a16:creationId xmlns:a16="http://schemas.microsoft.com/office/drawing/2014/main" id="{E5BFAE15-D859-9708-4D74-A78119A605DB}"/>
              </a:ext>
            </a:extLst>
          </p:cNvPr>
          <p:cNvSpPr/>
          <p:nvPr/>
        </p:nvSpPr>
        <p:spPr>
          <a:xfrm>
            <a:off x="2428875" y="4124325"/>
            <a:ext cx="7357110"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D3FCEB-F419-2360-F66B-C7E706D9FF0D}"/>
              </a:ext>
            </a:extLst>
          </p:cNvPr>
          <p:cNvSpPr/>
          <p:nvPr/>
        </p:nvSpPr>
        <p:spPr>
          <a:xfrm>
            <a:off x="25400" y="6322693"/>
            <a:ext cx="9915525" cy="544831"/>
          </a:xfrm>
          <a:prstGeom prst="rect">
            <a:avLst/>
          </a:prstGeom>
          <a:solidFill>
            <a:schemeClr val="accent4">
              <a:alpha val="34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3">
            <a:extLst>
              <a:ext uri="{FF2B5EF4-FFF2-40B4-BE49-F238E27FC236}">
                <a16:creationId xmlns:a16="http://schemas.microsoft.com/office/drawing/2014/main" id="{932C144B-F5F5-58AC-B89C-461852E8EDEC}"/>
              </a:ext>
            </a:extLst>
          </p:cNvPr>
          <p:cNvSpPr txBox="1">
            <a:spLocks/>
          </p:cNvSpPr>
          <p:nvPr/>
        </p:nvSpPr>
        <p:spPr>
          <a:xfrm>
            <a:off x="11810999" y="6493597"/>
            <a:ext cx="9652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B555D82-D20F-4DB7-B3E9-7B7EAC2F87A9}" type="slidenum">
              <a:rPr lang="en-US" sz="1400" b="1" smtClean="0">
                <a:solidFill>
                  <a:schemeClr val="tx1"/>
                </a:solidFill>
              </a:rPr>
              <a:pPr algn="l"/>
              <a:t>54</a:t>
            </a:fld>
            <a:endParaRPr lang="en-US" b="1" dirty="0">
              <a:solidFill>
                <a:schemeClr val="tx1"/>
              </a:solidFill>
            </a:endParaRPr>
          </a:p>
        </p:txBody>
      </p:sp>
      <p:sp>
        <p:nvSpPr>
          <p:cNvPr id="21" name="Rectangle 20">
            <a:extLst>
              <a:ext uri="{FF2B5EF4-FFF2-40B4-BE49-F238E27FC236}">
                <a16:creationId xmlns:a16="http://schemas.microsoft.com/office/drawing/2014/main" id="{02FA75F7-49FD-F3AD-FC00-CA9F1A21A064}"/>
              </a:ext>
            </a:extLst>
          </p:cNvPr>
          <p:cNvSpPr/>
          <p:nvPr/>
        </p:nvSpPr>
        <p:spPr>
          <a:xfrm>
            <a:off x="10032999" y="6759575"/>
            <a:ext cx="2603499" cy="64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0FC4D0C-5843-46F7-A1C4-52B2F86A1866}"/>
              </a:ext>
            </a:extLst>
          </p:cNvPr>
          <p:cNvCxnSpPr/>
          <p:nvPr/>
        </p:nvCxnSpPr>
        <p:spPr>
          <a:xfrm>
            <a:off x="6278880" y="2316480"/>
            <a:ext cx="3373120" cy="0"/>
          </a:xfrm>
          <a:prstGeom prst="line">
            <a:avLst/>
          </a:prstGeom>
          <a:ln w="190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47D954-F938-4521-8973-CDE0D17FA6DA}"/>
              </a:ext>
            </a:extLst>
          </p:cNvPr>
          <p:cNvCxnSpPr>
            <a:cxnSpLocks/>
          </p:cNvCxnSpPr>
          <p:nvPr/>
        </p:nvCxnSpPr>
        <p:spPr>
          <a:xfrm>
            <a:off x="132080" y="2519680"/>
            <a:ext cx="4683760" cy="0"/>
          </a:xfrm>
          <a:prstGeom prst="line">
            <a:avLst/>
          </a:prstGeom>
          <a:ln w="19050">
            <a:solidFill>
              <a:srgbClr val="CC00FF"/>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80AC4DF-6D11-44AA-94C3-5CF0274F3B9D}"/>
              </a:ext>
            </a:extLst>
          </p:cNvPr>
          <p:cNvSpPr/>
          <p:nvPr/>
        </p:nvSpPr>
        <p:spPr>
          <a:xfrm>
            <a:off x="4995861" y="2366969"/>
            <a:ext cx="4097339" cy="332099"/>
          </a:xfrm>
          <a:prstGeom prst="roundRect">
            <a:avLst/>
          </a:prstGeom>
          <a:solidFill>
            <a:srgbClr val="FFFF00"/>
          </a:soli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rPr>
              <a:t>John 7:6  … your  time is always ready …</a:t>
            </a:r>
          </a:p>
        </p:txBody>
      </p:sp>
      <p:cxnSp>
        <p:nvCxnSpPr>
          <p:cNvPr id="22" name="Straight Connector 21">
            <a:extLst>
              <a:ext uri="{FF2B5EF4-FFF2-40B4-BE49-F238E27FC236}">
                <a16:creationId xmlns:a16="http://schemas.microsoft.com/office/drawing/2014/main" id="{17E63BEB-8EE5-4DDC-9B65-CAE98CE549FE}"/>
              </a:ext>
            </a:extLst>
          </p:cNvPr>
          <p:cNvCxnSpPr>
            <a:cxnSpLocks/>
          </p:cNvCxnSpPr>
          <p:nvPr/>
        </p:nvCxnSpPr>
        <p:spPr>
          <a:xfrm>
            <a:off x="312101" y="2844800"/>
            <a:ext cx="3193099" cy="0"/>
          </a:xfrm>
          <a:prstGeom prst="line">
            <a:avLst/>
          </a:prstGeom>
          <a:ln w="190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877D349-C311-4937-9280-AB82C13181DA}"/>
              </a:ext>
            </a:extLst>
          </p:cNvPr>
          <p:cNvCxnSpPr/>
          <p:nvPr/>
        </p:nvCxnSpPr>
        <p:spPr>
          <a:xfrm flipH="1" flipV="1">
            <a:off x="6096000" y="5141594"/>
            <a:ext cx="2413000" cy="91440"/>
          </a:xfrm>
          <a:prstGeom prst="straightConnector1">
            <a:avLst/>
          </a:prstGeom>
          <a:ln w="7620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id="{3F2B9EE2-A29A-4EB2-8869-25668F0CFB67}"/>
              </a:ext>
            </a:extLst>
          </p:cNvPr>
          <p:cNvSpPr/>
          <p:nvPr/>
        </p:nvSpPr>
        <p:spPr>
          <a:xfrm>
            <a:off x="1017270" y="7541894"/>
            <a:ext cx="8138160" cy="3097208"/>
          </a:xfrm>
          <a:prstGeom prst="wedgeRoundRectCallout">
            <a:avLst>
              <a:gd name="adj1" fmla="val -18716"/>
              <a:gd name="adj2" fmla="val -697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Read this para!!!!!!!!!!!!   This whole slide needs to be read in detail specifically for the purpose of showing the incredible  insanity of confusion. What is the difference between their two equinox days? Is it the Equilux????</a:t>
            </a:r>
          </a:p>
        </p:txBody>
      </p:sp>
      <p:sp>
        <p:nvSpPr>
          <p:cNvPr id="3" name="Rectangle 2">
            <a:extLst>
              <a:ext uri="{FF2B5EF4-FFF2-40B4-BE49-F238E27FC236}">
                <a16:creationId xmlns:a16="http://schemas.microsoft.com/office/drawing/2014/main" id="{7B725BAE-C5C2-4012-933C-CE9E9E32A2B4}"/>
              </a:ext>
            </a:extLst>
          </p:cNvPr>
          <p:cNvSpPr/>
          <p:nvPr/>
        </p:nvSpPr>
        <p:spPr>
          <a:xfrm>
            <a:off x="7448550" y="5953442"/>
            <a:ext cx="746125" cy="227649"/>
          </a:xfrm>
          <a:prstGeom prst="rect">
            <a:avLst/>
          </a:prstGeom>
          <a:noFill/>
          <a:ln w="57150">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53EE563E-6F3C-7615-8DF0-5C7C02F18742}"/>
              </a:ext>
            </a:extLst>
          </p:cNvPr>
          <p:cNvSpPr txBox="1"/>
          <p:nvPr/>
        </p:nvSpPr>
        <p:spPr>
          <a:xfrm>
            <a:off x="4318612" y="5168433"/>
            <a:ext cx="5714387" cy="338554"/>
          </a:xfrm>
          <a:prstGeom prst="rect">
            <a:avLst/>
          </a:prstGeom>
          <a:noFill/>
        </p:spPr>
        <p:txBody>
          <a:bodyPr wrap="square" rtlCol="0">
            <a:spAutoFit/>
          </a:bodyPr>
          <a:lstStyle/>
          <a:p>
            <a:r>
              <a:rPr lang="en-US" sz="1600" b="1" dirty="0">
                <a:solidFill>
                  <a:srgbClr val="C00000"/>
                </a:solidFill>
              </a:rPr>
              <a:t>What changes? Their Calendar or the Teshuva Shadow?</a:t>
            </a:r>
          </a:p>
        </p:txBody>
      </p:sp>
      <p:sp>
        <p:nvSpPr>
          <p:cNvPr id="19" name="Rectangle 18">
            <a:extLst>
              <a:ext uri="{FF2B5EF4-FFF2-40B4-BE49-F238E27FC236}">
                <a16:creationId xmlns:a16="http://schemas.microsoft.com/office/drawing/2014/main" id="{7B1253FE-2433-5D63-384C-2F9DD887D7D4}"/>
              </a:ext>
            </a:extLst>
          </p:cNvPr>
          <p:cNvSpPr/>
          <p:nvPr/>
        </p:nvSpPr>
        <p:spPr>
          <a:xfrm>
            <a:off x="4619625" y="-3419"/>
            <a:ext cx="5460726" cy="646331"/>
          </a:xfrm>
          <a:prstGeom prst="rect">
            <a:avLst/>
          </a:prstGeom>
          <a:noFill/>
        </p:spPr>
        <p:txBody>
          <a:bodyPr wrap="none" lIns="91440" tIns="45720" rIns="91440" bIns="45720">
            <a:spAutoFit/>
          </a:bodyPr>
          <a:lstStyle/>
          <a:p>
            <a:pPr algn="ctr"/>
            <a:r>
              <a:rPr lang="en-US" sz="3600" b="1" cap="none" spc="50" dirty="0">
                <a:ln w="0">
                  <a:solidFill>
                    <a:sysClr val="windowText" lastClr="000000"/>
                  </a:solidFill>
                </a:ln>
                <a:solidFill>
                  <a:schemeClr val="bg2"/>
                </a:solidFill>
                <a:effectLst>
                  <a:innerShdw blurRad="63500" dist="50800" dir="13500000">
                    <a:srgbClr val="000000">
                      <a:alpha val="50000"/>
                    </a:srgbClr>
                  </a:innerShdw>
                </a:effectLst>
              </a:rPr>
              <a:t>Let’s</a:t>
            </a:r>
            <a:r>
              <a:rPr lang="en-US" sz="3600" b="1" cap="none" spc="50" dirty="0">
                <a:ln w="0"/>
                <a:solidFill>
                  <a:schemeClr val="bg2"/>
                </a:solidFill>
                <a:effectLst>
                  <a:innerShdw blurRad="63500" dist="50800" dir="13500000">
                    <a:srgbClr val="000000">
                      <a:alpha val="50000"/>
                    </a:srgbClr>
                  </a:innerShdw>
                </a:effectLst>
              </a:rPr>
              <a:t> </a:t>
            </a:r>
            <a:r>
              <a:rPr lang="en-US" sz="3600" b="1" cap="none" spc="50" dirty="0">
                <a:ln w="0">
                  <a:solidFill>
                    <a:sysClr val="windowText" lastClr="000000"/>
                  </a:solidFill>
                </a:ln>
                <a:solidFill>
                  <a:schemeClr val="bg2"/>
                </a:solidFill>
                <a:effectLst>
                  <a:innerShdw blurRad="63500" dist="50800" dir="13500000">
                    <a:srgbClr val="000000">
                      <a:alpha val="50000"/>
                    </a:srgbClr>
                  </a:innerShdw>
                </a:effectLst>
              </a:rPr>
              <a:t>read this whole slide!</a:t>
            </a:r>
          </a:p>
        </p:txBody>
      </p:sp>
      <p:sp>
        <p:nvSpPr>
          <p:cNvPr id="23" name="Sun 22">
            <a:extLst>
              <a:ext uri="{FF2B5EF4-FFF2-40B4-BE49-F238E27FC236}">
                <a16:creationId xmlns:a16="http://schemas.microsoft.com/office/drawing/2014/main" id="{B9EDB541-DFE4-9BBD-25B4-61DB3B7C60E7}"/>
              </a:ext>
            </a:extLst>
          </p:cNvPr>
          <p:cNvSpPr/>
          <p:nvPr/>
        </p:nvSpPr>
        <p:spPr>
          <a:xfrm>
            <a:off x="11582401" y="128518"/>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B369B9-5947-1947-DE1B-AC2C41377E49}"/>
              </a:ext>
            </a:extLst>
          </p:cNvPr>
          <p:cNvSpPr>
            <a:spLocks noGrp="1"/>
          </p:cNvSpPr>
          <p:nvPr>
            <p:ph type="sldNum" sz="quarter" idx="12"/>
          </p:nvPr>
        </p:nvSpPr>
        <p:spPr/>
        <p:txBody>
          <a:bodyPr/>
          <a:lstStyle/>
          <a:p>
            <a:fld id="{0B555D82-D20F-4DB7-B3E9-7B7EAC2F87A9}" type="slidenum">
              <a:rPr lang="en-US" smtClean="0"/>
              <a:t>55</a:t>
            </a:fld>
            <a:endParaRPr lang="en-US"/>
          </a:p>
        </p:txBody>
      </p:sp>
      <p:grpSp>
        <p:nvGrpSpPr>
          <p:cNvPr id="9" name="Group 8">
            <a:extLst>
              <a:ext uri="{FF2B5EF4-FFF2-40B4-BE49-F238E27FC236}">
                <a16:creationId xmlns:a16="http://schemas.microsoft.com/office/drawing/2014/main" id="{321CC9F6-3584-7BED-BE32-09B535F2FEE1}"/>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DA35338F-0733-0E03-0910-1E73817C93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1791BB8-761F-3C1C-FE74-E76591CC4F2C}"/>
                </a:ext>
              </a:extLst>
            </p:cNvPr>
            <p:cNvSpPr/>
            <p:nvPr/>
          </p:nvSpPr>
          <p:spPr>
            <a:xfrm>
              <a:off x="0" y="0"/>
              <a:ext cx="2225040" cy="236220"/>
            </a:xfrm>
            <a:prstGeom prst="rect">
              <a:avLst/>
            </a:prstGeom>
            <a:solidFill>
              <a:srgbClr val="472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A306326-9892-DC34-AADB-3B6D94521070}"/>
              </a:ext>
            </a:extLst>
          </p:cNvPr>
          <p:cNvSpPr/>
          <p:nvPr/>
        </p:nvSpPr>
        <p:spPr>
          <a:xfrm>
            <a:off x="0" y="581025"/>
            <a:ext cx="9915525" cy="800100"/>
          </a:xfrm>
          <a:prstGeom prst="rect">
            <a:avLst/>
          </a:prstGeom>
          <a:solidFill>
            <a:schemeClr val="accent4">
              <a:alpha val="34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4B2A0EB7-E108-04E1-E5B0-1619DAF63CB4}"/>
              </a:ext>
            </a:extLst>
          </p:cNvPr>
          <p:cNvSpPr/>
          <p:nvPr/>
        </p:nvSpPr>
        <p:spPr>
          <a:xfrm>
            <a:off x="3505200" y="933450"/>
            <a:ext cx="4810125"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Sign 11">
            <a:extLst>
              <a:ext uri="{FF2B5EF4-FFF2-40B4-BE49-F238E27FC236}">
                <a16:creationId xmlns:a16="http://schemas.microsoft.com/office/drawing/2014/main" id="{D2626F74-2DE7-5C94-C562-281D15EE1DE7}"/>
              </a:ext>
            </a:extLst>
          </p:cNvPr>
          <p:cNvSpPr/>
          <p:nvPr/>
        </p:nvSpPr>
        <p:spPr>
          <a:xfrm>
            <a:off x="-989648" y="1323975"/>
            <a:ext cx="7718108"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Sign 12">
            <a:extLst>
              <a:ext uri="{FF2B5EF4-FFF2-40B4-BE49-F238E27FC236}">
                <a16:creationId xmlns:a16="http://schemas.microsoft.com/office/drawing/2014/main" id="{2F87D9E1-DF3F-F798-3493-3609AF5B687F}"/>
              </a:ext>
            </a:extLst>
          </p:cNvPr>
          <p:cNvSpPr/>
          <p:nvPr/>
        </p:nvSpPr>
        <p:spPr>
          <a:xfrm>
            <a:off x="4619625" y="2095500"/>
            <a:ext cx="3648075"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Sign 13">
            <a:extLst>
              <a:ext uri="{FF2B5EF4-FFF2-40B4-BE49-F238E27FC236}">
                <a16:creationId xmlns:a16="http://schemas.microsoft.com/office/drawing/2014/main" id="{9521B562-A979-F43F-ADC4-01B857232607}"/>
              </a:ext>
            </a:extLst>
          </p:cNvPr>
          <p:cNvSpPr/>
          <p:nvPr/>
        </p:nvSpPr>
        <p:spPr>
          <a:xfrm>
            <a:off x="-789622" y="3000375"/>
            <a:ext cx="12152948"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Sign 14">
            <a:extLst>
              <a:ext uri="{FF2B5EF4-FFF2-40B4-BE49-F238E27FC236}">
                <a16:creationId xmlns:a16="http://schemas.microsoft.com/office/drawing/2014/main" id="{22CF8609-265C-440F-B5B7-A83F62F25489}"/>
              </a:ext>
            </a:extLst>
          </p:cNvPr>
          <p:cNvSpPr/>
          <p:nvPr/>
        </p:nvSpPr>
        <p:spPr>
          <a:xfrm>
            <a:off x="-714375" y="3201670"/>
            <a:ext cx="5800725"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Sign 15">
            <a:extLst>
              <a:ext uri="{FF2B5EF4-FFF2-40B4-BE49-F238E27FC236}">
                <a16:creationId xmlns:a16="http://schemas.microsoft.com/office/drawing/2014/main" id="{E5BFAE15-D859-9708-4D74-A78119A605DB}"/>
              </a:ext>
            </a:extLst>
          </p:cNvPr>
          <p:cNvSpPr/>
          <p:nvPr/>
        </p:nvSpPr>
        <p:spPr>
          <a:xfrm>
            <a:off x="2428875" y="4124325"/>
            <a:ext cx="7357110"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D3FCEB-F419-2360-F66B-C7E706D9FF0D}"/>
              </a:ext>
            </a:extLst>
          </p:cNvPr>
          <p:cNvSpPr/>
          <p:nvPr/>
        </p:nvSpPr>
        <p:spPr>
          <a:xfrm>
            <a:off x="25400" y="6322693"/>
            <a:ext cx="9915525" cy="544831"/>
          </a:xfrm>
          <a:prstGeom prst="rect">
            <a:avLst/>
          </a:prstGeom>
          <a:solidFill>
            <a:schemeClr val="accent4">
              <a:alpha val="34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3">
            <a:extLst>
              <a:ext uri="{FF2B5EF4-FFF2-40B4-BE49-F238E27FC236}">
                <a16:creationId xmlns:a16="http://schemas.microsoft.com/office/drawing/2014/main" id="{932C144B-F5F5-58AC-B89C-461852E8EDEC}"/>
              </a:ext>
            </a:extLst>
          </p:cNvPr>
          <p:cNvSpPr txBox="1">
            <a:spLocks/>
          </p:cNvSpPr>
          <p:nvPr/>
        </p:nvSpPr>
        <p:spPr>
          <a:xfrm>
            <a:off x="11810999" y="6493597"/>
            <a:ext cx="9652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B555D82-D20F-4DB7-B3E9-7B7EAC2F87A9}" type="slidenum">
              <a:rPr lang="en-US" sz="1400" b="1" smtClean="0">
                <a:solidFill>
                  <a:schemeClr val="tx1"/>
                </a:solidFill>
              </a:rPr>
              <a:pPr algn="l"/>
              <a:t>55</a:t>
            </a:fld>
            <a:endParaRPr lang="en-US" b="1" dirty="0">
              <a:solidFill>
                <a:schemeClr val="tx1"/>
              </a:solidFill>
            </a:endParaRPr>
          </a:p>
        </p:txBody>
      </p:sp>
      <p:sp>
        <p:nvSpPr>
          <p:cNvPr id="21" name="Rectangle 20">
            <a:extLst>
              <a:ext uri="{FF2B5EF4-FFF2-40B4-BE49-F238E27FC236}">
                <a16:creationId xmlns:a16="http://schemas.microsoft.com/office/drawing/2014/main" id="{02FA75F7-49FD-F3AD-FC00-CA9F1A21A064}"/>
              </a:ext>
            </a:extLst>
          </p:cNvPr>
          <p:cNvSpPr/>
          <p:nvPr/>
        </p:nvSpPr>
        <p:spPr>
          <a:xfrm>
            <a:off x="10032999" y="6759575"/>
            <a:ext cx="2603499" cy="64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xplosion: 14 Points 2">
            <a:extLst>
              <a:ext uri="{FF2B5EF4-FFF2-40B4-BE49-F238E27FC236}">
                <a16:creationId xmlns:a16="http://schemas.microsoft.com/office/drawing/2014/main" id="{84AC70ED-0906-D9FE-40D1-5AA53CCF88A6}"/>
              </a:ext>
            </a:extLst>
          </p:cNvPr>
          <p:cNvSpPr/>
          <p:nvPr/>
        </p:nvSpPr>
        <p:spPr>
          <a:xfrm rot="1380000">
            <a:off x="-297030" y="-2763435"/>
            <a:ext cx="12148043" cy="11246067"/>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210 w 21600"/>
              <a:gd name="connsiteY2" fmla="*/ 4074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8270 w 21600"/>
              <a:gd name="connsiteY7" fmla="*/ 11290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426 w 21600"/>
              <a:gd name="connsiteY8" fmla="*/ 1229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21600"/>
              <a:gd name="connsiteY0" fmla="*/ 4173 h 21600"/>
              <a:gd name="connsiteX1" fmla="*/ 14790 w 21600"/>
              <a:gd name="connsiteY1" fmla="*/ 0 h 21600"/>
              <a:gd name="connsiteX2" fmla="*/ 15822 w 21600"/>
              <a:gd name="connsiteY2" fmla="*/ 4038 h 21600"/>
              <a:gd name="connsiteX3" fmla="*/ 18007 w 21600"/>
              <a:gd name="connsiteY3" fmla="*/ 3172 h 21600"/>
              <a:gd name="connsiteX4" fmla="*/ 16380 w 21600"/>
              <a:gd name="connsiteY4" fmla="*/ 6532 h 21600"/>
              <a:gd name="connsiteX5" fmla="*/ 21600 w 21600"/>
              <a:gd name="connsiteY5" fmla="*/ 6645 h 21600"/>
              <a:gd name="connsiteX6" fmla="*/ 17830 w 21600"/>
              <a:gd name="connsiteY6" fmla="*/ 10121 h 21600"/>
              <a:gd name="connsiteX7" fmla="*/ 19310 w 21600"/>
              <a:gd name="connsiteY7" fmla="*/ 11909 h 21600"/>
              <a:gd name="connsiteX8" fmla="*/ 17126 w 21600"/>
              <a:gd name="connsiteY8" fmla="*/ 12841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715 w 21600"/>
              <a:gd name="connsiteY14" fmla="*/ 16735 h 21600"/>
              <a:gd name="connsiteX15" fmla="*/ 8700 w 21600"/>
              <a:gd name="connsiteY15" fmla="*/ 19712 h 21600"/>
              <a:gd name="connsiteX16" fmla="*/ 7164 w 21600"/>
              <a:gd name="connsiteY16" fmla="*/ 17278 h 21600"/>
              <a:gd name="connsiteX17" fmla="*/ 4917 w 21600"/>
              <a:gd name="connsiteY17" fmla="*/ 21600 h 21600"/>
              <a:gd name="connsiteX18" fmla="*/ 4805 w 21600"/>
              <a:gd name="connsiteY18" fmla="*/ 18240 h 21600"/>
              <a:gd name="connsiteX19" fmla="*/ 1866 w 21600"/>
              <a:gd name="connsiteY19" fmla="*/ 17606 h 21600"/>
              <a:gd name="connsiteX20" fmla="*/ 3330 w 21600"/>
              <a:gd name="connsiteY20" fmla="*/ 15370 h 21600"/>
              <a:gd name="connsiteX21" fmla="*/ 0 w 21600"/>
              <a:gd name="connsiteY21" fmla="*/ 12877 h 21600"/>
              <a:gd name="connsiteX22" fmla="*/ 2624 w 21600"/>
              <a:gd name="connsiteY22" fmla="*/ 11231 h 21600"/>
              <a:gd name="connsiteX23" fmla="*/ 1172 w 21600"/>
              <a:gd name="connsiteY23" fmla="*/ 8270 h 21600"/>
              <a:gd name="connsiteX24" fmla="*/ 5372 w 21600"/>
              <a:gd name="connsiteY24" fmla="*/ 7817 h 21600"/>
              <a:gd name="connsiteX25" fmla="*/ 4502 w 21600"/>
              <a:gd name="connsiteY25" fmla="*/ 3625 h 21600"/>
              <a:gd name="connsiteX26" fmla="*/ 8703 w 21600"/>
              <a:gd name="connsiteY26" fmla="*/ 5787 h 21600"/>
              <a:gd name="connsiteX27" fmla="*/ 9722 w 21600"/>
              <a:gd name="connsiteY27" fmla="*/ 1887 h 21600"/>
              <a:gd name="connsiteX28" fmla="*/ 12488 w 21600"/>
              <a:gd name="connsiteY28" fmla="*/ 4173 h 21600"/>
              <a:gd name="connsiteX0" fmla="*/ 12488 w 19310"/>
              <a:gd name="connsiteY0" fmla="*/ 4173 h 21600"/>
              <a:gd name="connsiteX1" fmla="*/ 14790 w 19310"/>
              <a:gd name="connsiteY1" fmla="*/ 0 h 21600"/>
              <a:gd name="connsiteX2" fmla="*/ 15822 w 19310"/>
              <a:gd name="connsiteY2" fmla="*/ 4038 h 21600"/>
              <a:gd name="connsiteX3" fmla="*/ 18007 w 19310"/>
              <a:gd name="connsiteY3" fmla="*/ 3172 h 21600"/>
              <a:gd name="connsiteX4" fmla="*/ 16380 w 19310"/>
              <a:gd name="connsiteY4" fmla="*/ 6532 h 21600"/>
              <a:gd name="connsiteX5" fmla="*/ 19132 w 19310"/>
              <a:gd name="connsiteY5" fmla="*/ 7672 h 21600"/>
              <a:gd name="connsiteX6" fmla="*/ 17830 w 19310"/>
              <a:gd name="connsiteY6" fmla="*/ 10121 h 21600"/>
              <a:gd name="connsiteX7" fmla="*/ 19310 w 19310"/>
              <a:gd name="connsiteY7" fmla="*/ 11909 h 21600"/>
              <a:gd name="connsiteX8" fmla="*/ 17126 w 19310"/>
              <a:gd name="connsiteY8" fmla="*/ 12841 h 21600"/>
              <a:gd name="connsiteX9" fmla="*/ 18877 w 19310"/>
              <a:gd name="connsiteY9" fmla="*/ 15632 h 21600"/>
              <a:gd name="connsiteX10" fmla="*/ 14640 w 19310"/>
              <a:gd name="connsiteY10" fmla="*/ 14350 h 21600"/>
              <a:gd name="connsiteX11" fmla="*/ 14942 w 19310"/>
              <a:gd name="connsiteY11" fmla="*/ 17370 h 21600"/>
              <a:gd name="connsiteX12" fmla="*/ 12180 w 19310"/>
              <a:gd name="connsiteY12" fmla="*/ 15935 h 21600"/>
              <a:gd name="connsiteX13" fmla="*/ 11612 w 19310"/>
              <a:gd name="connsiteY13" fmla="*/ 18842 h 21600"/>
              <a:gd name="connsiteX14" fmla="*/ 9715 w 19310"/>
              <a:gd name="connsiteY14" fmla="*/ 16735 h 21600"/>
              <a:gd name="connsiteX15" fmla="*/ 8700 w 19310"/>
              <a:gd name="connsiteY15" fmla="*/ 19712 h 21600"/>
              <a:gd name="connsiteX16" fmla="*/ 7164 w 19310"/>
              <a:gd name="connsiteY16" fmla="*/ 17278 h 21600"/>
              <a:gd name="connsiteX17" fmla="*/ 4917 w 19310"/>
              <a:gd name="connsiteY17" fmla="*/ 21600 h 21600"/>
              <a:gd name="connsiteX18" fmla="*/ 4805 w 19310"/>
              <a:gd name="connsiteY18" fmla="*/ 18240 h 21600"/>
              <a:gd name="connsiteX19" fmla="*/ 1866 w 19310"/>
              <a:gd name="connsiteY19" fmla="*/ 17606 h 21600"/>
              <a:gd name="connsiteX20" fmla="*/ 3330 w 19310"/>
              <a:gd name="connsiteY20" fmla="*/ 15370 h 21600"/>
              <a:gd name="connsiteX21" fmla="*/ 0 w 19310"/>
              <a:gd name="connsiteY21" fmla="*/ 12877 h 21600"/>
              <a:gd name="connsiteX22" fmla="*/ 2624 w 19310"/>
              <a:gd name="connsiteY22" fmla="*/ 11231 h 21600"/>
              <a:gd name="connsiteX23" fmla="*/ 1172 w 19310"/>
              <a:gd name="connsiteY23" fmla="*/ 8270 h 21600"/>
              <a:gd name="connsiteX24" fmla="*/ 5372 w 19310"/>
              <a:gd name="connsiteY24" fmla="*/ 7817 h 21600"/>
              <a:gd name="connsiteX25" fmla="*/ 4502 w 19310"/>
              <a:gd name="connsiteY25" fmla="*/ 3625 h 21600"/>
              <a:gd name="connsiteX26" fmla="*/ 8703 w 19310"/>
              <a:gd name="connsiteY26" fmla="*/ 5787 h 21600"/>
              <a:gd name="connsiteX27" fmla="*/ 9722 w 19310"/>
              <a:gd name="connsiteY27" fmla="*/ 1887 h 21600"/>
              <a:gd name="connsiteX28" fmla="*/ 12488 w 19310"/>
              <a:gd name="connsiteY28" fmla="*/ 4173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10" h="21600">
                <a:moveTo>
                  <a:pt x="12488" y="4173"/>
                </a:moveTo>
                <a:lnTo>
                  <a:pt x="14790" y="0"/>
                </a:lnTo>
                <a:cubicBezTo>
                  <a:pt x="14702" y="1926"/>
                  <a:pt x="15910" y="2112"/>
                  <a:pt x="15822" y="4038"/>
                </a:cubicBezTo>
                <a:lnTo>
                  <a:pt x="18007" y="3172"/>
                </a:lnTo>
                <a:lnTo>
                  <a:pt x="16380" y="6532"/>
                </a:lnTo>
                <a:lnTo>
                  <a:pt x="19132" y="7672"/>
                </a:lnTo>
                <a:lnTo>
                  <a:pt x="17830" y="10121"/>
                </a:lnTo>
                <a:lnTo>
                  <a:pt x="19310" y="11909"/>
                </a:lnTo>
                <a:lnTo>
                  <a:pt x="17126" y="12841"/>
                </a:lnTo>
                <a:lnTo>
                  <a:pt x="18877" y="15632"/>
                </a:lnTo>
                <a:lnTo>
                  <a:pt x="14640" y="14350"/>
                </a:lnTo>
                <a:cubicBezTo>
                  <a:pt x="14741" y="15357"/>
                  <a:pt x="14841" y="16363"/>
                  <a:pt x="14942" y="17370"/>
                </a:cubicBezTo>
                <a:lnTo>
                  <a:pt x="12180" y="15935"/>
                </a:lnTo>
                <a:lnTo>
                  <a:pt x="11612" y="18842"/>
                </a:lnTo>
                <a:lnTo>
                  <a:pt x="9715" y="16735"/>
                </a:lnTo>
                <a:lnTo>
                  <a:pt x="8700" y="19712"/>
                </a:lnTo>
                <a:lnTo>
                  <a:pt x="7164" y="17278"/>
                </a:lnTo>
                <a:lnTo>
                  <a:pt x="4917" y="21600"/>
                </a:lnTo>
                <a:cubicBezTo>
                  <a:pt x="4880" y="20480"/>
                  <a:pt x="4842" y="19360"/>
                  <a:pt x="4805" y="18240"/>
                </a:cubicBezTo>
                <a:lnTo>
                  <a:pt x="1866" y="17606"/>
                </a:lnTo>
                <a:lnTo>
                  <a:pt x="3330" y="15370"/>
                </a:lnTo>
                <a:lnTo>
                  <a:pt x="0" y="12877"/>
                </a:lnTo>
                <a:lnTo>
                  <a:pt x="2624" y="11231"/>
                </a:lnTo>
                <a:lnTo>
                  <a:pt x="1172" y="8270"/>
                </a:lnTo>
                <a:lnTo>
                  <a:pt x="5372" y="7817"/>
                </a:lnTo>
                <a:lnTo>
                  <a:pt x="4502" y="3625"/>
                </a:lnTo>
                <a:lnTo>
                  <a:pt x="8703" y="5787"/>
                </a:lnTo>
                <a:lnTo>
                  <a:pt x="9722" y="1887"/>
                </a:lnTo>
                <a:lnTo>
                  <a:pt x="12488" y="4173"/>
                </a:lnTo>
                <a:close/>
              </a:path>
            </a:pathLst>
          </a:custGeom>
          <a:solidFill>
            <a:srgbClr val="002060"/>
          </a:solid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189046-7E31-9E68-E4F5-32DD495438D9}"/>
              </a:ext>
            </a:extLst>
          </p:cNvPr>
          <p:cNvSpPr/>
          <p:nvPr/>
        </p:nvSpPr>
        <p:spPr>
          <a:xfrm>
            <a:off x="422299" y="1105118"/>
            <a:ext cx="10626734" cy="409342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solidFill>
                    <a:schemeClr val="accent2">
                      <a:lumMod val="50000"/>
                    </a:schemeClr>
                  </a:solidFill>
                </a:ln>
                <a:solidFill>
                  <a:srgbClr val="4A3D2D"/>
                </a:solidFill>
                <a:effectLst>
                  <a:glow rad="63500">
                    <a:schemeClr val="bg1"/>
                  </a:glow>
                  <a:outerShdw blurRad="60007" dist="310007" dir="7680000" sy="30000" kx="1300200" algn="ctr" rotWithShape="0">
                    <a:prstClr val="black">
                      <a:alpha val="32000"/>
                    </a:prstClr>
                  </a:outerShdw>
                </a:effectLst>
                <a:latin typeface="Harrington" panose="04040505050A02020702" pitchFamily="82" charset="0"/>
              </a:rPr>
              <a:t>  </a:t>
            </a:r>
            <a:r>
              <a:rPr lang="en-US" sz="6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Most of the Dead Sea Scroll calendars begin on Wed </a:t>
            </a:r>
            <a:br>
              <a:rPr lang="en-US" sz="6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4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(4</a:t>
            </a:r>
            <a:r>
              <a:rPr lang="en-US" sz="4000" b="1" baseline="30000"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th</a:t>
            </a:r>
            <a:r>
              <a:rPr lang="en-US" sz="4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cycle).  </a:t>
            </a:r>
            <a:r>
              <a:rPr lang="en-US" sz="6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This variety starts </a:t>
            </a:r>
            <a:br>
              <a:rPr lang="en-US" sz="6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br>
            <a:r>
              <a:rPr lang="en-US" sz="6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on Sun </a:t>
            </a:r>
            <a:r>
              <a:rPr lang="en-US" sz="4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(1</a:t>
            </a:r>
            <a:r>
              <a:rPr lang="en-US" sz="4000" b="1" baseline="30000"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st</a:t>
            </a:r>
            <a:r>
              <a:rPr lang="en-US" sz="4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 cycle).  </a:t>
            </a:r>
            <a:r>
              <a:rPr lang="en-US" sz="6000" b="1" dirty="0">
                <a:ln w="28575">
                  <a:solidFill>
                    <a:schemeClr val="bg1"/>
                  </a:solidFill>
                </a:ln>
                <a:solidFill>
                  <a:srgbClr val="FF0000"/>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Confusion</a:t>
            </a:r>
            <a:r>
              <a:rPr lang="en-US" sz="6000" b="1"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rPr>
              <a:t>?</a:t>
            </a:r>
            <a:endParaRPr lang="en-US" sz="8000" b="1" cap="none" spc="0" dirty="0">
              <a:ln w="28575">
                <a:solidFill>
                  <a:schemeClr val="bg1"/>
                </a:solidFill>
              </a:ln>
              <a:solidFill>
                <a:schemeClr val="accent2">
                  <a:lumMod val="60000"/>
                  <a:lumOff val="40000"/>
                </a:schemeClr>
              </a:solidFill>
              <a:effectLst>
                <a:glow rad="228600">
                  <a:schemeClr val="accent1">
                    <a:satMod val="175000"/>
                    <a:alpha val="40000"/>
                  </a:schemeClr>
                </a:glow>
                <a:outerShdw blurRad="60007" dist="310007" dir="7680000" sy="30000" kx="1300200" algn="ctr" rotWithShape="0">
                  <a:prstClr val="black">
                    <a:alpha val="32000"/>
                  </a:prstClr>
                </a:outerShdw>
              </a:effectLst>
              <a:latin typeface="Harrington" panose="04040505050A02020702" pitchFamily="82" charset="0"/>
            </a:endParaRPr>
          </a:p>
        </p:txBody>
      </p:sp>
      <p:pic>
        <p:nvPicPr>
          <p:cNvPr id="7" name="Picture 6">
            <a:extLst>
              <a:ext uri="{FF2B5EF4-FFF2-40B4-BE49-F238E27FC236}">
                <a16:creationId xmlns:a16="http://schemas.microsoft.com/office/drawing/2014/main" id="{58941ED6-7F76-45E6-72DB-5F742ECD4915}"/>
              </a:ext>
            </a:extLst>
          </p:cNvPr>
          <p:cNvPicPr>
            <a:picLocks noChangeAspect="1"/>
          </p:cNvPicPr>
          <p:nvPr/>
        </p:nvPicPr>
        <p:blipFill rotWithShape="1">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250" r="100000"/>
                    </a14:imgEffect>
                  </a14:imgLayer>
                </a14:imgProps>
              </a:ext>
              <a:ext uri="{28A0092B-C50C-407E-A947-70E740481C1C}">
                <a14:useLocalDpi xmlns:a14="http://schemas.microsoft.com/office/drawing/2010/main"/>
              </a:ext>
            </a:extLst>
          </a:blip>
          <a:srcRect l="32583" t="21744" r="29667" b="32872"/>
          <a:stretch/>
        </p:blipFill>
        <p:spPr>
          <a:xfrm>
            <a:off x="9915524" y="2733675"/>
            <a:ext cx="1438275" cy="1729116"/>
          </a:xfrm>
          <a:prstGeom prst="rect">
            <a:avLst/>
          </a:prstGeom>
        </p:spPr>
      </p:pic>
      <p:sp>
        <p:nvSpPr>
          <p:cNvPr id="19" name="Sun 18">
            <a:extLst>
              <a:ext uri="{FF2B5EF4-FFF2-40B4-BE49-F238E27FC236}">
                <a16:creationId xmlns:a16="http://schemas.microsoft.com/office/drawing/2014/main" id="{D6F8C87A-1D1B-F95F-BA2E-82165FBC44D7}"/>
              </a:ext>
            </a:extLst>
          </p:cNvPr>
          <p:cNvSpPr/>
          <p:nvPr/>
        </p:nvSpPr>
        <p:spPr>
          <a:xfrm>
            <a:off x="11582401" y="128518"/>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03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A8577-B7B1-D7A0-2956-0C91262E0D40}"/>
              </a:ext>
            </a:extLst>
          </p:cNvPr>
          <p:cNvSpPr>
            <a:spLocks noGrp="1"/>
          </p:cNvSpPr>
          <p:nvPr>
            <p:ph type="sldNum" sz="quarter" idx="12"/>
          </p:nvPr>
        </p:nvSpPr>
        <p:spPr/>
        <p:txBody>
          <a:bodyPr/>
          <a:lstStyle/>
          <a:p>
            <a:fld id="{0B555D82-D20F-4DB7-B3E9-7B7EAC2F87A9}" type="slidenum">
              <a:rPr lang="en-US" smtClean="0"/>
              <a:t>56</a:t>
            </a:fld>
            <a:endParaRPr lang="en-US"/>
          </a:p>
        </p:txBody>
      </p:sp>
      <p:sp>
        <p:nvSpPr>
          <p:cNvPr id="4" name="Explosion: 14 Points 2">
            <a:extLst>
              <a:ext uri="{FF2B5EF4-FFF2-40B4-BE49-F238E27FC236}">
                <a16:creationId xmlns:a16="http://schemas.microsoft.com/office/drawing/2014/main" id="{FC57C246-1C61-7A7D-5A82-34C03C2C535D}"/>
              </a:ext>
            </a:extLst>
          </p:cNvPr>
          <p:cNvSpPr/>
          <p:nvPr/>
        </p:nvSpPr>
        <p:spPr>
          <a:xfrm>
            <a:off x="197427" y="136525"/>
            <a:ext cx="11793682" cy="6584950"/>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A01997F7-A77B-A4F5-C371-8C5CF823AD32}"/>
              </a:ext>
            </a:extLst>
          </p:cNvPr>
          <p:cNvSpPr txBox="1">
            <a:spLocks/>
          </p:cNvSpPr>
          <p:nvPr/>
        </p:nvSpPr>
        <p:spPr>
          <a:xfrm>
            <a:off x="9418205" y="64681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555D82-D20F-4DB7-B3E9-7B7EAC2F87A9}" type="slidenum">
              <a:rPr lang="en-US" sz="1400" b="1" smtClean="0">
                <a:solidFill>
                  <a:schemeClr val="tx1"/>
                </a:solidFill>
              </a:rPr>
              <a:pPr/>
              <a:t>56</a:t>
            </a:fld>
            <a:endParaRPr lang="en-US" b="1" dirty="0">
              <a:solidFill>
                <a:schemeClr val="tx1"/>
              </a:solidFill>
            </a:endParaRPr>
          </a:p>
        </p:txBody>
      </p:sp>
      <p:sp>
        <p:nvSpPr>
          <p:cNvPr id="6" name="Title 1">
            <a:extLst>
              <a:ext uri="{FF2B5EF4-FFF2-40B4-BE49-F238E27FC236}">
                <a16:creationId xmlns:a16="http://schemas.microsoft.com/office/drawing/2014/main" id="{4C1A9DA9-8A45-D2F2-EFB0-7FEE0E9CC5B8}"/>
              </a:ext>
            </a:extLst>
          </p:cNvPr>
          <p:cNvSpPr txBox="1">
            <a:spLocks/>
          </p:cNvSpPr>
          <p:nvPr/>
        </p:nvSpPr>
        <p:spPr>
          <a:xfrm>
            <a:off x="342900" y="351728"/>
            <a:ext cx="11428186" cy="812461"/>
          </a:xfrm>
          <a:prstGeom prst="rect">
            <a:avLst/>
          </a:prstGeom>
        </p:spPr>
        <p:txBody>
          <a:bodyPr vert="horz" lIns="91440" tIns="45720" rIns="91440" bIns="45720" rtlCol="0" anchor="ctr">
            <a:normAutofit fontScale="975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n>
                  <a:solidFill>
                    <a:srgbClr val="500050"/>
                  </a:solidFill>
                </a:ln>
                <a:solidFill>
                  <a:srgbClr val="AB5959"/>
                </a:solidFill>
                <a:effectLst>
                  <a:glow rad="203200">
                    <a:schemeClr val="accent4">
                      <a:lumMod val="20000"/>
                      <a:lumOff val="80000"/>
                    </a:schemeClr>
                  </a:glow>
                </a:effectLst>
                <a:latin typeface="Ravie" panose="04040805050809020602" pitchFamily="82" charset="0"/>
              </a:rPr>
              <a:t>These Dead Sea Scroll Calendars …</a:t>
            </a:r>
          </a:p>
        </p:txBody>
      </p:sp>
      <p:sp>
        <p:nvSpPr>
          <p:cNvPr id="8" name="TextBox 7">
            <a:extLst>
              <a:ext uri="{FF2B5EF4-FFF2-40B4-BE49-F238E27FC236}">
                <a16:creationId xmlns:a16="http://schemas.microsoft.com/office/drawing/2014/main" id="{C72A144C-C779-D0F9-E7FF-EDCD51ED5DCC}"/>
              </a:ext>
            </a:extLst>
          </p:cNvPr>
          <p:cNvSpPr txBox="1"/>
          <p:nvPr/>
        </p:nvSpPr>
        <p:spPr>
          <a:xfrm>
            <a:off x="197427" y="1352550"/>
            <a:ext cx="11573659" cy="5078313"/>
          </a:xfrm>
          <a:prstGeom prst="rect">
            <a:avLst/>
          </a:prstGeom>
          <a:noFill/>
        </p:spPr>
        <p:txBody>
          <a:bodyPr wrap="square" rtlCol="0">
            <a:spAutoFit/>
            <a:scene3d>
              <a:camera prst="orthographicFront"/>
              <a:lightRig rig="threePt" dir="t"/>
            </a:scene3d>
            <a:sp3d extrusionH="57150">
              <a:bevelT w="82550" h="38100" prst="coolSlant"/>
            </a:sp3d>
          </a:bodyPr>
          <a:lstStyle/>
          <a:p>
            <a:pPr marL="571500" indent="-571500" algn="ctr">
              <a:buFont typeface="Arial" panose="020B0604020202020204" pitchFamily="34" charset="0"/>
              <a:buChar char="•"/>
            </a:pPr>
            <a:r>
              <a:rPr lang="en-CA" sz="3600" b="1" dirty="0">
                <a:effectLst>
                  <a:glow rad="165100">
                    <a:schemeClr val="accent4">
                      <a:lumMod val="20000"/>
                      <a:lumOff val="80000"/>
                    </a:schemeClr>
                  </a:glow>
                </a:effectLst>
              </a:rPr>
              <a:t>Change</a:t>
            </a:r>
            <a:r>
              <a:rPr lang="en-CA" sz="3600" b="1" dirty="0">
                <a:solidFill>
                  <a:schemeClr val="tx1"/>
                </a:solidFill>
                <a:effectLst>
                  <a:glow rad="165100">
                    <a:schemeClr val="accent4">
                      <a:lumMod val="20000"/>
                      <a:lumOff val="80000"/>
                    </a:schemeClr>
                  </a:glow>
                </a:effectLst>
              </a:rPr>
              <a:t> the STRUCTURE of </a:t>
            </a:r>
            <a:r>
              <a:rPr lang="en-CA" sz="3600" b="1" dirty="0">
                <a:ln>
                  <a:solidFill>
                    <a:srgbClr val="002060"/>
                  </a:solidFill>
                </a:ln>
                <a:solidFill>
                  <a:srgbClr val="0070C0"/>
                </a:solidFill>
                <a:effectLst>
                  <a:glow rad="165100">
                    <a:schemeClr val="accent4">
                      <a:lumMod val="20000"/>
                      <a:lumOff val="80000"/>
                    </a:schemeClr>
                  </a:glow>
                </a:effectLst>
              </a:rPr>
              <a:t>Yahuah’s Worship </a:t>
            </a:r>
            <a:br>
              <a:rPr lang="en-CA" sz="3600" b="1" dirty="0">
                <a:ln>
                  <a:solidFill>
                    <a:srgbClr val="002060"/>
                  </a:solidFill>
                </a:ln>
                <a:solidFill>
                  <a:srgbClr val="0070C0"/>
                </a:solidFill>
                <a:effectLst>
                  <a:glow rad="165100">
                    <a:schemeClr val="accent4">
                      <a:lumMod val="20000"/>
                      <a:lumOff val="80000"/>
                    </a:schemeClr>
                  </a:glow>
                </a:effectLst>
              </a:rPr>
            </a:br>
            <a:r>
              <a:rPr lang="en-CA" sz="3600" b="1" dirty="0">
                <a:ln>
                  <a:solidFill>
                    <a:srgbClr val="002060"/>
                  </a:solidFill>
                </a:ln>
                <a:solidFill>
                  <a:srgbClr val="0070C0"/>
                </a:solidFill>
                <a:effectLst>
                  <a:glow rad="165100">
                    <a:schemeClr val="accent4">
                      <a:lumMod val="20000"/>
                      <a:lumOff val="80000"/>
                    </a:schemeClr>
                  </a:glow>
                </a:effectLst>
              </a:rPr>
              <a:t>calendar schedule</a:t>
            </a:r>
            <a:r>
              <a:rPr lang="en-CA" sz="3600" b="1" dirty="0">
                <a:solidFill>
                  <a:schemeClr val="tx1"/>
                </a:solidFill>
                <a:effectLst>
                  <a:glow rad="165100">
                    <a:schemeClr val="accent4">
                      <a:lumMod val="20000"/>
                      <a:lumOff val="80000"/>
                    </a:schemeClr>
                  </a:glow>
                </a:effectLst>
              </a:rPr>
              <a:t> through using </a:t>
            </a:r>
            <a:r>
              <a:rPr lang="en-CA" sz="3600" b="1" u="sng" dirty="0">
                <a:ln>
                  <a:solidFill>
                    <a:srgbClr val="002060"/>
                  </a:solidFill>
                </a:ln>
                <a:solidFill>
                  <a:srgbClr val="C00000"/>
                </a:solidFill>
                <a:effectLst>
                  <a:glow rad="165100">
                    <a:schemeClr val="accent4">
                      <a:lumMod val="20000"/>
                      <a:lumOff val="80000"/>
                    </a:schemeClr>
                  </a:glow>
                </a:effectLst>
              </a:rPr>
              <a:t>intercalation</a:t>
            </a:r>
            <a:r>
              <a:rPr lang="en-CA" sz="3600" b="1" dirty="0">
                <a:ln>
                  <a:solidFill>
                    <a:srgbClr val="002060"/>
                  </a:solidFill>
                </a:ln>
                <a:solidFill>
                  <a:srgbClr val="C00000"/>
                </a:solidFill>
                <a:effectLst>
                  <a:glow rad="165100">
                    <a:schemeClr val="accent4">
                      <a:lumMod val="20000"/>
                      <a:lumOff val="80000"/>
                    </a:schemeClr>
                  </a:glow>
                </a:effectLst>
              </a:rPr>
              <a:t>.</a:t>
            </a:r>
          </a:p>
          <a:p>
            <a:pPr algn="ctr"/>
            <a:endParaRPr lang="en-CA" sz="3600" b="1" dirty="0">
              <a:ln>
                <a:solidFill>
                  <a:srgbClr val="002060"/>
                </a:solidFill>
              </a:ln>
              <a:solidFill>
                <a:schemeClr val="accent2">
                  <a:lumMod val="50000"/>
                </a:schemeClr>
              </a:solidFill>
              <a:effectLst>
                <a:glow rad="165100">
                  <a:schemeClr val="accent4">
                    <a:lumMod val="20000"/>
                    <a:lumOff val="80000"/>
                  </a:schemeClr>
                </a:glow>
              </a:effectLst>
              <a:latin typeface="Comic Sans MS" panose="030F0702030302020204" pitchFamily="66" charset="0"/>
            </a:endParaRPr>
          </a:p>
          <a:p>
            <a:pPr marL="571500" indent="-571500" algn="ctr">
              <a:buFont typeface="Wingdings" panose="05000000000000000000" pitchFamily="2" charset="2"/>
              <a:buChar char="v"/>
            </a:pPr>
            <a:r>
              <a:rPr lang="en-CA" sz="3600" b="1" dirty="0">
                <a:ln>
                  <a:solidFill>
                    <a:srgbClr val="002060"/>
                  </a:solidFill>
                </a:ln>
                <a:solidFill>
                  <a:schemeClr val="accent2">
                    <a:lumMod val="50000"/>
                  </a:schemeClr>
                </a:solidFill>
                <a:effectLst>
                  <a:glow rad="165100">
                    <a:schemeClr val="accent4">
                      <a:lumMod val="20000"/>
                      <a:lumOff val="80000"/>
                    </a:schemeClr>
                  </a:glow>
                </a:effectLst>
                <a:latin typeface="Comic Sans MS" panose="030F0702030302020204" pitchFamily="66" charset="0"/>
              </a:rPr>
              <a:t>THAT IS not only “</a:t>
            </a:r>
            <a:r>
              <a:rPr lang="en-CA" sz="3600" b="1" dirty="0">
                <a:ln>
                  <a:solidFill>
                    <a:srgbClr val="002060"/>
                  </a:solidFill>
                </a:ln>
                <a:solidFill>
                  <a:srgbClr val="C00000"/>
                </a:solidFill>
                <a:effectLst>
                  <a:glow rad="165100">
                    <a:schemeClr val="accent4">
                      <a:lumMod val="20000"/>
                      <a:lumOff val="80000"/>
                    </a:schemeClr>
                  </a:glow>
                </a:effectLst>
                <a:latin typeface="Comic Sans MS" panose="030F0702030302020204" pitchFamily="66" charset="0"/>
              </a:rPr>
              <a:t>a</a:t>
            </a:r>
            <a:r>
              <a:rPr lang="en-CA" sz="3600" b="1" dirty="0">
                <a:ln>
                  <a:solidFill>
                    <a:srgbClr val="002060"/>
                  </a:solidFill>
                </a:ln>
                <a:solidFill>
                  <a:schemeClr val="accent2">
                    <a:lumMod val="50000"/>
                  </a:schemeClr>
                </a:solidFill>
                <a:effectLst>
                  <a:glow rad="165100">
                    <a:schemeClr val="accent4">
                      <a:lumMod val="20000"/>
                      <a:lumOff val="80000"/>
                    </a:schemeClr>
                  </a:glow>
                </a:effectLst>
                <a:latin typeface="Comic Sans MS" panose="030F0702030302020204" pitchFamily="66" charset="0"/>
              </a:rPr>
              <a:t>” problem, </a:t>
            </a:r>
            <a:br>
              <a:rPr lang="en-CA" sz="3600" b="1" dirty="0">
                <a:ln>
                  <a:solidFill>
                    <a:srgbClr val="002060"/>
                  </a:solidFill>
                </a:ln>
                <a:solidFill>
                  <a:schemeClr val="accent2">
                    <a:lumMod val="50000"/>
                  </a:schemeClr>
                </a:solidFill>
                <a:effectLst>
                  <a:glow rad="165100">
                    <a:schemeClr val="accent4">
                      <a:lumMod val="20000"/>
                      <a:lumOff val="80000"/>
                    </a:schemeClr>
                  </a:glow>
                </a:effectLst>
                <a:latin typeface="Comic Sans MS" panose="030F0702030302020204" pitchFamily="66" charset="0"/>
              </a:rPr>
            </a:br>
            <a:r>
              <a:rPr lang="en-CA" sz="3600" b="1" dirty="0">
                <a:ln>
                  <a:solidFill>
                    <a:srgbClr val="002060"/>
                  </a:solidFill>
                </a:ln>
                <a:solidFill>
                  <a:schemeClr val="accent2">
                    <a:lumMod val="50000"/>
                  </a:schemeClr>
                </a:solidFill>
                <a:effectLst>
                  <a:glow rad="165100">
                    <a:schemeClr val="accent4">
                      <a:lumMod val="20000"/>
                      <a:lumOff val="80000"/>
                    </a:schemeClr>
                  </a:glow>
                </a:effectLst>
                <a:latin typeface="Comic Sans MS" panose="030F0702030302020204" pitchFamily="66" charset="0"/>
              </a:rPr>
              <a:t>but it is </a:t>
            </a:r>
            <a:r>
              <a:rPr lang="en-CA" sz="3600" b="1" dirty="0">
                <a:ln>
                  <a:solidFill>
                    <a:srgbClr val="002060"/>
                  </a:solidFill>
                </a:ln>
                <a:solidFill>
                  <a:schemeClr val="accent2">
                    <a:lumMod val="50000"/>
                  </a:schemeClr>
                </a:solidFill>
                <a:effectLst>
                  <a:glow rad="165100">
                    <a:srgbClr val="FFFF00"/>
                  </a:glow>
                </a:effectLst>
                <a:latin typeface="Comic Sans MS" panose="030F0702030302020204" pitchFamily="66" charset="0"/>
              </a:rPr>
              <a:t>“</a:t>
            </a:r>
            <a:r>
              <a:rPr lang="en-CA" sz="3600" b="1" dirty="0">
                <a:ln>
                  <a:solidFill>
                    <a:srgbClr val="002060"/>
                  </a:solidFill>
                </a:ln>
                <a:solidFill>
                  <a:srgbClr val="C00000"/>
                </a:solidFill>
                <a:effectLst>
                  <a:glow rad="165100">
                    <a:srgbClr val="FFFF00"/>
                  </a:glow>
                </a:effectLst>
                <a:latin typeface="Comic Sans MS" panose="030F0702030302020204" pitchFamily="66" charset="0"/>
              </a:rPr>
              <a:t>THE</a:t>
            </a:r>
            <a:r>
              <a:rPr lang="en-CA" sz="3600" b="1" dirty="0">
                <a:ln>
                  <a:solidFill>
                    <a:srgbClr val="002060"/>
                  </a:solidFill>
                </a:ln>
                <a:solidFill>
                  <a:schemeClr val="accent2">
                    <a:lumMod val="50000"/>
                  </a:schemeClr>
                </a:solidFill>
                <a:effectLst>
                  <a:glow rad="165100">
                    <a:srgbClr val="FFFF00"/>
                  </a:glow>
                </a:effectLst>
                <a:latin typeface="Comic Sans MS" panose="030F0702030302020204" pitchFamily="66" charset="0"/>
              </a:rPr>
              <a:t>” </a:t>
            </a:r>
            <a:r>
              <a:rPr lang="en-CA" sz="3600" b="1" dirty="0">
                <a:ln>
                  <a:solidFill>
                    <a:srgbClr val="002060"/>
                  </a:solidFill>
                </a:ln>
                <a:solidFill>
                  <a:schemeClr val="accent2">
                    <a:lumMod val="50000"/>
                  </a:schemeClr>
                </a:solidFill>
                <a:effectLst>
                  <a:glow rad="165100">
                    <a:schemeClr val="accent4">
                      <a:lumMod val="20000"/>
                      <a:lumOff val="80000"/>
                    </a:schemeClr>
                  </a:glow>
                </a:effectLst>
                <a:latin typeface="Comic Sans MS" panose="030F0702030302020204" pitchFamily="66" charset="0"/>
              </a:rPr>
              <a:t>problem.</a:t>
            </a:r>
          </a:p>
          <a:p>
            <a:pPr algn="ctr"/>
            <a:endParaRPr lang="en-CA" sz="3600" b="1" dirty="0">
              <a:ln>
                <a:solidFill>
                  <a:srgbClr val="002060"/>
                </a:solidFill>
              </a:ln>
              <a:solidFill>
                <a:schemeClr val="accent2">
                  <a:lumMod val="50000"/>
                </a:schemeClr>
              </a:solidFill>
              <a:effectLst>
                <a:glow rad="165100">
                  <a:schemeClr val="accent4">
                    <a:lumMod val="20000"/>
                    <a:lumOff val="80000"/>
                  </a:schemeClr>
                </a:glow>
              </a:effectLst>
              <a:latin typeface="Comic Sans MS" panose="030F0702030302020204" pitchFamily="66" charset="0"/>
            </a:endParaRPr>
          </a:p>
          <a:p>
            <a:pPr marL="571500" indent="-571500" algn="ctr">
              <a:buFont typeface="Wingdings" panose="05000000000000000000" pitchFamily="2" charset="2"/>
              <a:buChar char="ü"/>
            </a:pPr>
            <a:r>
              <a:rPr lang="en-CA" sz="3600" b="1" dirty="0">
                <a:ln>
                  <a:solidFill>
                    <a:srgbClr val="002060"/>
                  </a:solidFill>
                </a:ln>
                <a:solidFill>
                  <a:srgbClr val="00B050"/>
                </a:solidFill>
                <a:effectLst>
                  <a:glow rad="165100">
                    <a:schemeClr val="accent4">
                      <a:lumMod val="20000"/>
                      <a:lumOff val="80000"/>
                    </a:schemeClr>
                  </a:glow>
                </a:effectLst>
              </a:rPr>
              <a:t>The Gregorian calendar “waiting days” after the </a:t>
            </a:r>
            <a:br>
              <a:rPr lang="en-CA" sz="3600" b="1" dirty="0">
                <a:ln>
                  <a:solidFill>
                    <a:srgbClr val="002060"/>
                  </a:solidFill>
                </a:ln>
                <a:solidFill>
                  <a:srgbClr val="00B050"/>
                </a:solidFill>
                <a:effectLst>
                  <a:glow rad="165100">
                    <a:schemeClr val="accent4">
                      <a:lumMod val="20000"/>
                      <a:lumOff val="80000"/>
                    </a:schemeClr>
                  </a:glow>
                </a:effectLst>
              </a:rPr>
            </a:br>
            <a:r>
              <a:rPr lang="en-CA" sz="3600" b="1" dirty="0">
                <a:ln>
                  <a:solidFill>
                    <a:srgbClr val="002060"/>
                  </a:solidFill>
                </a:ln>
                <a:solidFill>
                  <a:srgbClr val="00B050"/>
                </a:solidFill>
                <a:effectLst>
                  <a:glow rad="165100">
                    <a:schemeClr val="accent4">
                      <a:lumMod val="20000"/>
                      <a:lumOff val="80000"/>
                    </a:schemeClr>
                  </a:glow>
                </a:effectLst>
              </a:rPr>
              <a:t>360</a:t>
            </a:r>
            <a:r>
              <a:rPr lang="en-CA" sz="3600" b="1" baseline="30000" dirty="0">
                <a:ln>
                  <a:solidFill>
                    <a:srgbClr val="002060"/>
                  </a:solidFill>
                </a:ln>
                <a:solidFill>
                  <a:srgbClr val="00B050"/>
                </a:solidFill>
                <a:effectLst>
                  <a:glow rad="165100">
                    <a:schemeClr val="accent4">
                      <a:lumMod val="20000"/>
                      <a:lumOff val="80000"/>
                    </a:schemeClr>
                  </a:glow>
                </a:effectLst>
              </a:rPr>
              <a:t>th</a:t>
            </a:r>
            <a:r>
              <a:rPr lang="en-CA" sz="3600" b="1" dirty="0">
                <a:ln>
                  <a:solidFill>
                    <a:srgbClr val="002060"/>
                  </a:solidFill>
                </a:ln>
                <a:solidFill>
                  <a:srgbClr val="00B050"/>
                </a:solidFill>
                <a:effectLst>
                  <a:glow rad="165100">
                    <a:schemeClr val="accent4">
                      <a:lumMod val="20000"/>
                      <a:lumOff val="80000"/>
                    </a:schemeClr>
                  </a:glow>
                </a:effectLst>
              </a:rPr>
              <a:t> count, DO NOT CHANGE THE STRUCTURE of </a:t>
            </a:r>
            <a:r>
              <a:rPr lang="en-CA" sz="3600" b="1" dirty="0">
                <a:ln>
                  <a:solidFill>
                    <a:srgbClr val="002060"/>
                  </a:solidFill>
                </a:ln>
                <a:solidFill>
                  <a:srgbClr val="0070C0"/>
                </a:solidFill>
                <a:effectLst>
                  <a:glow rad="165100">
                    <a:schemeClr val="accent4">
                      <a:lumMod val="20000"/>
                      <a:lumOff val="80000"/>
                    </a:schemeClr>
                  </a:glow>
                </a:effectLst>
              </a:rPr>
              <a:t>Yahuah’s</a:t>
            </a:r>
            <a:r>
              <a:rPr lang="en-CA" sz="3600" b="1" dirty="0">
                <a:ln>
                  <a:solidFill>
                    <a:srgbClr val="002060"/>
                  </a:solidFill>
                </a:ln>
                <a:solidFill>
                  <a:srgbClr val="00B050"/>
                </a:solidFill>
                <a:effectLst>
                  <a:glow rad="165100">
                    <a:schemeClr val="accent4">
                      <a:lumMod val="20000"/>
                      <a:lumOff val="80000"/>
                    </a:schemeClr>
                  </a:glow>
                </a:effectLst>
              </a:rPr>
              <a:t> </a:t>
            </a:r>
            <a:r>
              <a:rPr lang="en-CA" sz="3600" b="1" dirty="0">
                <a:ln>
                  <a:solidFill>
                    <a:srgbClr val="002060"/>
                  </a:solidFill>
                </a:ln>
                <a:solidFill>
                  <a:srgbClr val="0070C0"/>
                </a:solidFill>
                <a:effectLst>
                  <a:glow rad="165100">
                    <a:schemeClr val="accent4">
                      <a:lumMod val="20000"/>
                      <a:lumOff val="80000"/>
                    </a:schemeClr>
                  </a:glow>
                </a:effectLst>
              </a:rPr>
              <a:t>QODESH WORSHIP Festal SCHEDULE! </a:t>
            </a:r>
          </a:p>
        </p:txBody>
      </p:sp>
      <p:sp>
        <p:nvSpPr>
          <p:cNvPr id="3" name="Sun 2">
            <a:extLst>
              <a:ext uri="{FF2B5EF4-FFF2-40B4-BE49-F238E27FC236}">
                <a16:creationId xmlns:a16="http://schemas.microsoft.com/office/drawing/2014/main" id="{24E84A1F-CBDE-DB95-54AF-28FF814ECFE3}"/>
              </a:ext>
            </a:extLst>
          </p:cNvPr>
          <p:cNvSpPr/>
          <p:nvPr/>
        </p:nvSpPr>
        <p:spPr>
          <a:xfrm>
            <a:off x="11270714" y="266072"/>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8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125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12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A8577-B7B1-D7A0-2956-0C91262E0D40}"/>
              </a:ext>
            </a:extLst>
          </p:cNvPr>
          <p:cNvSpPr>
            <a:spLocks noGrp="1"/>
          </p:cNvSpPr>
          <p:nvPr>
            <p:ph type="sldNum" sz="quarter" idx="12"/>
          </p:nvPr>
        </p:nvSpPr>
        <p:spPr/>
        <p:txBody>
          <a:bodyPr/>
          <a:lstStyle/>
          <a:p>
            <a:fld id="{0B555D82-D20F-4DB7-B3E9-7B7EAC2F87A9}" type="slidenum">
              <a:rPr lang="en-US" smtClean="0"/>
              <a:t>57</a:t>
            </a:fld>
            <a:endParaRPr lang="en-US"/>
          </a:p>
        </p:txBody>
      </p:sp>
      <p:sp>
        <p:nvSpPr>
          <p:cNvPr id="4" name="Explosion: 14 Points 2">
            <a:extLst>
              <a:ext uri="{FF2B5EF4-FFF2-40B4-BE49-F238E27FC236}">
                <a16:creationId xmlns:a16="http://schemas.microsoft.com/office/drawing/2014/main" id="{FC57C246-1C61-7A7D-5A82-34C03C2C535D}"/>
              </a:ext>
            </a:extLst>
          </p:cNvPr>
          <p:cNvSpPr/>
          <p:nvPr/>
        </p:nvSpPr>
        <p:spPr>
          <a:xfrm>
            <a:off x="197427" y="136525"/>
            <a:ext cx="11793682" cy="6584950"/>
          </a:xfrm>
          <a:prstGeom prst="round2DiagRect">
            <a:avLst>
              <a:gd name="adj1" fmla="val 11144"/>
              <a:gd name="adj2" fmla="val 0"/>
            </a:avLst>
          </a:prstGeom>
          <a:noFill/>
          <a:ln w="158750" cmpd="sng">
            <a:gradFill flip="none" rotWithShape="1">
              <a:gsLst>
                <a:gs pos="77000">
                  <a:srgbClr val="A87375"/>
                </a:gs>
                <a:gs pos="52000">
                  <a:schemeClr val="accent4">
                    <a:lumMod val="40000"/>
                    <a:lumOff val="60000"/>
                  </a:schemeClr>
                </a:gs>
                <a:gs pos="27000">
                  <a:srgbClr val="0070C0"/>
                </a:gs>
                <a:gs pos="3000">
                  <a:srgbClr val="00FFFF"/>
                </a:gs>
                <a:gs pos="97000">
                  <a:srgbClr val="500050"/>
                </a:gs>
              </a:gsLst>
              <a:lin ang="5400000" scaled="1"/>
              <a:tileRect/>
            </a:gradFill>
          </a:ln>
          <a:effectLst>
            <a:glow rad="3429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A01997F7-A77B-A4F5-C371-8C5CF823AD32}"/>
              </a:ext>
            </a:extLst>
          </p:cNvPr>
          <p:cNvSpPr txBox="1">
            <a:spLocks/>
          </p:cNvSpPr>
          <p:nvPr/>
        </p:nvSpPr>
        <p:spPr>
          <a:xfrm>
            <a:off x="9418205" y="64681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555D82-D20F-4DB7-B3E9-7B7EAC2F87A9}" type="slidenum">
              <a:rPr lang="en-US" sz="1400" b="1" smtClean="0">
                <a:solidFill>
                  <a:schemeClr val="tx1"/>
                </a:solidFill>
              </a:rPr>
              <a:pPr/>
              <a:t>57</a:t>
            </a:fld>
            <a:endParaRPr lang="en-US" b="1" dirty="0">
              <a:solidFill>
                <a:schemeClr val="tx1"/>
              </a:solidFill>
            </a:endParaRPr>
          </a:p>
        </p:txBody>
      </p:sp>
      <p:sp>
        <p:nvSpPr>
          <p:cNvPr id="3" name="Title 1">
            <a:extLst>
              <a:ext uri="{FF2B5EF4-FFF2-40B4-BE49-F238E27FC236}">
                <a16:creationId xmlns:a16="http://schemas.microsoft.com/office/drawing/2014/main" id="{DA2EB2B7-350F-AB79-F95A-75E20379F5AA}"/>
              </a:ext>
            </a:extLst>
          </p:cNvPr>
          <p:cNvSpPr txBox="1">
            <a:spLocks/>
          </p:cNvSpPr>
          <p:nvPr/>
        </p:nvSpPr>
        <p:spPr>
          <a:xfrm>
            <a:off x="-79252" y="-376282"/>
            <a:ext cx="7012191" cy="3347964"/>
          </a:xfrm>
          <a:prstGeom prst="rect">
            <a:avLst/>
          </a:prstGeom>
        </p:spPr>
        <p:txBody>
          <a:bodyPr vert="horz" lIns="91440" tIns="45720" rIns="91440" bIns="45720" rtlCol="0" anchor="ctr">
            <a:noAutofit/>
            <a:scene3d>
              <a:camera prst="perspectiveHeroicExtremeRightFacing"/>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800" b="1" dirty="0">
                <a:ln>
                  <a:solidFill>
                    <a:schemeClr val="accent1">
                      <a:lumMod val="60000"/>
                      <a:lumOff val="40000"/>
                    </a:schemeClr>
                  </a:solidFill>
                </a:ln>
                <a:solidFill>
                  <a:srgbClr val="7E475E"/>
                </a:solidFill>
                <a:effectLst>
                  <a:glow rad="228600">
                    <a:srgbClr val="FBF0D5"/>
                  </a:glow>
                  <a:outerShdw blurRad="60007" dist="310007" dir="7680000" sy="30000" kx="1300200" algn="ctr" rotWithShape="0">
                    <a:prstClr val="black">
                      <a:alpha val="32000"/>
                    </a:prstClr>
                  </a:outerShdw>
                </a:effectLst>
                <a:latin typeface="Lucida Calligraphy" panose="03010101010101010101" pitchFamily="66" charset="0"/>
              </a:rPr>
              <a:t>So far:</a:t>
            </a:r>
            <a:endParaRPr lang="en-CA" sz="13800" b="1" dirty="0">
              <a:ln>
                <a:solidFill>
                  <a:schemeClr val="bg2">
                    <a:lumMod val="25000"/>
                  </a:schemeClr>
                </a:solidFill>
              </a:ln>
              <a:solidFill>
                <a:srgbClr val="895C43"/>
              </a:solidFill>
              <a:effectLst>
                <a:glow rad="228600">
                  <a:srgbClr val="FBF0D5"/>
                </a:glow>
              </a:effectLst>
              <a:latin typeface="Lucida Calligraphy" panose="03010101010101010101" pitchFamily="66" charset="0"/>
            </a:endParaRPr>
          </a:p>
        </p:txBody>
      </p:sp>
      <p:sp>
        <p:nvSpPr>
          <p:cNvPr id="9" name="TextBox 8">
            <a:extLst>
              <a:ext uri="{FF2B5EF4-FFF2-40B4-BE49-F238E27FC236}">
                <a16:creationId xmlns:a16="http://schemas.microsoft.com/office/drawing/2014/main" id="{8CA17902-67B8-ADB1-B882-63D7AD3228CE}"/>
              </a:ext>
            </a:extLst>
          </p:cNvPr>
          <p:cNvSpPr txBox="1"/>
          <p:nvPr/>
        </p:nvSpPr>
        <p:spPr>
          <a:xfrm>
            <a:off x="-121334" y="2403494"/>
            <a:ext cx="7668763" cy="3970318"/>
          </a:xfrm>
          <a:prstGeom prst="rect">
            <a:avLst/>
          </a:prstGeom>
          <a:noFill/>
        </p:spPr>
        <p:txBody>
          <a:bodyPr wrap="square" rtlCol="0">
            <a:spAutoFit/>
            <a:scene3d>
              <a:camera prst="orthographicFront"/>
              <a:lightRig rig="threePt" dir="t"/>
            </a:scene3d>
            <a:sp3d extrusionH="57150">
              <a:bevelT w="82550" h="38100" prst="coolSlant"/>
            </a:sp3d>
          </a:bodyPr>
          <a:lstStyle/>
          <a:p>
            <a:pPr marL="571500" indent="-571500" algn="ctr">
              <a:buFont typeface="Wingdings" panose="05000000000000000000" pitchFamily="2" charset="2"/>
              <a:buChar char="ü"/>
            </a:pPr>
            <a:r>
              <a:rPr lang="en-CA" sz="3600" b="1" dirty="0">
                <a:ln>
                  <a:solidFill>
                    <a:srgbClr val="002060"/>
                  </a:solidFill>
                </a:ln>
                <a:solidFill>
                  <a:schemeClr val="accent5">
                    <a:lumMod val="60000"/>
                    <a:lumOff val="40000"/>
                  </a:schemeClr>
                </a:solidFill>
                <a:effectLst>
                  <a:glow rad="165100">
                    <a:schemeClr val="accent4">
                      <a:lumMod val="20000"/>
                      <a:lumOff val="80000"/>
                    </a:schemeClr>
                  </a:glow>
                </a:effectLst>
                <a:latin typeface="Comic Sans MS" panose="030F0702030302020204" pitchFamily="66" charset="0"/>
              </a:rPr>
              <a:t>A fair amount of calendar information has been examined.</a:t>
            </a:r>
          </a:p>
          <a:p>
            <a:pPr marL="571500" indent="-571500" algn="ctr">
              <a:buFont typeface="Wingdings" panose="05000000000000000000" pitchFamily="2" charset="2"/>
              <a:buChar char="ü"/>
            </a:pPr>
            <a:r>
              <a:rPr lang="en-CA" sz="3600" b="1" dirty="0">
                <a:ln>
                  <a:solidFill>
                    <a:srgbClr val="002060"/>
                  </a:solidFill>
                </a:ln>
                <a:solidFill>
                  <a:schemeClr val="accent5">
                    <a:lumMod val="75000"/>
                  </a:schemeClr>
                </a:solidFill>
                <a:effectLst>
                  <a:glow rad="165100">
                    <a:schemeClr val="accent4">
                      <a:lumMod val="20000"/>
                      <a:lumOff val="80000"/>
                    </a:schemeClr>
                  </a:glow>
                </a:effectLst>
                <a:latin typeface="Comic Sans MS" panose="030F0702030302020204" pitchFamily="66" charset="0"/>
              </a:rPr>
              <a:t>In Part 6 of John 7 </a:t>
            </a:r>
            <a:br>
              <a:rPr lang="en-CA" sz="3600" b="1" dirty="0">
                <a:ln>
                  <a:solidFill>
                    <a:srgbClr val="002060"/>
                  </a:solidFill>
                </a:ln>
                <a:solidFill>
                  <a:schemeClr val="accent5">
                    <a:lumMod val="75000"/>
                  </a:schemeClr>
                </a:solidFill>
                <a:effectLst>
                  <a:glow rad="165100">
                    <a:schemeClr val="accent4">
                      <a:lumMod val="20000"/>
                      <a:lumOff val="80000"/>
                    </a:schemeClr>
                  </a:glow>
                </a:effectLst>
                <a:latin typeface="Comic Sans MS" panose="030F0702030302020204" pitchFamily="66" charset="0"/>
              </a:rPr>
            </a:br>
            <a:r>
              <a:rPr lang="en-CA" sz="3600" b="1" dirty="0">
                <a:ln>
                  <a:solidFill>
                    <a:srgbClr val="002060"/>
                  </a:solidFill>
                </a:ln>
                <a:solidFill>
                  <a:schemeClr val="accent5">
                    <a:lumMod val="75000"/>
                  </a:schemeClr>
                </a:solidFill>
                <a:effectLst>
                  <a:glow rad="165100">
                    <a:schemeClr val="accent4">
                      <a:lumMod val="20000"/>
                      <a:lumOff val="80000"/>
                    </a:schemeClr>
                  </a:glow>
                </a:effectLst>
                <a:latin typeface="Comic Sans MS" panose="030F0702030302020204" pitchFamily="66" charset="0"/>
              </a:rPr>
              <a:t>we will determine if this chapter holds another </a:t>
            </a:r>
            <a:br>
              <a:rPr lang="en-CA" sz="3600" b="1" dirty="0">
                <a:ln>
                  <a:solidFill>
                    <a:srgbClr val="002060"/>
                  </a:solidFill>
                </a:ln>
                <a:solidFill>
                  <a:schemeClr val="accent5">
                    <a:lumMod val="75000"/>
                  </a:schemeClr>
                </a:solidFill>
                <a:effectLst>
                  <a:glow rad="165100">
                    <a:schemeClr val="accent4">
                      <a:lumMod val="20000"/>
                      <a:lumOff val="80000"/>
                    </a:schemeClr>
                  </a:glow>
                </a:effectLst>
                <a:latin typeface="Comic Sans MS" panose="030F0702030302020204" pitchFamily="66" charset="0"/>
              </a:rPr>
            </a:br>
            <a:r>
              <a:rPr lang="en-CA" sz="3600" b="1" dirty="0">
                <a:ln>
                  <a:solidFill>
                    <a:srgbClr val="002060"/>
                  </a:solidFill>
                </a:ln>
                <a:solidFill>
                  <a:schemeClr val="accent5">
                    <a:lumMod val="75000"/>
                  </a:schemeClr>
                </a:solidFill>
                <a:effectLst>
                  <a:glow rad="165100">
                    <a:schemeClr val="accent4">
                      <a:lumMod val="20000"/>
                      <a:lumOff val="80000"/>
                    </a:schemeClr>
                  </a:glow>
                </a:effectLst>
                <a:latin typeface="Comic Sans MS" panose="030F0702030302020204" pitchFamily="66" charset="0"/>
              </a:rPr>
              <a:t>“</a:t>
            </a:r>
            <a:r>
              <a:rPr lang="en-CA" sz="3600" b="1" dirty="0">
                <a:ln>
                  <a:solidFill>
                    <a:srgbClr val="002060"/>
                  </a:solidFill>
                </a:ln>
                <a:solidFill>
                  <a:srgbClr val="00B0F0"/>
                </a:solidFill>
                <a:effectLst>
                  <a:glow rad="165100">
                    <a:schemeClr val="accent4">
                      <a:lumMod val="20000"/>
                      <a:lumOff val="80000"/>
                    </a:schemeClr>
                  </a:glow>
                </a:effectLst>
                <a:latin typeface="Comic Sans MS" panose="030F0702030302020204" pitchFamily="66" charset="0"/>
              </a:rPr>
              <a:t>key</a:t>
            </a:r>
            <a:r>
              <a:rPr lang="en-CA" sz="3600" b="1" dirty="0">
                <a:ln>
                  <a:solidFill>
                    <a:srgbClr val="002060"/>
                  </a:solidFill>
                </a:ln>
                <a:solidFill>
                  <a:schemeClr val="accent5">
                    <a:lumMod val="75000"/>
                  </a:schemeClr>
                </a:solidFill>
                <a:effectLst>
                  <a:glow rad="165100">
                    <a:schemeClr val="accent4">
                      <a:lumMod val="20000"/>
                      <a:lumOff val="80000"/>
                    </a:schemeClr>
                  </a:glow>
                </a:effectLst>
                <a:latin typeface="Comic Sans MS" panose="030F0702030302020204" pitchFamily="66" charset="0"/>
              </a:rPr>
              <a:t>” for our understanding.</a:t>
            </a:r>
          </a:p>
        </p:txBody>
      </p:sp>
      <p:sp>
        <p:nvSpPr>
          <p:cNvPr id="6" name="Rounded Rectangle 5">
            <a:extLst>
              <a:ext uri="{FF2B5EF4-FFF2-40B4-BE49-F238E27FC236}">
                <a16:creationId xmlns:a16="http://schemas.microsoft.com/office/drawing/2014/main" id="{713A057D-6A47-C95C-DE5E-2E4FBBCA49CE}"/>
              </a:ext>
            </a:extLst>
          </p:cNvPr>
          <p:cNvSpPr/>
          <p:nvPr/>
        </p:nvSpPr>
        <p:spPr>
          <a:xfrm>
            <a:off x="7547429" y="6011232"/>
            <a:ext cx="3993940" cy="510778"/>
          </a:xfrm>
          <a:prstGeom prst="roundRect">
            <a:avLst/>
          </a:prstGeom>
          <a:solidFill>
            <a:schemeClr val="accent4">
              <a:lumMod val="20000"/>
              <a:lumOff val="80000"/>
            </a:schemeClr>
          </a:solidFill>
          <a:ln w="76200">
            <a:solidFill>
              <a:schemeClr val="tx1">
                <a:lumMod val="85000"/>
                <a:lumOff val="15000"/>
              </a:schemeClr>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questions</a:t>
            </a:r>
            <a:r>
              <a:rPr kumimoji="0" lang="en-US" b="1" i="0" u="none" strike="noStrike" kern="1200" cap="none" spc="0" normalizeH="0" baseline="0" noProof="0" dirty="0">
                <a:ln>
                  <a:solidFill>
                    <a:srgbClr val="002060"/>
                  </a:solidFill>
                </a:ln>
                <a:solidFill>
                  <a:srgbClr val="0037A4"/>
                </a:solidFill>
                <a:effectLst/>
                <a:uLnTx/>
                <a:uFillTx/>
                <a:latin typeface="Segoe Print" pitchFamily="2" charset="0"/>
                <a:ea typeface="+mn-ea"/>
                <a:cs typeface="+mn-cs"/>
                <a:hlinkClick r:id="rId3"/>
              </a:rPr>
              <a:t>@studythecalendar.co</a:t>
            </a:r>
            <a:r>
              <a:rPr kumimoji="0" lang="en-US"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m</a:t>
            </a:r>
            <a:r>
              <a:rPr kumimoji="0" lang="en-US" sz="24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glow rad="228600">
                    <a:srgbClr val="4472C4">
                      <a:satMod val="175000"/>
                      <a:alpha val="40000"/>
                    </a:srgbClr>
                  </a:glow>
                  <a:outerShdw blurRad="50800" dist="39000" dir="5460000" algn="tl">
                    <a:srgbClr val="000000">
                      <a:alpha val="38000"/>
                    </a:srgbClr>
                  </a:outerShdw>
                </a:effectLst>
                <a:uLnTx/>
                <a:uFillTx/>
                <a:latin typeface="Segoe Print" pitchFamily="2" charset="0"/>
                <a:ea typeface="+mn-ea"/>
                <a:cs typeface="+mn-cs"/>
              </a:rPr>
              <a:t> </a:t>
            </a:r>
            <a:r>
              <a:rPr kumimoji="0" lang="en-US" sz="16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Segoe Print" pitchFamily="2" charset="0"/>
                <a:ea typeface="+mn-ea"/>
                <a:cs typeface="+mn-cs"/>
              </a:rPr>
              <a:t>  </a:t>
            </a:r>
            <a:endParaRPr kumimoji="0" lang="en-US" sz="1600" b="1" i="0" u="none" strike="noStrike" kern="1200" cap="none" spc="0" normalizeH="0" baseline="0" noProof="0" dirty="0">
              <a:ln w="11430">
                <a:solidFill>
                  <a:srgbClr val="0070C0"/>
                </a:solidFill>
              </a:ln>
              <a:solidFill>
                <a:srgbClr val="00B0F0"/>
              </a:solidFill>
              <a:effectLst>
                <a:outerShdw blurRad="50800" dist="39000" dir="5460000" algn="tl">
                  <a:srgbClr val="000000">
                    <a:alpha val="38000"/>
                  </a:srgbClr>
                </a:outerShdw>
              </a:effectLst>
              <a:uLnTx/>
              <a:uFillTx/>
              <a:latin typeface="Segoe Print" pitchFamily="2" charset="0"/>
              <a:ea typeface="+mn-ea"/>
              <a:cs typeface="+mn-cs"/>
            </a:endParaRPr>
          </a:p>
        </p:txBody>
      </p:sp>
      <p:pic>
        <p:nvPicPr>
          <p:cNvPr id="11" name="Picture 10">
            <a:extLst>
              <a:ext uri="{FF2B5EF4-FFF2-40B4-BE49-F238E27FC236}">
                <a16:creationId xmlns:a16="http://schemas.microsoft.com/office/drawing/2014/main" id="{4A391F1C-21A4-A07E-726D-E25EC4785E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8567" y="5006595"/>
            <a:ext cx="2730701" cy="1251921"/>
          </a:xfrm>
          <a:prstGeom prst="rect">
            <a:avLst/>
          </a:prstGeom>
          <a:effectLst>
            <a:glow rad="139700">
              <a:schemeClr val="accent1">
                <a:satMod val="175000"/>
                <a:alpha val="40000"/>
              </a:schemeClr>
            </a:glow>
          </a:effectLst>
        </p:spPr>
      </p:pic>
      <p:pic>
        <p:nvPicPr>
          <p:cNvPr id="7" name="Picture 2">
            <a:extLst>
              <a:ext uri="{FF2B5EF4-FFF2-40B4-BE49-F238E27FC236}">
                <a16:creationId xmlns:a16="http://schemas.microsoft.com/office/drawing/2014/main" id="{2907D929-3947-7FE8-D149-70CFC23871A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0420587" y="788586"/>
            <a:ext cx="1333522" cy="1335049"/>
          </a:xfrm>
          <a:prstGeom prst="rect">
            <a:avLst/>
          </a:prstGeom>
          <a:noFill/>
          <a:effectLst>
            <a:glow rad="546100">
              <a:schemeClr val="accent1">
                <a:satMod val="175000"/>
                <a:alpha val="25000"/>
              </a:schemeClr>
            </a:glow>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D15D49D-3E2E-046B-715E-471FA4D638C3}"/>
              </a:ext>
            </a:extLst>
          </p:cNvPr>
          <p:cNvSpPr/>
          <p:nvPr/>
        </p:nvSpPr>
        <p:spPr>
          <a:xfrm>
            <a:off x="9236776" y="5149965"/>
            <a:ext cx="292462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306C8D"/>
                  </a:solidFill>
                </a:ln>
                <a:solidFill>
                  <a:srgbClr val="660066"/>
                </a:solidFill>
                <a:effectLst>
                  <a:glow rad="101600">
                    <a:srgbClr val="C7B196">
                      <a:alpha val="60000"/>
                    </a:srgbClr>
                  </a:glow>
                  <a:outerShdw blurRad="50800" dist="39000" dir="5460000" algn="tl">
                    <a:srgbClr val="000000">
                      <a:alpha val="38000"/>
                    </a:srgbClr>
                  </a:outerShdw>
                </a:effectLst>
                <a:latin typeface="MV Boli" panose="02000500030200090000" pitchFamily="2" charset="0"/>
                <a:cs typeface="MV Boli" panose="02000500030200090000" pitchFamily="2" charset="0"/>
              </a:rPr>
              <a:t>Shalom!</a:t>
            </a:r>
          </a:p>
        </p:txBody>
      </p:sp>
      <p:sp>
        <p:nvSpPr>
          <p:cNvPr id="8" name="Sun 7">
            <a:extLst>
              <a:ext uri="{FF2B5EF4-FFF2-40B4-BE49-F238E27FC236}">
                <a16:creationId xmlns:a16="http://schemas.microsoft.com/office/drawing/2014/main" id="{55352B7E-DF0F-98AA-B53D-B25E72A31974}"/>
              </a:ext>
            </a:extLst>
          </p:cNvPr>
          <p:cNvSpPr/>
          <p:nvPr/>
        </p:nvSpPr>
        <p:spPr>
          <a:xfrm>
            <a:off x="11270714" y="266072"/>
            <a:ext cx="537029" cy="522514"/>
          </a:xfrm>
          <a:prstGeom prst="sun">
            <a:avLst/>
          </a:prstGeom>
          <a:solidFill>
            <a:schemeClr val="accent4"/>
          </a:solidFill>
          <a:ln w="3175">
            <a:solidFill>
              <a:schemeClr val="accent4">
                <a:lumMod val="50000"/>
              </a:schemeClr>
            </a:solidFill>
          </a:ln>
          <a:effectLst>
            <a:glow rad="228600">
              <a:schemeClr val="accent4">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5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1250"/>
                                        <p:tgtEl>
                                          <p:spTgt spid="9">
                                            <p:txEl>
                                              <p:pRg st="0" end="0"/>
                                            </p:txEl>
                                          </p:spTgt>
                                        </p:tgtEl>
                                      </p:cBhvr>
                                    </p:animEffect>
                                  </p:childTnLst>
                                </p:cTn>
                              </p:par>
                            </p:childTnLst>
                          </p:cTn>
                        </p:par>
                        <p:par>
                          <p:cTn id="14" fill="hold">
                            <p:stCondLst>
                              <p:cond delay="2250"/>
                            </p:stCondLst>
                            <p:childTnLst>
                              <p:par>
                                <p:cTn id="15" presetID="16" presetClass="entr" presetSubtype="21" fill="hold" nodeType="afterEffect">
                                  <p:stCondLst>
                                    <p:cond delay="175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1250"/>
                                        <p:tgtEl>
                                          <p:spTgt spid="9">
                                            <p:txEl>
                                              <p:pRg st="1" end="1"/>
                                            </p:txEl>
                                          </p:spTgt>
                                        </p:tgtEl>
                                      </p:cBhvr>
                                    </p:animEffect>
                                  </p:childTnLst>
                                </p:cTn>
                              </p:par>
                            </p:childTnLst>
                          </p:cTn>
                        </p:par>
                        <p:par>
                          <p:cTn id="18" fill="hold">
                            <p:stCondLst>
                              <p:cond delay="5250"/>
                            </p:stCondLst>
                            <p:childTnLst>
                              <p:par>
                                <p:cTn id="19" presetID="31" presetClass="entr" presetSubtype="0" fill="hold" nodeType="after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7250"/>
                            </p:stCondLst>
                            <p:childTnLst>
                              <p:par>
                                <p:cTn id="26" presetID="42" presetClass="entr" presetSubtype="0" fill="hold" grpId="0" nodeType="after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6</a:t>
            </a:fld>
            <a:endParaRPr lang="en-US" b="1" dirty="0">
              <a:solidFill>
                <a:schemeClr val="tx1">
                  <a:lumMod val="75000"/>
                  <a:lumOff val="25000"/>
                </a:schemeClr>
              </a:solidFill>
            </a:endParaRPr>
          </a:p>
        </p:txBody>
      </p:sp>
      <p:sp>
        <p:nvSpPr>
          <p:cNvPr id="8" name="Title 1">
            <a:extLst>
              <a:ext uri="{FF2B5EF4-FFF2-40B4-BE49-F238E27FC236}">
                <a16:creationId xmlns:a16="http://schemas.microsoft.com/office/drawing/2014/main" id="{4FD09677-7D7D-859D-5A2C-A5646F9A1F00}"/>
              </a:ext>
            </a:extLst>
          </p:cNvPr>
          <p:cNvSpPr txBox="1">
            <a:spLocks/>
          </p:cNvSpPr>
          <p:nvPr/>
        </p:nvSpPr>
        <p:spPr>
          <a:xfrm>
            <a:off x="0" y="-264943"/>
            <a:ext cx="12131143" cy="3153581"/>
          </a:xfrm>
          <a:prstGeom prst="rect">
            <a:avLst/>
          </a:prstGeom>
        </p:spPr>
        <p:txBody>
          <a:bodyPr vert="horz" lIns="91440" tIns="45720" rIns="91440" bIns="45720" rtlCol="0" anchor="ctr">
            <a:normAutofit fontScale="975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n>
                  <a:solidFill>
                    <a:schemeClr val="accent4">
                      <a:lumMod val="50000"/>
                    </a:schemeClr>
                  </a:solidFill>
                </a:ln>
                <a:solidFill>
                  <a:srgbClr val="FF0000"/>
                </a:solidFill>
                <a:effectLst/>
                <a:latin typeface="Comic Sans MS" panose="030F0702030302020204" pitchFamily="66" charset="0"/>
              </a:rPr>
              <a:t>In John 7 Part 4 we tried adding the extra balancing days </a:t>
            </a:r>
            <a:br>
              <a:rPr lang="en-US" sz="2800" b="1" dirty="0">
                <a:ln>
                  <a:solidFill>
                    <a:schemeClr val="accent4">
                      <a:lumMod val="50000"/>
                    </a:schemeClr>
                  </a:solidFill>
                </a:ln>
                <a:solidFill>
                  <a:srgbClr val="FF0000"/>
                </a:solidFill>
                <a:effectLst/>
                <a:latin typeface="Comic Sans MS" panose="030F0702030302020204" pitchFamily="66" charset="0"/>
              </a:rPr>
            </a:br>
            <a:r>
              <a:rPr lang="en-US" sz="2800" b="1" dirty="0">
                <a:ln>
                  <a:solidFill>
                    <a:schemeClr val="accent4">
                      <a:lumMod val="50000"/>
                    </a:schemeClr>
                  </a:solidFill>
                </a:ln>
                <a:solidFill>
                  <a:srgbClr val="FF0000"/>
                </a:solidFill>
                <a:effectLst/>
                <a:latin typeface="Comic Sans MS" panose="030F0702030302020204" pitchFamily="66" charset="0"/>
              </a:rPr>
              <a:t>to the end of the 6</a:t>
            </a:r>
            <a:r>
              <a:rPr lang="en-US" sz="2800" b="1" baseline="30000" dirty="0">
                <a:ln>
                  <a:solidFill>
                    <a:schemeClr val="accent4">
                      <a:lumMod val="50000"/>
                    </a:schemeClr>
                  </a:solidFill>
                </a:ln>
                <a:solidFill>
                  <a:srgbClr val="FF0000"/>
                </a:solidFill>
                <a:effectLst/>
                <a:latin typeface="Comic Sans MS" panose="030F0702030302020204" pitchFamily="66" charset="0"/>
              </a:rPr>
              <a:t>th</a:t>
            </a:r>
            <a:r>
              <a:rPr lang="en-US" sz="2800" b="1" dirty="0">
                <a:ln>
                  <a:solidFill>
                    <a:schemeClr val="accent4">
                      <a:lumMod val="50000"/>
                    </a:schemeClr>
                  </a:solidFill>
                </a:ln>
                <a:solidFill>
                  <a:srgbClr val="FF0000"/>
                </a:solidFill>
                <a:effectLst/>
                <a:latin typeface="Comic Sans MS" panose="030F0702030302020204" pitchFamily="66" charset="0"/>
              </a:rPr>
              <a:t> month </a:t>
            </a:r>
            <a:r>
              <a:rPr lang="en-US" sz="2000" b="1" dirty="0">
                <a:ln>
                  <a:solidFill>
                    <a:schemeClr val="accent4">
                      <a:lumMod val="50000"/>
                    </a:schemeClr>
                  </a:solidFill>
                </a:ln>
                <a:solidFill>
                  <a:srgbClr val="FF0000"/>
                </a:solidFill>
                <a:effectLst/>
                <a:latin typeface="Comic Sans MS" panose="030F0702030302020204" pitchFamily="66" charset="0"/>
              </a:rPr>
              <a:t>(</a:t>
            </a:r>
            <a:r>
              <a:rPr lang="en-US" sz="2000" b="1" dirty="0">
                <a:ln>
                  <a:solidFill>
                    <a:schemeClr val="accent4">
                      <a:lumMod val="50000"/>
                    </a:schemeClr>
                  </a:solidFill>
                </a:ln>
                <a:solidFill>
                  <a:srgbClr val="0070C0"/>
                </a:solidFill>
                <a:effectLst/>
                <a:latin typeface="Comic Sans MS" panose="030F0702030302020204" pitchFamily="66" charset="0"/>
              </a:rPr>
              <a:t>of Covenant Calendar count</a:t>
            </a:r>
            <a:r>
              <a:rPr lang="en-US" sz="2000" b="1" dirty="0">
                <a:ln>
                  <a:solidFill>
                    <a:schemeClr val="accent4">
                      <a:lumMod val="50000"/>
                    </a:schemeClr>
                  </a:solidFill>
                </a:ln>
                <a:solidFill>
                  <a:srgbClr val="FF0000"/>
                </a:solidFill>
                <a:effectLst/>
                <a:latin typeface="Comic Sans MS" panose="030F0702030302020204" pitchFamily="66" charset="0"/>
              </a:rPr>
              <a:t>), </a:t>
            </a:r>
            <a:br>
              <a:rPr lang="en-US" sz="2000" b="1" dirty="0">
                <a:ln>
                  <a:solidFill>
                    <a:schemeClr val="accent4">
                      <a:lumMod val="50000"/>
                    </a:schemeClr>
                  </a:solidFill>
                </a:ln>
                <a:solidFill>
                  <a:srgbClr val="FF0000"/>
                </a:solidFill>
                <a:effectLst/>
                <a:latin typeface="Comic Sans MS" panose="030F0702030302020204" pitchFamily="66" charset="0"/>
              </a:rPr>
            </a:br>
            <a:r>
              <a:rPr lang="en-US" sz="2800" b="1" dirty="0">
                <a:ln>
                  <a:solidFill>
                    <a:schemeClr val="accent4">
                      <a:lumMod val="50000"/>
                    </a:schemeClr>
                  </a:solidFill>
                </a:ln>
                <a:solidFill>
                  <a:srgbClr val="FF0000"/>
                </a:solidFill>
                <a:latin typeface="Comic Sans MS" panose="030F0702030302020204" pitchFamily="66" charset="0"/>
              </a:rPr>
              <a:t>leaving the summer shadow cycle (</a:t>
            </a:r>
            <a:r>
              <a:rPr lang="en-US" sz="2800" b="1" dirty="0">
                <a:ln>
                  <a:solidFill>
                    <a:schemeClr val="accent4">
                      <a:lumMod val="50000"/>
                    </a:schemeClr>
                  </a:solidFill>
                </a:ln>
                <a:solidFill>
                  <a:srgbClr val="00FFFF"/>
                </a:solidFill>
                <a:effectLst>
                  <a:glow rad="127000">
                    <a:srgbClr val="FFFF00"/>
                  </a:glow>
                </a:effectLst>
                <a:latin typeface="Comic Sans MS" panose="030F0702030302020204" pitchFamily="66" charset="0"/>
              </a:rPr>
              <a:t>teshuva</a:t>
            </a:r>
            <a:r>
              <a:rPr lang="en-US" sz="2800" b="1" dirty="0">
                <a:ln>
                  <a:solidFill>
                    <a:schemeClr val="accent4">
                      <a:lumMod val="50000"/>
                    </a:schemeClr>
                  </a:solidFill>
                </a:ln>
                <a:solidFill>
                  <a:srgbClr val="FF0000"/>
                </a:solidFill>
                <a:latin typeface="Comic Sans MS" panose="030F0702030302020204" pitchFamily="66" charset="0"/>
              </a:rPr>
              <a:t>) as the last cycle of summer, </a:t>
            </a:r>
            <a:r>
              <a:rPr lang="en-US" sz="2800" b="1" u="sng" dirty="0">
                <a:ln>
                  <a:solidFill>
                    <a:schemeClr val="accent4">
                      <a:lumMod val="50000"/>
                    </a:schemeClr>
                  </a:solidFill>
                </a:ln>
                <a:solidFill>
                  <a:srgbClr val="FF0000"/>
                </a:solidFill>
                <a:latin typeface="Comic Sans MS" panose="030F0702030302020204" pitchFamily="66" charset="0"/>
              </a:rPr>
              <a:t>se</a:t>
            </a:r>
            <a:r>
              <a:rPr lang="en-US" sz="2800" b="1" dirty="0">
                <a:ln>
                  <a:solidFill>
                    <a:schemeClr val="accent4">
                      <a:lumMod val="50000"/>
                    </a:schemeClr>
                  </a:solidFill>
                </a:ln>
                <a:solidFill>
                  <a:srgbClr val="FF0000"/>
                </a:solidFill>
                <a:latin typeface="Comic Sans MS" panose="030F0702030302020204" pitchFamily="66" charset="0"/>
              </a:rPr>
              <a:t>p</a:t>
            </a:r>
            <a:r>
              <a:rPr lang="en-US" sz="2800" b="1" u="sng" dirty="0">
                <a:ln>
                  <a:solidFill>
                    <a:schemeClr val="accent4">
                      <a:lumMod val="50000"/>
                    </a:schemeClr>
                  </a:solidFill>
                </a:ln>
                <a:solidFill>
                  <a:srgbClr val="FF0000"/>
                </a:solidFill>
                <a:latin typeface="Comic Sans MS" panose="030F0702030302020204" pitchFamily="66" charset="0"/>
              </a:rPr>
              <a:t>arate</a:t>
            </a:r>
            <a:r>
              <a:rPr lang="en-US" sz="2800" b="1" dirty="0">
                <a:ln>
                  <a:solidFill>
                    <a:schemeClr val="accent4">
                      <a:lumMod val="50000"/>
                    </a:schemeClr>
                  </a:solidFill>
                </a:ln>
                <a:solidFill>
                  <a:srgbClr val="FF0000"/>
                </a:solidFill>
                <a:latin typeface="Comic Sans MS" panose="030F0702030302020204" pitchFamily="66" charset="0"/>
              </a:rPr>
              <a:t> </a:t>
            </a:r>
            <a:r>
              <a:rPr lang="en-US" sz="2800" b="1" u="sng" dirty="0">
                <a:ln>
                  <a:solidFill>
                    <a:schemeClr val="accent4">
                      <a:lumMod val="50000"/>
                    </a:schemeClr>
                  </a:solidFill>
                </a:ln>
                <a:solidFill>
                  <a:srgbClr val="FF0000"/>
                </a:solidFill>
                <a:latin typeface="Comic Sans MS" panose="030F0702030302020204" pitchFamily="66" charset="0"/>
              </a:rPr>
              <a:t>from</a:t>
            </a:r>
            <a:r>
              <a:rPr lang="en-US" sz="2800" b="1" dirty="0">
                <a:ln>
                  <a:solidFill>
                    <a:schemeClr val="accent4">
                      <a:lumMod val="50000"/>
                    </a:schemeClr>
                  </a:solidFill>
                </a:ln>
                <a:solidFill>
                  <a:srgbClr val="FF0000"/>
                </a:solidFill>
                <a:latin typeface="Comic Sans MS" panose="030F0702030302020204" pitchFamily="66" charset="0"/>
              </a:rPr>
              <a:t> Feast of Trumpets.  </a:t>
            </a:r>
            <a:br>
              <a:rPr lang="en-US" sz="2800" b="1" dirty="0">
                <a:ln>
                  <a:solidFill>
                    <a:schemeClr val="accent4">
                      <a:lumMod val="50000"/>
                    </a:schemeClr>
                  </a:solidFill>
                </a:ln>
                <a:solidFill>
                  <a:srgbClr val="FF0000"/>
                </a:solidFill>
                <a:latin typeface="Comic Sans MS" panose="030F0702030302020204" pitchFamily="66" charset="0"/>
              </a:rPr>
            </a:br>
            <a:r>
              <a:rPr lang="en-US" sz="2800" b="1" dirty="0">
                <a:ln>
                  <a:solidFill>
                    <a:schemeClr val="accent4">
                      <a:lumMod val="50000"/>
                    </a:schemeClr>
                  </a:solidFill>
                </a:ln>
                <a:solidFill>
                  <a:schemeClr val="accent2">
                    <a:lumMod val="50000"/>
                  </a:schemeClr>
                </a:solidFill>
                <a:latin typeface="Comic Sans MS" panose="030F0702030302020204" pitchFamily="66" charset="0"/>
              </a:rPr>
              <a:t>In turn, this decision </a:t>
            </a:r>
            <a:r>
              <a:rPr lang="en-US" sz="2800" b="1" dirty="0">
                <a:ln>
                  <a:solidFill>
                    <a:schemeClr val="accent4">
                      <a:lumMod val="50000"/>
                    </a:schemeClr>
                  </a:solidFill>
                </a:ln>
                <a:solidFill>
                  <a:schemeClr val="accent2">
                    <a:lumMod val="50000"/>
                  </a:schemeClr>
                </a:solidFill>
                <a:effectLst/>
                <a:latin typeface="Comic Sans MS" panose="030F0702030302020204" pitchFamily="66" charset="0"/>
              </a:rPr>
              <a:t>advanced </a:t>
            </a:r>
            <a:br>
              <a:rPr lang="en-US" sz="2800" b="1" dirty="0">
                <a:ln>
                  <a:solidFill>
                    <a:schemeClr val="accent4">
                      <a:lumMod val="50000"/>
                    </a:schemeClr>
                  </a:solidFill>
                </a:ln>
                <a:solidFill>
                  <a:schemeClr val="accent2">
                    <a:lumMod val="50000"/>
                  </a:schemeClr>
                </a:solidFill>
                <a:effectLst/>
                <a:latin typeface="Comic Sans MS" panose="030F0702030302020204" pitchFamily="66" charset="0"/>
              </a:rPr>
            </a:br>
            <a:r>
              <a:rPr lang="en-US" sz="2800" b="1" dirty="0">
                <a:ln>
                  <a:solidFill>
                    <a:schemeClr val="accent4">
                      <a:lumMod val="50000"/>
                    </a:schemeClr>
                  </a:solidFill>
                </a:ln>
                <a:solidFill>
                  <a:schemeClr val="accent2">
                    <a:lumMod val="50000"/>
                  </a:schemeClr>
                </a:solidFill>
                <a:effectLst/>
                <a:latin typeface="Comic Sans MS" panose="030F0702030302020204" pitchFamily="66" charset="0"/>
              </a:rPr>
              <a:t>the Covenant Calendar 7</a:t>
            </a:r>
            <a:r>
              <a:rPr lang="en-US" sz="2800" b="1" baseline="30000" dirty="0">
                <a:ln>
                  <a:solidFill>
                    <a:schemeClr val="accent4">
                      <a:lumMod val="50000"/>
                    </a:schemeClr>
                  </a:solidFill>
                </a:ln>
                <a:solidFill>
                  <a:schemeClr val="accent2">
                    <a:lumMod val="50000"/>
                  </a:schemeClr>
                </a:solidFill>
                <a:effectLst/>
                <a:latin typeface="Comic Sans MS" panose="030F0702030302020204" pitchFamily="66" charset="0"/>
              </a:rPr>
              <a:t>th</a:t>
            </a:r>
            <a:r>
              <a:rPr lang="en-US" sz="2800" b="1" dirty="0">
                <a:ln>
                  <a:solidFill>
                    <a:schemeClr val="accent4">
                      <a:lumMod val="50000"/>
                    </a:schemeClr>
                  </a:solidFill>
                </a:ln>
                <a:solidFill>
                  <a:schemeClr val="accent2">
                    <a:lumMod val="50000"/>
                  </a:schemeClr>
                </a:solidFill>
                <a:effectLst/>
                <a:latin typeface="Comic Sans MS" panose="030F0702030302020204" pitchFamily="66" charset="0"/>
              </a:rPr>
              <a:t> month Feast Dates seven cycles later.</a:t>
            </a:r>
            <a:endParaRPr lang="en-CA" sz="2800" b="1" dirty="0">
              <a:solidFill>
                <a:schemeClr val="accent2">
                  <a:lumMod val="50000"/>
                </a:schemeClr>
              </a:solidFill>
              <a:effectLst/>
              <a:latin typeface="Comic Sans MS" panose="030F0702030302020204" pitchFamily="66" charset="0"/>
            </a:endParaRPr>
          </a:p>
        </p:txBody>
      </p:sp>
      <p:grpSp>
        <p:nvGrpSpPr>
          <p:cNvPr id="3" name="Group 2">
            <a:extLst>
              <a:ext uri="{FF2B5EF4-FFF2-40B4-BE49-F238E27FC236}">
                <a16:creationId xmlns:a16="http://schemas.microsoft.com/office/drawing/2014/main" id="{AEF5A7E7-20CA-0F06-88D5-AE56F726A0F0}"/>
              </a:ext>
            </a:extLst>
          </p:cNvPr>
          <p:cNvGrpSpPr/>
          <p:nvPr/>
        </p:nvGrpSpPr>
        <p:grpSpPr>
          <a:xfrm>
            <a:off x="7748878" y="3708193"/>
            <a:ext cx="2686537" cy="3143582"/>
            <a:chOff x="8969396" y="3682667"/>
            <a:chExt cx="2686537" cy="3143582"/>
          </a:xfrm>
          <a:scene3d>
            <a:camera prst="orthographicFront">
              <a:rot lat="0" lon="0" rev="0"/>
            </a:camera>
            <a:lightRig rig="glow" dir="t">
              <a:rot lat="0" lon="0" rev="4800000"/>
            </a:lightRig>
          </a:scene3d>
        </p:grpSpPr>
        <p:pic>
          <p:nvPicPr>
            <p:cNvPr id="22" name="Picture 21">
              <a:extLst>
                <a:ext uri="{FF2B5EF4-FFF2-40B4-BE49-F238E27FC236}">
                  <a16:creationId xmlns:a16="http://schemas.microsoft.com/office/drawing/2014/main" id="{E8AFE938-18F0-5551-EE4B-E2F43056BF10}"/>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6923" r="100000"/>
                      </a14:imgEffect>
                    </a14:imgLayer>
                  </a14:imgProps>
                </a:ext>
                <a:ext uri="{28A0092B-C50C-407E-A947-70E740481C1C}">
                  <a14:useLocalDpi xmlns:a14="http://schemas.microsoft.com/office/drawing/2010/main"/>
                </a:ext>
              </a:extLst>
            </a:blip>
            <a:stretch>
              <a:fillRect/>
            </a:stretch>
          </p:blipFill>
          <p:spPr>
            <a:xfrm flipH="1">
              <a:off x="9179836" y="3682667"/>
              <a:ext cx="2476097" cy="2741509"/>
            </a:xfrm>
            <a:prstGeom prst="rect">
              <a:avLst/>
            </a:prstGeom>
            <a:ln>
              <a:noFill/>
            </a:ln>
            <a:effectLst>
              <a:outerShdw blurRad="190500" dist="228600" dir="2700000" algn="ctr">
                <a:srgbClr val="000000">
                  <a:alpha val="30000"/>
                </a:srgbClr>
              </a:outerShdw>
            </a:effectLst>
            <a:sp3d prstMaterial="matte">
              <a:bevelT w="127000" h="63500"/>
            </a:sp3d>
          </p:spPr>
        </p:pic>
        <p:sp>
          <p:nvSpPr>
            <p:cNvPr id="23" name="Rectangle: Rounded Corners 22">
              <a:extLst>
                <a:ext uri="{FF2B5EF4-FFF2-40B4-BE49-F238E27FC236}">
                  <a16:creationId xmlns:a16="http://schemas.microsoft.com/office/drawing/2014/main" id="{2BA72D8F-0462-823D-6629-DD8B90BDF6EF}"/>
                </a:ext>
              </a:extLst>
            </p:cNvPr>
            <p:cNvSpPr/>
            <p:nvPr/>
          </p:nvSpPr>
          <p:spPr>
            <a:xfrm>
              <a:off x="8969396" y="6439302"/>
              <a:ext cx="2591907" cy="386947"/>
            </a:xfrm>
            <a:prstGeom prst="roundRect">
              <a:avLst/>
            </a:prstGeom>
            <a:blipFill>
              <a:blip r:embed="rId5">
                <a:extLst>
                  <a:ext uri="{28A0092B-C50C-407E-A947-70E740481C1C}">
                    <a14:useLocalDpi xmlns:a14="http://schemas.microsoft.com/office/drawing/2010/main"/>
                  </a:ext>
                </a:extLst>
              </a:blip>
              <a:tile tx="0" ty="0" sx="100000" sy="100000" flip="none" algn="tl"/>
            </a:blipFill>
            <a:ln w="57150">
              <a:solidFill>
                <a:srgbClr val="AB5959"/>
              </a:solid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17519D94-C855-68B2-3B65-7ADB91FB877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1362" y="2647105"/>
            <a:ext cx="6247362" cy="3419218"/>
          </a:xfrm>
          <a:prstGeom prst="rect">
            <a:avLst/>
          </a:prstGeom>
          <a:ln>
            <a:noFill/>
          </a:ln>
          <a:effectLst>
            <a:outerShdw blurRad="76200" dir="13500000" sy="23000" kx="1200000" algn="br" rotWithShape="0">
              <a:prstClr val="black">
                <a:alpha val="20000"/>
              </a:prstClr>
            </a:outerShdw>
            <a:softEdge rad="112500"/>
          </a:effectLst>
          <a:scene3d>
            <a:camera prst="isometricOffAxis1Right"/>
            <a:lightRig rig="threePt" dir="t"/>
          </a:scene3d>
        </p:spPr>
      </p:pic>
      <p:sp>
        <p:nvSpPr>
          <p:cNvPr id="24" name="Content Placeholder 2">
            <a:extLst>
              <a:ext uri="{FF2B5EF4-FFF2-40B4-BE49-F238E27FC236}">
                <a16:creationId xmlns:a16="http://schemas.microsoft.com/office/drawing/2014/main" id="{81AE8A97-D92A-EB88-F8C8-3E6DCEB13820}"/>
              </a:ext>
            </a:extLst>
          </p:cNvPr>
          <p:cNvSpPr txBox="1">
            <a:spLocks/>
          </p:cNvSpPr>
          <p:nvPr/>
        </p:nvSpPr>
        <p:spPr>
          <a:xfrm>
            <a:off x="5904896" y="2524557"/>
            <a:ext cx="6035143" cy="1548003"/>
          </a:xfrm>
          <a:prstGeom prst="rect">
            <a:avLst/>
          </a:prstGeom>
          <a:noFill/>
          <a:scene3d>
            <a:camera prst="orthographicFront"/>
            <a:lightRig rig="threePt" dir="t"/>
          </a:scene3d>
          <a:sp3d>
            <a:bevelT w="165100" prst="coolSlant"/>
          </a:sp3d>
        </p:spPr>
        <p:txBody>
          <a:bodyPr vert="horz" lIns="91440" tIns="45720" rIns="91440" bIns="45720" rtlCol="0">
            <a:normAutofit fontScale="85000" lnSpcReduction="1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3600" b="1" dirty="0">
                <a:solidFill>
                  <a:srgbClr val="0070C0"/>
                </a:solidFill>
                <a:effectLst>
                  <a:glow rad="317500">
                    <a:schemeClr val="accent4">
                      <a:lumMod val="20000"/>
                      <a:lumOff val="80000"/>
                      <a:alpha val="91000"/>
                    </a:schemeClr>
                  </a:glow>
                </a:effectLst>
                <a:latin typeface="Comic Sans MS" panose="030F0702030302020204" pitchFamily="66" charset="0"/>
              </a:rPr>
              <a:t>Let’s review the </a:t>
            </a:r>
            <a:r>
              <a:rPr lang="en-US" sz="3200" b="1" dirty="0">
                <a:solidFill>
                  <a:srgbClr val="CC0099"/>
                </a:solidFill>
                <a:effectLst>
                  <a:glow rad="317500">
                    <a:schemeClr val="accent4">
                      <a:lumMod val="20000"/>
                      <a:lumOff val="80000"/>
                      <a:alpha val="91000"/>
                    </a:schemeClr>
                  </a:glow>
                </a:effectLst>
                <a:latin typeface="Comic Sans MS" panose="030F0702030302020204" pitchFamily="66" charset="0"/>
              </a:rPr>
              <a:t>7</a:t>
            </a:r>
            <a:r>
              <a:rPr lang="en-US" sz="3200" b="1" baseline="30000" dirty="0">
                <a:solidFill>
                  <a:srgbClr val="CC0099"/>
                </a:solidFill>
                <a:effectLst>
                  <a:glow rad="317500">
                    <a:schemeClr val="accent4">
                      <a:lumMod val="20000"/>
                      <a:lumOff val="80000"/>
                      <a:alpha val="91000"/>
                    </a:schemeClr>
                  </a:glow>
                </a:effectLst>
                <a:latin typeface="Comic Sans MS" panose="030F0702030302020204" pitchFamily="66" charset="0"/>
              </a:rPr>
              <a:t>th</a:t>
            </a:r>
            <a:r>
              <a:rPr lang="en-US" sz="3200" b="1" dirty="0">
                <a:solidFill>
                  <a:srgbClr val="CC0099"/>
                </a:solidFill>
                <a:effectLst>
                  <a:glow rad="317500">
                    <a:schemeClr val="accent4">
                      <a:lumMod val="20000"/>
                      <a:lumOff val="80000"/>
                      <a:alpha val="91000"/>
                    </a:schemeClr>
                  </a:glow>
                </a:effectLst>
                <a:latin typeface="Comic Sans MS" panose="030F0702030302020204" pitchFamily="66" charset="0"/>
              </a:rPr>
              <a:t> month</a:t>
            </a:r>
            <a:r>
              <a:rPr lang="en-US" sz="1800" b="1" dirty="0">
                <a:solidFill>
                  <a:srgbClr val="CC0099"/>
                </a:solidFill>
                <a:effectLst>
                  <a:glow rad="317500">
                    <a:schemeClr val="accent4">
                      <a:lumMod val="20000"/>
                      <a:lumOff val="80000"/>
                      <a:alpha val="91000"/>
                    </a:schemeClr>
                  </a:glow>
                </a:effectLst>
                <a:latin typeface="Comic Sans MS" panose="030F0702030302020204" pitchFamily="66" charset="0"/>
              </a:rPr>
              <a:t> </a:t>
            </a:r>
            <a:r>
              <a:rPr lang="en-US" sz="3200" b="1" dirty="0">
                <a:solidFill>
                  <a:srgbClr val="CC0099"/>
                </a:solidFill>
                <a:effectLst>
                  <a:glow rad="317500">
                    <a:schemeClr val="accent4">
                      <a:lumMod val="20000"/>
                      <a:lumOff val="80000"/>
                      <a:alpha val="91000"/>
                    </a:schemeClr>
                  </a:glow>
                </a:effectLst>
                <a:latin typeface="Comic Sans MS" panose="030F0702030302020204" pitchFamily="66" charset="0"/>
              </a:rPr>
              <a:t>count </a:t>
            </a:r>
            <a:r>
              <a:rPr lang="en-US" sz="3200" b="1" dirty="0">
                <a:solidFill>
                  <a:srgbClr val="0070C0"/>
                </a:solidFill>
                <a:effectLst>
                  <a:glow rad="317500">
                    <a:schemeClr val="accent4">
                      <a:lumMod val="20000"/>
                      <a:lumOff val="80000"/>
                      <a:alpha val="91000"/>
                    </a:schemeClr>
                  </a:glow>
                </a:effectLst>
                <a:latin typeface="Comic Sans MS" panose="030F0702030302020204" pitchFamily="66" charset="0"/>
              </a:rPr>
              <a:t>when the </a:t>
            </a:r>
            <a:r>
              <a:rPr lang="en-US" sz="3200" b="1" dirty="0">
                <a:solidFill>
                  <a:srgbClr val="091934"/>
                </a:solidFill>
                <a:effectLst>
                  <a:glow rad="317500">
                    <a:schemeClr val="accent4">
                      <a:lumMod val="20000"/>
                      <a:lumOff val="80000"/>
                      <a:alpha val="91000"/>
                    </a:schemeClr>
                  </a:glow>
                  <a:outerShdw blurRad="60007" dist="310007" dir="7680000" sy="30000" kx="1300200" algn="ctr" rotWithShape="0">
                    <a:prstClr val="black">
                      <a:alpha val="32000"/>
                    </a:prstClr>
                  </a:outerShdw>
                </a:effectLst>
                <a:latin typeface="Comic Sans MS" panose="030F0702030302020204" pitchFamily="66" charset="0"/>
              </a:rPr>
              <a:t>balancing days </a:t>
            </a:r>
            <a:r>
              <a:rPr lang="en-US" sz="3200" b="1" dirty="0">
                <a:solidFill>
                  <a:srgbClr val="0070C0"/>
                </a:solidFill>
                <a:effectLst>
                  <a:glow rad="317500">
                    <a:schemeClr val="accent4">
                      <a:lumMod val="20000"/>
                      <a:lumOff val="80000"/>
                      <a:alpha val="91000"/>
                    </a:schemeClr>
                  </a:glow>
                </a:effectLst>
                <a:latin typeface="Comic Sans MS" panose="030F0702030302020204" pitchFamily="66" charset="0"/>
              </a:rPr>
              <a:t>were </a:t>
            </a:r>
            <a:r>
              <a:rPr lang="en-US" sz="3200" b="1" dirty="0">
                <a:solidFill>
                  <a:srgbClr val="091934"/>
                </a:solidFill>
                <a:effectLst>
                  <a:glow rad="317500">
                    <a:schemeClr val="accent4">
                      <a:lumMod val="20000"/>
                      <a:lumOff val="80000"/>
                      <a:alpha val="91000"/>
                    </a:schemeClr>
                  </a:glow>
                  <a:outerShdw blurRad="60007" dist="310007" dir="7680000" sy="30000" kx="1300200" algn="ctr" rotWithShape="0">
                    <a:prstClr val="black">
                      <a:alpha val="32000"/>
                    </a:prstClr>
                  </a:outerShdw>
                </a:effectLst>
                <a:latin typeface="Comic Sans MS" panose="030F0702030302020204" pitchFamily="66" charset="0"/>
              </a:rPr>
              <a:t>added</a:t>
            </a:r>
            <a:r>
              <a:rPr lang="en-US" sz="3200" b="1" dirty="0">
                <a:solidFill>
                  <a:srgbClr val="0070C0"/>
                </a:solidFill>
                <a:effectLst>
                  <a:glow rad="317500">
                    <a:schemeClr val="accent4">
                      <a:lumMod val="20000"/>
                      <a:lumOff val="80000"/>
                      <a:alpha val="91000"/>
                    </a:schemeClr>
                  </a:glow>
                </a:effectLst>
                <a:latin typeface="Comic Sans MS" panose="030F0702030302020204" pitchFamily="66" charset="0"/>
              </a:rPr>
              <a:t> at the end of month 6.</a:t>
            </a:r>
            <a:endParaRPr lang="en-US" sz="3200" dirty="0">
              <a:effectLst>
                <a:glow rad="317500">
                  <a:schemeClr val="accent4">
                    <a:lumMod val="20000"/>
                    <a:lumOff val="80000"/>
                    <a:alpha val="91000"/>
                  </a:schemeClr>
                </a:glow>
              </a:effectLst>
              <a:latin typeface="Comic Sans MS" panose="030F0702030302020204" pitchFamily="66"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06B7F443-0A3C-DF7C-EA36-D95CA11CA5FD}"/>
              </a:ext>
            </a:extLst>
          </p:cNvPr>
          <p:cNvSpPr txBox="1"/>
          <p:nvPr/>
        </p:nvSpPr>
        <p:spPr>
          <a:xfrm>
            <a:off x="2201699" y="6109192"/>
            <a:ext cx="6617616" cy="369332"/>
          </a:xfrm>
          <a:prstGeom prst="rect">
            <a:avLst/>
          </a:prstGeom>
          <a:noFill/>
        </p:spPr>
        <p:txBody>
          <a:bodyPr wrap="square">
            <a:spAutoFit/>
            <a:scene3d>
              <a:camera prst="isometricOffAxis1Right"/>
              <a:lightRig rig="threePt" dir="t"/>
            </a:scene3d>
          </a:bodyPr>
          <a:lstStyle/>
          <a:p>
            <a:r>
              <a:rPr lang="en-US" dirty="0"/>
              <a:t>https://youtu.be/iiNefmoZPOM</a:t>
            </a:r>
          </a:p>
        </p:txBody>
      </p:sp>
      <p:sp>
        <p:nvSpPr>
          <p:cNvPr id="9" name="TextBox 8">
            <a:extLst>
              <a:ext uri="{FF2B5EF4-FFF2-40B4-BE49-F238E27FC236}">
                <a16:creationId xmlns:a16="http://schemas.microsoft.com/office/drawing/2014/main" id="{AF2688C0-D41C-73DF-BC06-E3669B11134D}"/>
              </a:ext>
            </a:extLst>
          </p:cNvPr>
          <p:cNvSpPr txBox="1"/>
          <p:nvPr/>
        </p:nvSpPr>
        <p:spPr>
          <a:xfrm>
            <a:off x="-195829" y="5785034"/>
            <a:ext cx="9144000" cy="369332"/>
          </a:xfrm>
          <a:prstGeom prst="rect">
            <a:avLst/>
          </a:prstGeom>
          <a:noFill/>
        </p:spPr>
        <p:txBody>
          <a:bodyPr wrap="square">
            <a:spAutoFit/>
            <a:scene3d>
              <a:camera prst="isometricOffAxis1Right"/>
              <a:lightRig rig="threePt" dir="t"/>
            </a:scene3d>
          </a:bodyPr>
          <a:lstStyle/>
          <a:p>
            <a:r>
              <a:rPr lang="en-US" dirty="0"/>
              <a:t>https://studythecalendar.com/5-9-5-12-john-7-yahusha-the-jews-feast-of-tabernacles/</a:t>
            </a:r>
          </a:p>
        </p:txBody>
      </p:sp>
    </p:spTree>
    <p:extLst>
      <p:ext uri="{BB962C8B-B14F-4D97-AF65-F5344CB8AC3E}">
        <p14:creationId xmlns:p14="http://schemas.microsoft.com/office/powerpoint/2010/main" val="27154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6110ADC3-CE9D-EDD5-1002-E1427B0FD225}"/>
              </a:ext>
            </a:extLst>
          </p:cNvPr>
          <p:cNvSpPr/>
          <p:nvPr/>
        </p:nvSpPr>
        <p:spPr>
          <a:xfrm>
            <a:off x="-58242" y="2356831"/>
            <a:ext cx="923586" cy="4525854"/>
          </a:xfrm>
          <a:prstGeom prst="rect">
            <a:avLst/>
          </a:prstGeom>
          <a:noFill/>
        </p:spPr>
        <p:txBody>
          <a:bodyPr vert="wordArtVert" wrap="none" lIns="91440" tIns="45720" rIns="91440" bIns="45720">
            <a:spAutoFit/>
            <a:scene3d>
              <a:camera prst="isometricOffAxis1Right"/>
              <a:lightRig rig="soft" dir="t">
                <a:rot lat="0" lon="0" rev="15600000"/>
              </a:lightRig>
            </a:scene3d>
            <a:sp3d extrusionH="57150" prstMaterial="softEdge">
              <a:bevelT w="25400" h="38100" prst="softRound"/>
            </a:sp3d>
          </a:bodyPr>
          <a:lstStyle/>
          <a:p>
            <a:pPr algn="ctr"/>
            <a:r>
              <a:rPr lang="en-US" sz="4400" b="1" cap="none" spc="0" dirty="0">
                <a:ln w="28575">
                  <a:solidFill>
                    <a:srgbClr val="5B70B7"/>
                  </a:solidFill>
                </a:ln>
                <a:solidFill>
                  <a:srgbClr val="500050"/>
                </a:solidFill>
                <a:effectLst>
                  <a:outerShdw blurRad="60007" dist="310007" dir="7680000" sy="30000" kx="1300200" algn="ctr" rotWithShape="0">
                    <a:prstClr val="black">
                      <a:alpha val="32000"/>
                    </a:prstClr>
                  </a:outerShdw>
                </a:effectLst>
                <a:latin typeface="Berlin Sans FB Demi" panose="020E0802020502020306" pitchFamily="34" charset="0"/>
              </a:rPr>
              <a:t>REVIEW</a:t>
            </a:r>
          </a:p>
        </p:txBody>
      </p:sp>
      <p:sp>
        <p:nvSpPr>
          <p:cNvPr id="53" name="Slide Number Placeholder 3">
            <a:extLst>
              <a:ext uri="{FF2B5EF4-FFF2-40B4-BE49-F238E27FC236}">
                <a16:creationId xmlns:a16="http://schemas.microsoft.com/office/drawing/2014/main" id="{BD16FF6E-0130-F9DF-37D5-F04C12F523A7}"/>
              </a:ext>
            </a:extLst>
          </p:cNvPr>
          <p:cNvSpPr>
            <a:spLocks noGrp="1"/>
          </p:cNvSpPr>
          <p:nvPr>
            <p:ph type="sldNum" sz="quarter" idx="12"/>
          </p:nvPr>
        </p:nvSpPr>
        <p:spPr>
          <a:xfrm>
            <a:off x="7694469" y="6393765"/>
            <a:ext cx="4291052" cy="464235"/>
          </a:xfrm>
        </p:spPr>
        <p:txBody>
          <a:bodyPr/>
          <a:lstStyle/>
          <a:p>
            <a:fld id="{0B555D82-D20F-4DB7-B3E9-7B7EAC2F87A9}" type="slidenum">
              <a:rPr lang="en-US" sz="1400" b="1" smtClean="0">
                <a:solidFill>
                  <a:schemeClr val="tx1">
                    <a:lumMod val="75000"/>
                    <a:lumOff val="25000"/>
                  </a:schemeClr>
                </a:solidFill>
              </a:rPr>
              <a:t>7</a:t>
            </a:fld>
            <a:endParaRPr lang="en-US" b="1" dirty="0">
              <a:solidFill>
                <a:schemeClr val="tx1">
                  <a:lumMod val="75000"/>
                  <a:lumOff val="25000"/>
                </a:schemeClr>
              </a:solidFill>
            </a:endParaRPr>
          </a:p>
        </p:txBody>
      </p:sp>
      <p:sp>
        <p:nvSpPr>
          <p:cNvPr id="54" name="Title 1">
            <a:extLst>
              <a:ext uri="{FF2B5EF4-FFF2-40B4-BE49-F238E27FC236}">
                <a16:creationId xmlns:a16="http://schemas.microsoft.com/office/drawing/2014/main" id="{7D15B263-A535-673D-A50B-3D4672ABF1AC}"/>
              </a:ext>
            </a:extLst>
          </p:cNvPr>
          <p:cNvSpPr txBox="1">
            <a:spLocks/>
          </p:cNvSpPr>
          <p:nvPr/>
        </p:nvSpPr>
        <p:spPr>
          <a:xfrm>
            <a:off x="1084082" y="0"/>
            <a:ext cx="10098225" cy="902537"/>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Something to remember!</a:t>
            </a: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55" name="Picture 54">
            <a:extLst>
              <a:ext uri="{FF2B5EF4-FFF2-40B4-BE49-F238E27FC236}">
                <a16:creationId xmlns:a16="http://schemas.microsoft.com/office/drawing/2014/main" id="{EE1F46FE-BCBD-A24C-FFFC-404709F3DF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3097" y="1697966"/>
            <a:ext cx="4819161" cy="4944300"/>
          </a:xfrm>
          <a:prstGeom prst="rect">
            <a:avLst/>
          </a:prstGeom>
          <a:ln w="76200">
            <a:solidFill>
              <a:srgbClr val="500050"/>
            </a:solidFill>
          </a:ln>
        </p:spPr>
      </p:pic>
      <p:pic>
        <p:nvPicPr>
          <p:cNvPr id="56" name="Picture 55">
            <a:extLst>
              <a:ext uri="{FF2B5EF4-FFF2-40B4-BE49-F238E27FC236}">
                <a16:creationId xmlns:a16="http://schemas.microsoft.com/office/drawing/2014/main" id="{25CA0527-F8B7-24A7-70E4-26864F04F4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12988" y="1682291"/>
            <a:ext cx="4819161" cy="4944300"/>
          </a:xfrm>
          <a:prstGeom prst="rect">
            <a:avLst/>
          </a:prstGeom>
          <a:ln w="76200">
            <a:solidFill>
              <a:schemeClr val="accent2">
                <a:lumMod val="50000"/>
              </a:schemeClr>
            </a:solidFill>
          </a:ln>
        </p:spPr>
      </p:pic>
      <p:sp>
        <p:nvSpPr>
          <p:cNvPr id="57" name="Rectangle 56">
            <a:extLst>
              <a:ext uri="{FF2B5EF4-FFF2-40B4-BE49-F238E27FC236}">
                <a16:creationId xmlns:a16="http://schemas.microsoft.com/office/drawing/2014/main" id="{B6902E91-A3A7-562C-50A3-99A6443C6BE6}"/>
              </a:ext>
            </a:extLst>
          </p:cNvPr>
          <p:cNvSpPr/>
          <p:nvPr/>
        </p:nvSpPr>
        <p:spPr>
          <a:xfrm>
            <a:off x="8893965" y="3864419"/>
            <a:ext cx="2334356"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pic>
        <p:nvPicPr>
          <p:cNvPr id="58" name="Picture 4" descr="C:\Users\Rae\Desktop\BLUE FACE 1 CLEAR.png">
            <a:extLst>
              <a:ext uri="{FF2B5EF4-FFF2-40B4-BE49-F238E27FC236}">
                <a16:creationId xmlns:a16="http://schemas.microsoft.com/office/drawing/2014/main" id="{C94295B3-AE35-A43C-9808-5DDFDCDBE3C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87888" y="5254674"/>
            <a:ext cx="1395014" cy="13712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3636EE20-5F97-DAF9-6FD0-968F0A9B4046}"/>
              </a:ext>
            </a:extLst>
          </p:cNvPr>
          <p:cNvSpPr/>
          <p:nvPr/>
        </p:nvSpPr>
        <p:spPr>
          <a:xfrm>
            <a:off x="6413159" y="4328663"/>
            <a:ext cx="3205007"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60" name="Rectangle 59">
            <a:extLst>
              <a:ext uri="{FF2B5EF4-FFF2-40B4-BE49-F238E27FC236}">
                <a16:creationId xmlns:a16="http://schemas.microsoft.com/office/drawing/2014/main" id="{7B8FBA9F-526D-0374-BECB-C2DBE2425878}"/>
              </a:ext>
            </a:extLst>
          </p:cNvPr>
          <p:cNvSpPr/>
          <p:nvPr/>
        </p:nvSpPr>
        <p:spPr>
          <a:xfrm>
            <a:off x="1828800" y="3353100"/>
            <a:ext cx="3918855" cy="476593"/>
          </a:xfrm>
          <a:prstGeom prst="rect">
            <a:avLst/>
          </a:prstGeom>
          <a:solidFill>
            <a:srgbClr val="002060">
              <a:alpha val="30000"/>
            </a:srgbClr>
          </a:solidFill>
          <a:ln w="38100">
            <a:solidFill>
              <a:srgbClr val="0070C0"/>
            </a:solidFill>
          </a:ln>
          <a:effectLst>
            <a:glow rad="228600">
              <a:schemeClr val="accent1">
                <a:satMod val="175000"/>
                <a:alpha val="4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1" name="Rectangle 60">
            <a:extLst>
              <a:ext uri="{FF2B5EF4-FFF2-40B4-BE49-F238E27FC236}">
                <a16:creationId xmlns:a16="http://schemas.microsoft.com/office/drawing/2014/main" id="{C1735753-D34B-CDB9-5213-0289398C0722}"/>
              </a:ext>
            </a:extLst>
          </p:cNvPr>
          <p:cNvSpPr/>
          <p:nvPr/>
        </p:nvSpPr>
        <p:spPr>
          <a:xfrm>
            <a:off x="958737" y="3867081"/>
            <a:ext cx="1356966" cy="515750"/>
          </a:xfrm>
          <a:prstGeom prst="rect">
            <a:avLst/>
          </a:prstGeom>
          <a:solidFill>
            <a:srgbClr val="002060">
              <a:alpha val="30000"/>
            </a:srgbClr>
          </a:solidFill>
          <a:ln w="38100">
            <a:solidFill>
              <a:srgbClr val="0070C0"/>
            </a:solidFill>
          </a:ln>
          <a:effectLst>
            <a:glow rad="228600">
              <a:schemeClr val="accent1">
                <a:satMod val="175000"/>
                <a:alpha val="4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2" name="Pentagon 61">
            <a:extLst>
              <a:ext uri="{FF2B5EF4-FFF2-40B4-BE49-F238E27FC236}">
                <a16:creationId xmlns:a16="http://schemas.microsoft.com/office/drawing/2014/main" id="{5D5731F6-8052-8A3B-8A4B-DF4BA8C5AC78}"/>
              </a:ext>
            </a:extLst>
          </p:cNvPr>
          <p:cNvSpPr/>
          <p:nvPr/>
        </p:nvSpPr>
        <p:spPr>
          <a:xfrm>
            <a:off x="10623370" y="3802137"/>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3" name="Right Arrow 48">
            <a:extLst>
              <a:ext uri="{FF2B5EF4-FFF2-40B4-BE49-F238E27FC236}">
                <a16:creationId xmlns:a16="http://schemas.microsoft.com/office/drawing/2014/main" id="{ED039E8E-3C86-A4A7-14DA-8D8284E6BA3C}"/>
              </a:ext>
            </a:extLst>
          </p:cNvPr>
          <p:cNvSpPr/>
          <p:nvPr/>
        </p:nvSpPr>
        <p:spPr>
          <a:xfrm>
            <a:off x="7269227" y="4097308"/>
            <a:ext cx="3913080" cy="259272"/>
          </a:xfrm>
          <a:prstGeom prst="rightArrow">
            <a:avLst/>
          </a:prstGeom>
          <a:solidFill>
            <a:schemeClr val="accent2">
              <a:lumMod val="50000"/>
              <a:alpha val="80000"/>
            </a:schemeClr>
          </a:solidFill>
          <a:ln w="19050">
            <a:solidFill>
              <a:schemeClr val="accent2">
                <a:lumMod val="50000"/>
              </a:schemeClr>
            </a:solidFill>
          </a:ln>
          <a:effectLst>
            <a:glow rad="190500">
              <a:schemeClr val="accent4">
                <a:satMod val="175000"/>
                <a:alpha val="5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4" name="Pentagon 63">
            <a:extLst>
              <a:ext uri="{FF2B5EF4-FFF2-40B4-BE49-F238E27FC236}">
                <a16:creationId xmlns:a16="http://schemas.microsoft.com/office/drawing/2014/main" id="{9FC1539D-B9BE-9352-7EFB-673173D040FE}"/>
              </a:ext>
            </a:extLst>
          </p:cNvPr>
          <p:cNvSpPr/>
          <p:nvPr/>
        </p:nvSpPr>
        <p:spPr>
          <a:xfrm>
            <a:off x="9290486" y="4319995"/>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5" name="Decagon 64">
            <a:extLst>
              <a:ext uri="{FF2B5EF4-FFF2-40B4-BE49-F238E27FC236}">
                <a16:creationId xmlns:a16="http://schemas.microsoft.com/office/drawing/2014/main" id="{9C6A66D9-A23A-489F-6ED0-64A8506F8A17}"/>
              </a:ext>
            </a:extLst>
          </p:cNvPr>
          <p:cNvSpPr/>
          <p:nvPr/>
        </p:nvSpPr>
        <p:spPr>
          <a:xfrm>
            <a:off x="7261354" y="3864570"/>
            <a:ext cx="519170" cy="489233"/>
          </a:xfrm>
          <a:prstGeom prst="decagon">
            <a:avLst/>
          </a:prstGeom>
          <a:solidFill>
            <a:schemeClr val="accent2">
              <a:lumMod val="75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6" name="Decagon 65">
            <a:extLst>
              <a:ext uri="{FF2B5EF4-FFF2-40B4-BE49-F238E27FC236}">
                <a16:creationId xmlns:a16="http://schemas.microsoft.com/office/drawing/2014/main" id="{3DEC6BF2-242F-813E-68C1-B481FD2AAF0A}"/>
              </a:ext>
            </a:extLst>
          </p:cNvPr>
          <p:cNvSpPr/>
          <p:nvPr/>
        </p:nvSpPr>
        <p:spPr>
          <a:xfrm>
            <a:off x="7262444" y="4378889"/>
            <a:ext cx="519170" cy="489233"/>
          </a:xfrm>
          <a:prstGeom prst="decagon">
            <a:avLst/>
          </a:prstGeom>
          <a:solidFill>
            <a:srgbClr val="002060">
              <a:alpha val="30000"/>
            </a:srgb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pic>
        <p:nvPicPr>
          <p:cNvPr id="67" name="Picture 66">
            <a:extLst>
              <a:ext uri="{FF2B5EF4-FFF2-40B4-BE49-F238E27FC236}">
                <a16:creationId xmlns:a16="http://schemas.microsoft.com/office/drawing/2014/main" id="{5789DAB3-E573-5D7E-F260-48C96CA7F1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 y="1004429"/>
            <a:ext cx="1639782" cy="1779315"/>
          </a:xfrm>
          <a:prstGeom prst="rect">
            <a:avLst/>
          </a:prstGeom>
        </p:spPr>
      </p:pic>
      <p:sp>
        <p:nvSpPr>
          <p:cNvPr id="68" name="Title 1">
            <a:extLst>
              <a:ext uri="{FF2B5EF4-FFF2-40B4-BE49-F238E27FC236}">
                <a16:creationId xmlns:a16="http://schemas.microsoft.com/office/drawing/2014/main" id="{2A56B9F4-BA2F-CAFF-B6B0-508F26026305}"/>
              </a:ext>
            </a:extLst>
          </p:cNvPr>
          <p:cNvSpPr txBox="1">
            <a:spLocks/>
          </p:cNvSpPr>
          <p:nvPr/>
        </p:nvSpPr>
        <p:spPr>
          <a:xfrm>
            <a:off x="449944" y="726100"/>
            <a:ext cx="5759678" cy="850373"/>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i="1" dirty="0">
                <a:ln>
                  <a:solidFill>
                    <a:sysClr val="windowText" lastClr="000000"/>
                  </a:solidFill>
                </a:ln>
                <a:solidFill>
                  <a:srgbClr val="7030A0"/>
                </a:solidFill>
                <a:effectLst>
                  <a:glow rad="228600">
                    <a:schemeClr val="accent1">
                      <a:satMod val="175000"/>
                      <a:alpha val="40000"/>
                    </a:schemeClr>
                  </a:glow>
                </a:effectLst>
                <a:latin typeface="Comic Sans MS" pitchFamily="66" charset="0"/>
              </a:rPr>
              <a:t>Covenant Sukkot Dates</a:t>
            </a:r>
            <a:endParaRPr lang="en-US" sz="1400" b="1" i="1" dirty="0">
              <a:ln>
                <a:solidFill>
                  <a:sysClr val="windowText" lastClr="000000"/>
                </a:solidFill>
              </a:ln>
              <a:solidFill>
                <a:srgbClr val="7030A0"/>
              </a:solidFill>
              <a:effectLst>
                <a:glow rad="127000">
                  <a:srgbClr val="FFFF00"/>
                </a:glow>
              </a:effectLst>
              <a:latin typeface="Comic Sans MS" pitchFamily="66" charset="0"/>
            </a:endParaRPr>
          </a:p>
        </p:txBody>
      </p:sp>
      <p:sp>
        <p:nvSpPr>
          <p:cNvPr id="69" name="Right Arrow 48">
            <a:extLst>
              <a:ext uri="{FF2B5EF4-FFF2-40B4-BE49-F238E27FC236}">
                <a16:creationId xmlns:a16="http://schemas.microsoft.com/office/drawing/2014/main" id="{1B9FFE54-C34E-DB91-5A5D-8CB8B165353F}"/>
              </a:ext>
            </a:extLst>
          </p:cNvPr>
          <p:cNvSpPr/>
          <p:nvPr/>
        </p:nvSpPr>
        <p:spPr>
          <a:xfrm>
            <a:off x="6422499" y="4664449"/>
            <a:ext cx="1401303" cy="259272"/>
          </a:xfrm>
          <a:prstGeom prst="rightArrow">
            <a:avLst/>
          </a:prstGeom>
          <a:solidFill>
            <a:schemeClr val="accent2">
              <a:lumMod val="50000"/>
              <a:alpha val="80000"/>
            </a:schemeClr>
          </a:solidFill>
          <a:ln w="19050">
            <a:solidFill>
              <a:schemeClr val="accent2">
                <a:lumMod val="50000"/>
              </a:schemeClr>
            </a:solidFill>
          </a:ln>
          <a:effectLst>
            <a:glow rad="190500">
              <a:schemeClr val="accent4">
                <a:satMod val="175000"/>
                <a:alpha val="5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0" name="Title 1">
            <a:extLst>
              <a:ext uri="{FF2B5EF4-FFF2-40B4-BE49-F238E27FC236}">
                <a16:creationId xmlns:a16="http://schemas.microsoft.com/office/drawing/2014/main" id="{A8E0F809-046B-CBF0-817F-AC23C173A055}"/>
              </a:ext>
            </a:extLst>
          </p:cNvPr>
          <p:cNvSpPr txBox="1">
            <a:spLocks/>
          </p:cNvSpPr>
          <p:nvPr/>
        </p:nvSpPr>
        <p:spPr>
          <a:xfrm>
            <a:off x="6043069" y="718606"/>
            <a:ext cx="5698988" cy="850373"/>
          </a:xfrm>
          <a:prstGeom prst="rect">
            <a:avLst/>
          </a:prstGeom>
          <a:noFill/>
          <a:ln w="38100">
            <a:noFill/>
          </a:ln>
          <a:effectLst>
            <a:glow rad="228600">
              <a:schemeClr val="accent2">
                <a:satMod val="175000"/>
                <a:alpha val="40000"/>
              </a:schemeClr>
            </a:glow>
          </a:effectLst>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False Sukkot Dates</a:t>
            </a:r>
            <a:endParaRPr lang="en-US" sz="14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endParaRPr>
          </a:p>
        </p:txBody>
      </p:sp>
      <p:sp>
        <p:nvSpPr>
          <p:cNvPr id="71" name="TextBox 70">
            <a:extLst>
              <a:ext uri="{FF2B5EF4-FFF2-40B4-BE49-F238E27FC236}">
                <a16:creationId xmlns:a16="http://schemas.microsoft.com/office/drawing/2014/main" id="{C0E7E23B-CDB1-2515-06F4-32776B8E5041}"/>
              </a:ext>
            </a:extLst>
          </p:cNvPr>
          <p:cNvSpPr txBox="1"/>
          <p:nvPr/>
        </p:nvSpPr>
        <p:spPr>
          <a:xfrm>
            <a:off x="2354631" y="5497527"/>
            <a:ext cx="309850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222BDC"/>
                </a:solidFill>
                <a:latin typeface="Arial Rounded MT Bold" panose="020F0704030504030204" pitchFamily="34" charset="0"/>
              </a:rPr>
              <a:t>Israel 29 CE  </a:t>
            </a:r>
            <a:r>
              <a:rPr lang="en-US" b="1" dirty="0">
                <a:solidFill>
                  <a:srgbClr val="222BDC"/>
                </a:solidFill>
                <a:latin typeface="Arial Rounded MT Bold" panose="020F0704030504030204" pitchFamily="34" charset="0"/>
              </a:rPr>
              <a:t>7</a:t>
            </a:r>
            <a:r>
              <a:rPr lang="en-US" b="1" baseline="30000" dirty="0">
                <a:solidFill>
                  <a:srgbClr val="222BDC"/>
                </a:solidFill>
                <a:latin typeface="Arial Rounded MT Bold" panose="020F0704030504030204" pitchFamily="34" charset="0"/>
              </a:rPr>
              <a:t>th</a:t>
            </a:r>
            <a:r>
              <a:rPr lang="en-US" b="1" dirty="0">
                <a:solidFill>
                  <a:srgbClr val="222BDC"/>
                </a:solidFill>
                <a:latin typeface="Arial Rounded MT Bold" panose="020F0704030504030204" pitchFamily="34" charset="0"/>
              </a:rPr>
              <a:t> Month</a:t>
            </a:r>
            <a:endParaRPr lang="en-CA" b="1" dirty="0">
              <a:solidFill>
                <a:srgbClr val="222BDC"/>
              </a:solidFill>
              <a:latin typeface="Arial Rounded MT Bold" panose="020F0704030504030204" pitchFamily="34" charset="0"/>
            </a:endParaRPr>
          </a:p>
        </p:txBody>
      </p:sp>
      <p:sp>
        <p:nvSpPr>
          <p:cNvPr id="74" name="TextBox 73">
            <a:extLst>
              <a:ext uri="{FF2B5EF4-FFF2-40B4-BE49-F238E27FC236}">
                <a16:creationId xmlns:a16="http://schemas.microsoft.com/office/drawing/2014/main" id="{7AAE78F6-44D1-A3C1-1048-DDE2ABEA6A2B}"/>
              </a:ext>
            </a:extLst>
          </p:cNvPr>
          <p:cNvSpPr txBox="1"/>
          <p:nvPr/>
        </p:nvSpPr>
        <p:spPr>
          <a:xfrm>
            <a:off x="7678160" y="5479831"/>
            <a:ext cx="309850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222BDC"/>
                </a:solidFill>
                <a:latin typeface="Arial Rounded MT Bold" panose="020F0704030504030204" pitchFamily="34" charset="0"/>
              </a:rPr>
              <a:t>Israel 29 CE  </a:t>
            </a:r>
            <a:r>
              <a:rPr lang="en-US" b="1" dirty="0">
                <a:solidFill>
                  <a:srgbClr val="222BDC"/>
                </a:solidFill>
                <a:latin typeface="Arial Rounded MT Bold" panose="020F0704030504030204" pitchFamily="34" charset="0"/>
              </a:rPr>
              <a:t>7</a:t>
            </a:r>
            <a:r>
              <a:rPr lang="en-US" b="1" baseline="30000" dirty="0">
                <a:solidFill>
                  <a:srgbClr val="222BDC"/>
                </a:solidFill>
                <a:latin typeface="Arial Rounded MT Bold" panose="020F0704030504030204" pitchFamily="34" charset="0"/>
              </a:rPr>
              <a:t>th</a:t>
            </a:r>
            <a:r>
              <a:rPr lang="en-US" b="1" dirty="0">
                <a:solidFill>
                  <a:srgbClr val="222BDC"/>
                </a:solidFill>
                <a:latin typeface="Arial Rounded MT Bold" panose="020F0704030504030204" pitchFamily="34" charset="0"/>
              </a:rPr>
              <a:t> Month</a:t>
            </a:r>
            <a:endParaRPr lang="en-CA" b="1" dirty="0">
              <a:solidFill>
                <a:srgbClr val="222BDC"/>
              </a:solidFill>
              <a:latin typeface="Arial Rounded MT Bold" panose="020F0704030504030204" pitchFamily="34" charset="0"/>
            </a:endParaRPr>
          </a:p>
        </p:txBody>
      </p:sp>
      <p:sp>
        <p:nvSpPr>
          <p:cNvPr id="75" name="TextBox 74">
            <a:extLst>
              <a:ext uri="{FF2B5EF4-FFF2-40B4-BE49-F238E27FC236}">
                <a16:creationId xmlns:a16="http://schemas.microsoft.com/office/drawing/2014/main" id="{0D0B28AE-6F36-8B07-C66F-4495EC48C266}"/>
              </a:ext>
            </a:extLst>
          </p:cNvPr>
          <p:cNvSpPr txBox="1"/>
          <p:nvPr/>
        </p:nvSpPr>
        <p:spPr>
          <a:xfrm>
            <a:off x="9033863" y="3735771"/>
            <a:ext cx="1868461" cy="338554"/>
          </a:xfrm>
          <a:prstGeom prst="rect">
            <a:avLst/>
          </a:prstGeom>
          <a:noFill/>
        </p:spPr>
        <p:txBody>
          <a:bodyPr wrap="square" rtlCol="0">
            <a:spAutoFit/>
          </a:bodyPr>
          <a:lstStyle/>
          <a:p>
            <a:pPr algn="ctr"/>
            <a:r>
              <a:rPr lang="en-US" sz="1600" b="1" dirty="0"/>
              <a:t>Lunar Sukkot</a:t>
            </a:r>
          </a:p>
        </p:txBody>
      </p:sp>
      <p:sp>
        <p:nvSpPr>
          <p:cNvPr id="76" name="TextBox 75">
            <a:extLst>
              <a:ext uri="{FF2B5EF4-FFF2-40B4-BE49-F238E27FC236}">
                <a16:creationId xmlns:a16="http://schemas.microsoft.com/office/drawing/2014/main" id="{BB352049-2205-F0AB-6D51-5757347C57B3}"/>
              </a:ext>
            </a:extLst>
          </p:cNvPr>
          <p:cNvSpPr txBox="1"/>
          <p:nvPr/>
        </p:nvSpPr>
        <p:spPr>
          <a:xfrm>
            <a:off x="7622466" y="4227742"/>
            <a:ext cx="1868461" cy="338554"/>
          </a:xfrm>
          <a:prstGeom prst="rect">
            <a:avLst/>
          </a:prstGeom>
          <a:noFill/>
        </p:spPr>
        <p:txBody>
          <a:bodyPr wrap="square" rtlCol="0">
            <a:spAutoFit/>
          </a:bodyPr>
          <a:lstStyle/>
          <a:p>
            <a:pPr algn="ctr"/>
            <a:r>
              <a:rPr lang="en-US" sz="1600" b="1" dirty="0"/>
              <a:t>Lunar Sukkot</a:t>
            </a:r>
          </a:p>
        </p:txBody>
      </p:sp>
      <p:sp>
        <p:nvSpPr>
          <p:cNvPr id="77" name="TextBox 76">
            <a:extLst>
              <a:ext uri="{FF2B5EF4-FFF2-40B4-BE49-F238E27FC236}">
                <a16:creationId xmlns:a16="http://schemas.microsoft.com/office/drawing/2014/main" id="{69312E29-7C27-2792-3E2C-B565451AA523}"/>
              </a:ext>
            </a:extLst>
          </p:cNvPr>
          <p:cNvSpPr txBox="1"/>
          <p:nvPr/>
        </p:nvSpPr>
        <p:spPr>
          <a:xfrm>
            <a:off x="6327123" y="1259411"/>
            <a:ext cx="1969384" cy="461665"/>
          </a:xfrm>
          <a:prstGeom prst="rect">
            <a:avLst/>
          </a:prstGeom>
          <a:noFill/>
        </p:spPr>
        <p:txBody>
          <a:bodyPr wrap="square" rtlCol="0">
            <a:spAutoFit/>
          </a:bodyPr>
          <a:lstStyle/>
          <a:p>
            <a:r>
              <a:rPr lang="en-US" sz="2400" b="1" dirty="0"/>
              <a:t>(Intercalated)</a:t>
            </a:r>
          </a:p>
        </p:txBody>
      </p:sp>
      <p:pic>
        <p:nvPicPr>
          <p:cNvPr id="78" name="Picture 77">
            <a:extLst>
              <a:ext uri="{FF2B5EF4-FFF2-40B4-BE49-F238E27FC236}">
                <a16:creationId xmlns:a16="http://schemas.microsoft.com/office/drawing/2014/main" id="{D425F174-BC62-8330-4F78-FA97A6C454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02810">
            <a:off x="5966840" y="1573482"/>
            <a:ext cx="984502" cy="1049393"/>
          </a:xfrm>
          <a:prstGeom prst="rect">
            <a:avLst/>
          </a:prstGeom>
          <a:effectLst>
            <a:glow rad="228600">
              <a:schemeClr val="accent2">
                <a:satMod val="175000"/>
                <a:alpha val="40000"/>
              </a:schemeClr>
            </a:glow>
          </a:effectLst>
        </p:spPr>
      </p:pic>
      <p:grpSp>
        <p:nvGrpSpPr>
          <p:cNvPr id="6" name="Group 5">
            <a:extLst>
              <a:ext uri="{FF2B5EF4-FFF2-40B4-BE49-F238E27FC236}">
                <a16:creationId xmlns:a16="http://schemas.microsoft.com/office/drawing/2014/main" id="{99105B5A-5162-71BF-87B5-CF236428D804}"/>
              </a:ext>
            </a:extLst>
          </p:cNvPr>
          <p:cNvGrpSpPr/>
          <p:nvPr/>
        </p:nvGrpSpPr>
        <p:grpSpPr>
          <a:xfrm>
            <a:off x="3022468" y="7090684"/>
            <a:ext cx="3736551" cy="3441987"/>
            <a:chOff x="12333683" y="4036252"/>
            <a:chExt cx="3736551" cy="3441987"/>
          </a:xfrm>
        </p:grpSpPr>
        <p:pic>
          <p:nvPicPr>
            <p:cNvPr id="2" name="Picture 1">
              <a:extLst>
                <a:ext uri="{FF2B5EF4-FFF2-40B4-BE49-F238E27FC236}">
                  <a16:creationId xmlns:a16="http://schemas.microsoft.com/office/drawing/2014/main" id="{1A2F515C-96B6-8E59-20A3-3B3F93B6311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2539166" y="4036252"/>
              <a:ext cx="3531068" cy="3441987"/>
            </a:xfrm>
            <a:prstGeom prst="rect">
              <a:avLst/>
            </a:prstGeom>
            <a:ln w="76200">
              <a:solidFill>
                <a:srgbClr val="C00000"/>
              </a:solidFill>
            </a:ln>
            <a:effectLst>
              <a:outerShdw blurRad="76200" dir="13500000" sy="23000" kx="1200000" algn="br" rotWithShape="0">
                <a:prstClr val="black">
                  <a:alpha val="20000"/>
                </a:prstClr>
              </a:outerShdw>
            </a:effectLst>
          </p:spPr>
        </p:pic>
        <p:sp>
          <p:nvSpPr>
            <p:cNvPr id="3" name="TextBox 2">
              <a:extLst>
                <a:ext uri="{FF2B5EF4-FFF2-40B4-BE49-F238E27FC236}">
                  <a16:creationId xmlns:a16="http://schemas.microsoft.com/office/drawing/2014/main" id="{3708E4FC-6F3E-3E03-100A-BB9A1C0A4B89}"/>
                </a:ext>
              </a:extLst>
            </p:cNvPr>
            <p:cNvSpPr txBox="1"/>
            <p:nvPr/>
          </p:nvSpPr>
          <p:spPr>
            <a:xfrm>
              <a:off x="12333683" y="6704383"/>
              <a:ext cx="2836002" cy="40243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CC00FF"/>
                  </a:solidFill>
                  <a:latin typeface="Arial Rounded MT Bold" panose="020F0704030504030204" pitchFamily="34" charset="0"/>
                </a:rPr>
                <a:t>Sep 25  </a:t>
              </a:r>
              <a:r>
                <a:rPr lang="en-US" sz="1600" b="1" dirty="0">
                  <a:solidFill>
                    <a:srgbClr val="002060"/>
                  </a:solidFill>
                  <a:latin typeface="Arial Rounded MT Bold" panose="020F0704030504030204" pitchFamily="34" charset="0"/>
                </a:rPr>
                <a:t>Fall </a:t>
              </a:r>
              <a:r>
                <a:rPr lang="en-US" sz="1600" b="1" dirty="0" err="1">
                  <a:solidFill>
                    <a:srgbClr val="002060"/>
                  </a:solidFill>
                  <a:latin typeface="Arial Rounded MT Bold" panose="020F0704030504030204" pitchFamily="34" charset="0"/>
                </a:rPr>
                <a:t>Tequfah</a:t>
              </a:r>
              <a:endParaRPr lang="en-CA" sz="1400" b="1" dirty="0">
                <a:solidFill>
                  <a:srgbClr val="002060"/>
                </a:solidFill>
                <a:latin typeface="Arial Rounded MT Bold" panose="020F0704030504030204" pitchFamily="34" charset="0"/>
              </a:endParaRPr>
            </a:p>
          </p:txBody>
        </p:sp>
        <p:sp>
          <p:nvSpPr>
            <p:cNvPr id="4" name="Rectangle 3">
              <a:extLst>
                <a:ext uri="{FF2B5EF4-FFF2-40B4-BE49-F238E27FC236}">
                  <a16:creationId xmlns:a16="http://schemas.microsoft.com/office/drawing/2014/main" id="{1EB43A7F-1F39-9BD1-9663-39629A08C2C0}"/>
                </a:ext>
              </a:extLst>
            </p:cNvPr>
            <p:cNvSpPr/>
            <p:nvPr/>
          </p:nvSpPr>
          <p:spPr>
            <a:xfrm>
              <a:off x="13175439" y="5983177"/>
              <a:ext cx="2862157" cy="250363"/>
            </a:xfrm>
            <a:prstGeom prst="rect">
              <a:avLst/>
            </a:prstGeom>
            <a:solidFill>
              <a:schemeClr val="tx1">
                <a:alpha val="70000"/>
              </a:schemeClr>
            </a:solidFill>
            <a:ln>
              <a:solidFill>
                <a:schemeClr val="tx1"/>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r>
                <a:rPr lang="en-CA" b="1" dirty="0">
                  <a:ln>
                    <a:solidFill>
                      <a:srgbClr val="002060"/>
                    </a:solidFill>
                  </a:ln>
                </a:rPr>
                <a:t>6 Waiting Days</a:t>
              </a:r>
              <a:endParaRPr lang="en-CA" sz="2800" b="1" dirty="0">
                <a:ln>
                  <a:solidFill>
                    <a:srgbClr val="002060"/>
                  </a:solidFill>
                </a:ln>
              </a:endParaRPr>
            </a:p>
          </p:txBody>
        </p:sp>
        <p:sp>
          <p:nvSpPr>
            <p:cNvPr id="5" name="Decagon 4">
              <a:extLst>
                <a:ext uri="{FF2B5EF4-FFF2-40B4-BE49-F238E27FC236}">
                  <a16:creationId xmlns:a16="http://schemas.microsoft.com/office/drawing/2014/main" id="{D7B1A527-7E6C-C07F-B285-5BBF828D5A26}"/>
                </a:ext>
              </a:extLst>
            </p:cNvPr>
            <p:cNvSpPr/>
            <p:nvPr/>
          </p:nvSpPr>
          <p:spPr>
            <a:xfrm>
              <a:off x="12623113" y="5938575"/>
              <a:ext cx="397286" cy="327129"/>
            </a:xfrm>
            <a:prstGeom prst="decagon">
              <a:avLst/>
            </a:prstGeom>
            <a:solidFill>
              <a:srgbClr val="002060">
                <a:alpha val="30000"/>
              </a:srgbClr>
            </a:solidFill>
            <a:ln>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grpSp>
      <p:sp>
        <p:nvSpPr>
          <p:cNvPr id="7" name="Decagon 6">
            <a:extLst>
              <a:ext uri="{FF2B5EF4-FFF2-40B4-BE49-F238E27FC236}">
                <a16:creationId xmlns:a16="http://schemas.microsoft.com/office/drawing/2014/main" id="{E39B04EB-ED13-88B4-E58A-1026B78FA68D}"/>
              </a:ext>
            </a:extLst>
          </p:cNvPr>
          <p:cNvSpPr/>
          <p:nvPr/>
        </p:nvSpPr>
        <p:spPr>
          <a:xfrm>
            <a:off x="1651624" y="9302894"/>
            <a:ext cx="519170" cy="489233"/>
          </a:xfrm>
          <a:prstGeom prst="decagon">
            <a:avLst/>
          </a:prstGeom>
          <a:solidFill>
            <a:schemeClr val="accent2">
              <a:lumMod val="75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854F7123-0714-46D0-9E17-FB5509DF6FFC}"/>
              </a:ext>
            </a:extLst>
          </p:cNvPr>
          <p:cNvSpPr/>
          <p:nvPr/>
        </p:nvSpPr>
        <p:spPr>
          <a:xfrm>
            <a:off x="3055926" y="9198603"/>
            <a:ext cx="1199015" cy="528765"/>
          </a:xfrm>
          <a:prstGeom prst="ellipse">
            <a:avLst/>
          </a:prstGeom>
          <a:noFill/>
          <a:ln w="381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06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anim calcmode="lin" valueType="num">
                                      <p:cBhvr>
                                        <p:cTn id="8" dur="2000" fill="hold"/>
                                        <p:tgtEl>
                                          <p:spTgt spid="48"/>
                                        </p:tgtEl>
                                        <p:attrNameLst>
                                          <p:attrName>ppt_w</p:attrName>
                                        </p:attrNameLst>
                                      </p:cBhvr>
                                      <p:tavLst>
                                        <p:tav tm="0" fmla="#ppt_w*sin(2.5*pi*$)">
                                          <p:val>
                                            <p:fltVal val="0"/>
                                          </p:val>
                                        </p:tav>
                                        <p:tav tm="100000">
                                          <p:val>
                                            <p:fltVal val="1"/>
                                          </p:val>
                                        </p:tav>
                                      </p:tavLst>
                                    </p:anim>
                                    <p:anim calcmode="lin" valueType="num">
                                      <p:cBhvr>
                                        <p:cTn id="9" dur="2000" fill="hold"/>
                                        <p:tgtEl>
                                          <p:spTgt spid="4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nodeType="afterEffect">
                                  <p:stCondLst>
                                    <p:cond delay="1000"/>
                                  </p:stCondLst>
                                  <p:childTnLst>
                                    <p:set>
                                      <p:cBhvr>
                                        <p:cTn id="12" dur="1" fill="hold">
                                          <p:stCondLst>
                                            <p:cond delay="0"/>
                                          </p:stCondLst>
                                        </p:cTn>
                                        <p:tgtEl>
                                          <p:spTgt spid="68">
                                            <p:txEl>
                                              <p:pRg st="0" end="0"/>
                                            </p:txEl>
                                          </p:spTgt>
                                        </p:tgtEl>
                                        <p:attrNameLst>
                                          <p:attrName>style.visibility</p:attrName>
                                        </p:attrNameLst>
                                      </p:cBhvr>
                                      <p:to>
                                        <p:strVal val="visible"/>
                                      </p:to>
                                    </p:set>
                                    <p:animEffect transition="in" filter="wipe(left)">
                                      <p:cBhvr>
                                        <p:cTn id="13" dur="1000"/>
                                        <p:tgtEl>
                                          <p:spTgt spid="68">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1000" fill="hold"/>
                                        <p:tgtEl>
                                          <p:spTgt spid="67"/>
                                        </p:tgtEl>
                                        <p:attrNameLst>
                                          <p:attrName>ppt_w</p:attrName>
                                        </p:attrNameLst>
                                      </p:cBhvr>
                                      <p:tavLst>
                                        <p:tav tm="0">
                                          <p:val>
                                            <p:fltVal val="0"/>
                                          </p:val>
                                        </p:tav>
                                        <p:tav tm="100000">
                                          <p:val>
                                            <p:strVal val="#ppt_w"/>
                                          </p:val>
                                        </p:tav>
                                      </p:tavLst>
                                    </p:anim>
                                    <p:anim calcmode="lin" valueType="num">
                                      <p:cBhvr>
                                        <p:cTn id="17" dur="1000" fill="hold"/>
                                        <p:tgtEl>
                                          <p:spTgt spid="67"/>
                                        </p:tgtEl>
                                        <p:attrNameLst>
                                          <p:attrName>ppt_h</p:attrName>
                                        </p:attrNameLst>
                                      </p:cBhvr>
                                      <p:tavLst>
                                        <p:tav tm="0">
                                          <p:val>
                                            <p:fltVal val="0"/>
                                          </p:val>
                                        </p:tav>
                                        <p:tav tm="100000">
                                          <p:val>
                                            <p:strVal val="#ppt_h"/>
                                          </p:val>
                                        </p:tav>
                                      </p:tavLst>
                                    </p:anim>
                                    <p:animEffect transition="in" filter="fade">
                                      <p:cBhvr>
                                        <p:cTn id="18" dur="1000"/>
                                        <p:tgtEl>
                                          <p:spTgt spid="67"/>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1750"/>
                                        <p:tgtEl>
                                          <p:spTgt spid="60"/>
                                        </p:tgtEl>
                                      </p:cBhvr>
                                    </p:animEffect>
                                  </p:childTnLst>
                                </p:cTn>
                              </p:par>
                            </p:childTnLst>
                          </p:cTn>
                        </p:par>
                        <p:par>
                          <p:cTn id="23" fill="hold">
                            <p:stCondLst>
                              <p:cond delay="5750"/>
                            </p:stCondLst>
                            <p:childTnLst>
                              <p:par>
                                <p:cTn id="24" presetID="22" presetClass="entr" presetSubtype="8"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10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0">
                                            <p:txEl>
                                              <p:pRg st="0" end="0"/>
                                            </p:txEl>
                                          </p:spTgt>
                                        </p:tgtEl>
                                        <p:attrNameLst>
                                          <p:attrName>style.visibility</p:attrName>
                                        </p:attrNameLst>
                                      </p:cBhvr>
                                      <p:to>
                                        <p:strVal val="visible"/>
                                      </p:to>
                                    </p:set>
                                    <p:animEffect transition="in" filter="wipe(left)">
                                      <p:cBhvr>
                                        <p:cTn id="31" dur="1000"/>
                                        <p:tgtEl>
                                          <p:spTgt spid="70">
                                            <p:txEl>
                                              <p:pRg st="0" end="0"/>
                                            </p:txEl>
                                          </p:spTgt>
                                        </p:tgtEl>
                                      </p:cBhvr>
                                    </p:animEffect>
                                  </p:childTnLst>
                                </p:cTn>
                              </p:par>
                              <p:par>
                                <p:cTn id="32" presetID="42" presetClass="entr" presetSubtype="0" fill="hold" grpId="0" nodeType="withEffect">
                                  <p:stCondLst>
                                    <p:cond delay="25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1000"/>
                                        <p:tgtEl>
                                          <p:spTgt spid="77"/>
                                        </p:tgtEl>
                                      </p:cBhvr>
                                    </p:animEffect>
                                    <p:anim calcmode="lin" valueType="num">
                                      <p:cBhvr>
                                        <p:cTn id="35" dur="1000" fill="hold"/>
                                        <p:tgtEl>
                                          <p:spTgt spid="77"/>
                                        </p:tgtEl>
                                        <p:attrNameLst>
                                          <p:attrName>ppt_x</p:attrName>
                                        </p:attrNameLst>
                                      </p:cBhvr>
                                      <p:tavLst>
                                        <p:tav tm="0">
                                          <p:val>
                                            <p:strVal val="#ppt_x"/>
                                          </p:val>
                                        </p:tav>
                                        <p:tav tm="100000">
                                          <p:val>
                                            <p:strVal val="#ppt_x"/>
                                          </p:val>
                                        </p:tav>
                                      </p:tavLst>
                                    </p:anim>
                                    <p:anim calcmode="lin" valueType="num">
                                      <p:cBhvr>
                                        <p:cTn id="36" dur="1000" fill="hold"/>
                                        <p:tgtEl>
                                          <p:spTgt spid="7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25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1000"/>
                                        <p:tgtEl>
                                          <p:spTgt spid="78"/>
                                        </p:tgtEl>
                                      </p:cBhvr>
                                    </p:animEffect>
                                    <p:anim calcmode="lin" valueType="num">
                                      <p:cBhvr>
                                        <p:cTn id="40" dur="1000" fill="hold"/>
                                        <p:tgtEl>
                                          <p:spTgt spid="78"/>
                                        </p:tgtEl>
                                        <p:attrNameLst>
                                          <p:attrName>ppt_x</p:attrName>
                                        </p:attrNameLst>
                                      </p:cBhvr>
                                      <p:tavLst>
                                        <p:tav tm="0">
                                          <p:val>
                                            <p:strVal val="#ppt_x"/>
                                          </p:val>
                                        </p:tav>
                                        <p:tav tm="100000">
                                          <p:val>
                                            <p:strVal val="#ppt_x"/>
                                          </p:val>
                                        </p:tav>
                                      </p:tavLst>
                                    </p:anim>
                                    <p:anim calcmode="lin" valueType="num">
                                      <p:cBhvr>
                                        <p:cTn id="41" dur="1000" fill="hold"/>
                                        <p:tgtEl>
                                          <p:spTgt spid="78"/>
                                        </p:tgtEl>
                                        <p:attrNameLst>
                                          <p:attrName>ppt_y</p:attrName>
                                        </p:attrNameLst>
                                      </p:cBhvr>
                                      <p:tavLst>
                                        <p:tav tm="0">
                                          <p:val>
                                            <p:strVal val="#ppt_y+.1"/>
                                          </p:val>
                                        </p:tav>
                                        <p:tav tm="100000">
                                          <p:val>
                                            <p:strVal val="#ppt_y"/>
                                          </p:val>
                                        </p:tav>
                                      </p:tavLst>
                                    </p:anim>
                                  </p:childTnLst>
                                </p:cTn>
                              </p:par>
                              <p:par>
                                <p:cTn id="42" presetID="53" presetClass="entr" presetSubtype="16"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1000" fill="hold"/>
                                        <p:tgtEl>
                                          <p:spTgt spid="58"/>
                                        </p:tgtEl>
                                        <p:attrNameLst>
                                          <p:attrName>ppt_w</p:attrName>
                                        </p:attrNameLst>
                                      </p:cBhvr>
                                      <p:tavLst>
                                        <p:tav tm="0">
                                          <p:val>
                                            <p:fltVal val="0"/>
                                          </p:val>
                                        </p:tav>
                                        <p:tav tm="100000">
                                          <p:val>
                                            <p:strVal val="#ppt_w"/>
                                          </p:val>
                                        </p:tav>
                                      </p:tavLst>
                                    </p:anim>
                                    <p:anim calcmode="lin" valueType="num">
                                      <p:cBhvr>
                                        <p:cTn id="45" dur="1000" fill="hold"/>
                                        <p:tgtEl>
                                          <p:spTgt spid="58"/>
                                        </p:tgtEl>
                                        <p:attrNameLst>
                                          <p:attrName>ppt_h</p:attrName>
                                        </p:attrNameLst>
                                      </p:cBhvr>
                                      <p:tavLst>
                                        <p:tav tm="0">
                                          <p:val>
                                            <p:fltVal val="0"/>
                                          </p:val>
                                        </p:tav>
                                        <p:tav tm="100000">
                                          <p:val>
                                            <p:strVal val="#ppt_h"/>
                                          </p:val>
                                        </p:tav>
                                      </p:tavLst>
                                    </p:anim>
                                    <p:animEffect transition="in" filter="fade">
                                      <p:cBhvr>
                                        <p:cTn id="46" dur="1000"/>
                                        <p:tgtEl>
                                          <p:spTgt spid="58"/>
                                        </p:tgtEl>
                                      </p:cBhvr>
                                    </p:animEffect>
                                  </p:childTnLst>
                                </p:cTn>
                              </p:par>
                            </p:childTnLst>
                          </p:cTn>
                        </p:par>
                        <p:par>
                          <p:cTn id="47" fill="hold">
                            <p:stCondLst>
                              <p:cond delay="1250"/>
                            </p:stCondLst>
                            <p:childTnLst>
                              <p:par>
                                <p:cTn id="48" presetID="26" presetClass="entr" presetSubtype="0"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80">
                                          <p:stCondLst>
                                            <p:cond delay="0"/>
                                          </p:stCondLst>
                                        </p:cTn>
                                        <p:tgtEl>
                                          <p:spTgt spid="65"/>
                                        </p:tgtEl>
                                      </p:cBhvr>
                                    </p:animEffect>
                                    <p:anim calcmode="lin" valueType="num">
                                      <p:cBhvr>
                                        <p:cTn id="51"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56" dur="26">
                                          <p:stCondLst>
                                            <p:cond delay="650"/>
                                          </p:stCondLst>
                                        </p:cTn>
                                        <p:tgtEl>
                                          <p:spTgt spid="65"/>
                                        </p:tgtEl>
                                      </p:cBhvr>
                                      <p:to x="100000" y="60000"/>
                                    </p:animScale>
                                    <p:animScale>
                                      <p:cBhvr>
                                        <p:cTn id="57" dur="166" decel="50000">
                                          <p:stCondLst>
                                            <p:cond delay="676"/>
                                          </p:stCondLst>
                                        </p:cTn>
                                        <p:tgtEl>
                                          <p:spTgt spid="65"/>
                                        </p:tgtEl>
                                      </p:cBhvr>
                                      <p:to x="100000" y="100000"/>
                                    </p:animScale>
                                    <p:animScale>
                                      <p:cBhvr>
                                        <p:cTn id="58" dur="26">
                                          <p:stCondLst>
                                            <p:cond delay="1312"/>
                                          </p:stCondLst>
                                        </p:cTn>
                                        <p:tgtEl>
                                          <p:spTgt spid="65"/>
                                        </p:tgtEl>
                                      </p:cBhvr>
                                      <p:to x="100000" y="80000"/>
                                    </p:animScale>
                                    <p:animScale>
                                      <p:cBhvr>
                                        <p:cTn id="59" dur="166" decel="50000">
                                          <p:stCondLst>
                                            <p:cond delay="1338"/>
                                          </p:stCondLst>
                                        </p:cTn>
                                        <p:tgtEl>
                                          <p:spTgt spid="65"/>
                                        </p:tgtEl>
                                      </p:cBhvr>
                                      <p:to x="100000" y="100000"/>
                                    </p:animScale>
                                    <p:animScale>
                                      <p:cBhvr>
                                        <p:cTn id="60" dur="26">
                                          <p:stCondLst>
                                            <p:cond delay="1642"/>
                                          </p:stCondLst>
                                        </p:cTn>
                                        <p:tgtEl>
                                          <p:spTgt spid="65"/>
                                        </p:tgtEl>
                                      </p:cBhvr>
                                      <p:to x="100000" y="90000"/>
                                    </p:animScale>
                                    <p:animScale>
                                      <p:cBhvr>
                                        <p:cTn id="61" dur="166" decel="50000">
                                          <p:stCondLst>
                                            <p:cond delay="1668"/>
                                          </p:stCondLst>
                                        </p:cTn>
                                        <p:tgtEl>
                                          <p:spTgt spid="65"/>
                                        </p:tgtEl>
                                      </p:cBhvr>
                                      <p:to x="100000" y="100000"/>
                                    </p:animScale>
                                    <p:animScale>
                                      <p:cBhvr>
                                        <p:cTn id="62" dur="26">
                                          <p:stCondLst>
                                            <p:cond delay="1808"/>
                                          </p:stCondLst>
                                        </p:cTn>
                                        <p:tgtEl>
                                          <p:spTgt spid="65"/>
                                        </p:tgtEl>
                                      </p:cBhvr>
                                      <p:to x="100000" y="95000"/>
                                    </p:animScale>
                                    <p:animScale>
                                      <p:cBhvr>
                                        <p:cTn id="63" dur="166" decel="50000">
                                          <p:stCondLst>
                                            <p:cond delay="1834"/>
                                          </p:stCondLst>
                                        </p:cTn>
                                        <p:tgtEl>
                                          <p:spTgt spid="65"/>
                                        </p:tgtEl>
                                      </p:cBhvr>
                                      <p:to x="100000" y="100000"/>
                                    </p:animScale>
                                  </p:childTnLst>
                                </p:cTn>
                              </p:par>
                            </p:childTnLst>
                          </p:cTn>
                        </p:par>
                        <p:par>
                          <p:cTn id="64" fill="hold">
                            <p:stCondLst>
                              <p:cond delay="3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1750"/>
                                        <p:tgtEl>
                                          <p:spTgt spid="63"/>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left)">
                                      <p:cBhvr>
                                        <p:cTn id="71" dur="1250"/>
                                        <p:tgtEl>
                                          <p:spTgt spid="69"/>
                                        </p:tgtEl>
                                      </p:cBhvr>
                                    </p:animEffect>
                                  </p:childTnLst>
                                </p:cTn>
                              </p:par>
                              <p:par>
                                <p:cTn id="72" presetID="26" presetClass="entr" presetSubtype="0" fill="hold" grpId="0" nodeType="withEffect">
                                  <p:stCondLst>
                                    <p:cond delay="500"/>
                                  </p:stCondLst>
                                  <p:childTnLst>
                                    <p:set>
                                      <p:cBhvr>
                                        <p:cTn id="73" dur="1" fill="hold">
                                          <p:stCondLst>
                                            <p:cond delay="0"/>
                                          </p:stCondLst>
                                        </p:cTn>
                                        <p:tgtEl>
                                          <p:spTgt spid="66"/>
                                        </p:tgtEl>
                                        <p:attrNameLst>
                                          <p:attrName>style.visibility</p:attrName>
                                        </p:attrNameLst>
                                      </p:cBhvr>
                                      <p:to>
                                        <p:strVal val="visible"/>
                                      </p:to>
                                    </p:set>
                                    <p:animEffect transition="in" filter="wipe(down)">
                                      <p:cBhvr>
                                        <p:cTn id="74" dur="580">
                                          <p:stCondLst>
                                            <p:cond delay="0"/>
                                          </p:stCondLst>
                                        </p:cTn>
                                        <p:tgtEl>
                                          <p:spTgt spid="66"/>
                                        </p:tgtEl>
                                      </p:cBhvr>
                                    </p:animEffect>
                                    <p:anim calcmode="lin" valueType="num">
                                      <p:cBhvr>
                                        <p:cTn id="75"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80" dur="26">
                                          <p:stCondLst>
                                            <p:cond delay="650"/>
                                          </p:stCondLst>
                                        </p:cTn>
                                        <p:tgtEl>
                                          <p:spTgt spid="66"/>
                                        </p:tgtEl>
                                      </p:cBhvr>
                                      <p:to x="100000" y="60000"/>
                                    </p:animScale>
                                    <p:animScale>
                                      <p:cBhvr>
                                        <p:cTn id="81" dur="166" decel="50000">
                                          <p:stCondLst>
                                            <p:cond delay="676"/>
                                          </p:stCondLst>
                                        </p:cTn>
                                        <p:tgtEl>
                                          <p:spTgt spid="66"/>
                                        </p:tgtEl>
                                      </p:cBhvr>
                                      <p:to x="100000" y="100000"/>
                                    </p:animScale>
                                    <p:animScale>
                                      <p:cBhvr>
                                        <p:cTn id="82" dur="26">
                                          <p:stCondLst>
                                            <p:cond delay="1312"/>
                                          </p:stCondLst>
                                        </p:cTn>
                                        <p:tgtEl>
                                          <p:spTgt spid="66"/>
                                        </p:tgtEl>
                                      </p:cBhvr>
                                      <p:to x="100000" y="80000"/>
                                    </p:animScale>
                                    <p:animScale>
                                      <p:cBhvr>
                                        <p:cTn id="83" dur="166" decel="50000">
                                          <p:stCondLst>
                                            <p:cond delay="1338"/>
                                          </p:stCondLst>
                                        </p:cTn>
                                        <p:tgtEl>
                                          <p:spTgt spid="66"/>
                                        </p:tgtEl>
                                      </p:cBhvr>
                                      <p:to x="100000" y="100000"/>
                                    </p:animScale>
                                    <p:animScale>
                                      <p:cBhvr>
                                        <p:cTn id="84" dur="26">
                                          <p:stCondLst>
                                            <p:cond delay="1642"/>
                                          </p:stCondLst>
                                        </p:cTn>
                                        <p:tgtEl>
                                          <p:spTgt spid="66"/>
                                        </p:tgtEl>
                                      </p:cBhvr>
                                      <p:to x="100000" y="90000"/>
                                    </p:animScale>
                                    <p:animScale>
                                      <p:cBhvr>
                                        <p:cTn id="85" dur="166" decel="50000">
                                          <p:stCondLst>
                                            <p:cond delay="1668"/>
                                          </p:stCondLst>
                                        </p:cTn>
                                        <p:tgtEl>
                                          <p:spTgt spid="66"/>
                                        </p:tgtEl>
                                      </p:cBhvr>
                                      <p:to x="100000" y="100000"/>
                                    </p:animScale>
                                    <p:animScale>
                                      <p:cBhvr>
                                        <p:cTn id="86" dur="26">
                                          <p:stCondLst>
                                            <p:cond delay="1808"/>
                                          </p:stCondLst>
                                        </p:cTn>
                                        <p:tgtEl>
                                          <p:spTgt spid="66"/>
                                        </p:tgtEl>
                                      </p:cBhvr>
                                      <p:to x="100000" y="95000"/>
                                    </p:animScale>
                                    <p:animScale>
                                      <p:cBhvr>
                                        <p:cTn id="87" dur="166" decel="50000">
                                          <p:stCondLst>
                                            <p:cond delay="1834"/>
                                          </p:stCondLst>
                                        </p:cTn>
                                        <p:tgtEl>
                                          <p:spTgt spid="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0" grpId="0" animBg="1"/>
      <p:bldP spid="61" grpId="0" animBg="1"/>
      <p:bldP spid="63" grpId="0" animBg="1"/>
      <p:bldP spid="65" grpId="0" animBg="1"/>
      <p:bldP spid="66" grpId="0" animBg="1"/>
      <p:bldP spid="69" grpId="0" animBg="1"/>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4DE46DF-7FAD-C288-5860-D33F3210A80A}"/>
              </a:ext>
            </a:extLst>
          </p:cNvPr>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8</a:t>
            </a:fld>
            <a:endParaRPr lang="en-US" b="1" dirty="0">
              <a:solidFill>
                <a:schemeClr val="tx1">
                  <a:lumMod val="75000"/>
                  <a:lumOff val="25000"/>
                </a:schemeClr>
              </a:solidFill>
            </a:endParaRPr>
          </a:p>
        </p:txBody>
      </p:sp>
      <p:sp>
        <p:nvSpPr>
          <p:cNvPr id="4" name="Title 1">
            <a:extLst>
              <a:ext uri="{FF2B5EF4-FFF2-40B4-BE49-F238E27FC236}">
                <a16:creationId xmlns:a16="http://schemas.microsoft.com/office/drawing/2014/main" id="{C82717D1-2AEC-6F7A-1431-E2D1F4F1D14A}"/>
              </a:ext>
            </a:extLst>
          </p:cNvPr>
          <p:cNvSpPr txBox="1">
            <a:spLocks/>
          </p:cNvSpPr>
          <p:nvPr/>
        </p:nvSpPr>
        <p:spPr>
          <a:xfrm>
            <a:off x="559715" y="1"/>
            <a:ext cx="9536785" cy="1153700"/>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Something to think about!</a:t>
            </a:r>
            <a:r>
              <a:rPr lang="en-US" sz="48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  </a:t>
            </a: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6" name="Picture 5">
            <a:extLst>
              <a:ext uri="{FF2B5EF4-FFF2-40B4-BE49-F238E27FC236}">
                <a16:creationId xmlns:a16="http://schemas.microsoft.com/office/drawing/2014/main" id="{6D3CBE44-6AAC-5EFB-DE92-CC5127AAC6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7889" y="1330140"/>
            <a:ext cx="4819161" cy="4944300"/>
          </a:xfrm>
          <a:prstGeom prst="rect">
            <a:avLst/>
          </a:prstGeom>
          <a:ln w="76200">
            <a:solidFill>
              <a:schemeClr val="accent2">
                <a:lumMod val="50000"/>
              </a:schemeClr>
            </a:solidFill>
          </a:ln>
        </p:spPr>
      </p:pic>
      <p:sp>
        <p:nvSpPr>
          <p:cNvPr id="7" name="Rectangle 6">
            <a:extLst>
              <a:ext uri="{FF2B5EF4-FFF2-40B4-BE49-F238E27FC236}">
                <a16:creationId xmlns:a16="http://schemas.microsoft.com/office/drawing/2014/main" id="{76194501-A52E-9F23-D5CB-657C48C19117}"/>
              </a:ext>
            </a:extLst>
          </p:cNvPr>
          <p:cNvSpPr/>
          <p:nvPr/>
        </p:nvSpPr>
        <p:spPr>
          <a:xfrm>
            <a:off x="3268866" y="3512268"/>
            <a:ext cx="2334356"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93FBED91-9D3B-7853-14CE-B7463EA327A2}"/>
              </a:ext>
            </a:extLst>
          </p:cNvPr>
          <p:cNvSpPr/>
          <p:nvPr/>
        </p:nvSpPr>
        <p:spPr>
          <a:xfrm>
            <a:off x="788060" y="3976512"/>
            <a:ext cx="3205007"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9" name="Right Arrow 48">
            <a:extLst>
              <a:ext uri="{FF2B5EF4-FFF2-40B4-BE49-F238E27FC236}">
                <a16:creationId xmlns:a16="http://schemas.microsoft.com/office/drawing/2014/main" id="{DAA343CB-6FE3-A990-DA33-FF9C8A87D961}"/>
              </a:ext>
            </a:extLst>
          </p:cNvPr>
          <p:cNvSpPr/>
          <p:nvPr/>
        </p:nvSpPr>
        <p:spPr>
          <a:xfrm>
            <a:off x="1662270" y="3885228"/>
            <a:ext cx="3913080" cy="259272"/>
          </a:xfrm>
          <a:prstGeom prst="rightArrow">
            <a:avLst/>
          </a:prstGeom>
          <a:solidFill>
            <a:schemeClr val="accent2">
              <a:lumMod val="50000"/>
              <a:alpha val="80000"/>
            </a:schemeClr>
          </a:solidFill>
          <a:ln w="19050">
            <a:solidFill>
              <a:schemeClr val="accent2">
                <a:lumMod val="50000"/>
              </a:schemeClr>
            </a:solidFill>
          </a:ln>
          <a:effectLst>
            <a:glow rad="190500">
              <a:schemeClr val="accent4">
                <a:satMod val="175000"/>
                <a:alpha val="5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0" name="Decagon 9">
            <a:extLst>
              <a:ext uri="{FF2B5EF4-FFF2-40B4-BE49-F238E27FC236}">
                <a16:creationId xmlns:a16="http://schemas.microsoft.com/office/drawing/2014/main" id="{6DDB1783-2986-1A02-5A80-71C59DD35DCC}"/>
              </a:ext>
            </a:extLst>
          </p:cNvPr>
          <p:cNvSpPr/>
          <p:nvPr/>
        </p:nvSpPr>
        <p:spPr>
          <a:xfrm>
            <a:off x="1636255" y="3512419"/>
            <a:ext cx="519170" cy="489233"/>
          </a:xfrm>
          <a:prstGeom prst="decagon">
            <a:avLst/>
          </a:prstGeom>
          <a:solidFill>
            <a:schemeClr val="accent2">
              <a:lumMod val="50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1" name="Decagon 10">
            <a:extLst>
              <a:ext uri="{FF2B5EF4-FFF2-40B4-BE49-F238E27FC236}">
                <a16:creationId xmlns:a16="http://schemas.microsoft.com/office/drawing/2014/main" id="{7B14439E-CD73-1B0C-89BE-CC8D87F49E01}"/>
              </a:ext>
            </a:extLst>
          </p:cNvPr>
          <p:cNvSpPr/>
          <p:nvPr/>
        </p:nvSpPr>
        <p:spPr>
          <a:xfrm>
            <a:off x="1637345" y="4026738"/>
            <a:ext cx="519170" cy="489233"/>
          </a:xfrm>
          <a:prstGeom prst="decagon">
            <a:avLst/>
          </a:prstGeom>
          <a:solidFill>
            <a:schemeClr val="accent2">
              <a:lumMod val="50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2" name="Pentagon 11">
            <a:extLst>
              <a:ext uri="{FF2B5EF4-FFF2-40B4-BE49-F238E27FC236}">
                <a16:creationId xmlns:a16="http://schemas.microsoft.com/office/drawing/2014/main" id="{E8B24689-1C08-3370-09F0-CC47B481B737}"/>
              </a:ext>
            </a:extLst>
          </p:cNvPr>
          <p:cNvSpPr/>
          <p:nvPr/>
        </p:nvSpPr>
        <p:spPr>
          <a:xfrm>
            <a:off x="4998271" y="3449986"/>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4" name="Pentagon 13">
            <a:extLst>
              <a:ext uri="{FF2B5EF4-FFF2-40B4-BE49-F238E27FC236}">
                <a16:creationId xmlns:a16="http://schemas.microsoft.com/office/drawing/2014/main" id="{FCF0F10F-F5EC-3E46-415F-5AC64F51634B}"/>
              </a:ext>
            </a:extLst>
          </p:cNvPr>
          <p:cNvSpPr/>
          <p:nvPr/>
        </p:nvSpPr>
        <p:spPr>
          <a:xfrm>
            <a:off x="3665387" y="3967844"/>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pic>
        <p:nvPicPr>
          <p:cNvPr id="16" name="Picture 4" descr="C:\Users\Rae\Desktop\BLUE FACE 1 CLEAR.png">
            <a:extLst>
              <a:ext uri="{FF2B5EF4-FFF2-40B4-BE49-F238E27FC236}">
                <a16:creationId xmlns:a16="http://schemas.microsoft.com/office/drawing/2014/main" id="{433B86CC-AB03-2331-4CD7-94BDEF3F6A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21909" y="136525"/>
            <a:ext cx="1395014" cy="13712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419949D-FAC7-D180-8F7B-36C6E2A23727}"/>
              </a:ext>
            </a:extLst>
          </p:cNvPr>
          <p:cNvSpPr txBox="1"/>
          <p:nvPr/>
        </p:nvSpPr>
        <p:spPr>
          <a:xfrm>
            <a:off x="2400638" y="5113029"/>
            <a:ext cx="2638884" cy="353943"/>
          </a:xfrm>
          <a:prstGeom prst="rect">
            <a:avLst/>
          </a:prstGeom>
          <a:noFill/>
        </p:spPr>
        <p:txBody>
          <a:bodyPr wrap="square" rtlCol="0">
            <a:spAutoFit/>
            <a:scene3d>
              <a:camera prst="orthographicFront"/>
              <a:lightRig rig="threePt" dir="t"/>
            </a:scene3d>
            <a:sp3d extrusionH="57150">
              <a:bevelT w="38100" h="38100"/>
            </a:sp3d>
          </a:bodyPr>
          <a:lstStyle/>
          <a:p>
            <a:pPr algn="r"/>
            <a:r>
              <a:rPr lang="en-US" sz="1700" b="1" dirty="0">
                <a:solidFill>
                  <a:srgbClr val="222BDC"/>
                </a:solidFill>
                <a:latin typeface="Arial Rounded MT Bold" panose="020F0704030504030204" pitchFamily="34" charset="0"/>
              </a:rPr>
              <a:t>Israel 29 CE  7</a:t>
            </a:r>
            <a:r>
              <a:rPr lang="en-US" sz="1700" b="1" baseline="30000" dirty="0">
                <a:solidFill>
                  <a:srgbClr val="222BDC"/>
                </a:solidFill>
                <a:latin typeface="Arial Rounded MT Bold" panose="020F0704030504030204" pitchFamily="34" charset="0"/>
              </a:rPr>
              <a:t>th</a:t>
            </a:r>
            <a:r>
              <a:rPr lang="en-US" sz="1700" b="1" dirty="0">
                <a:solidFill>
                  <a:srgbClr val="222BDC"/>
                </a:solidFill>
                <a:latin typeface="Arial Rounded MT Bold" panose="020F0704030504030204" pitchFamily="34" charset="0"/>
              </a:rPr>
              <a:t> Month</a:t>
            </a:r>
            <a:endParaRPr lang="en-CA" sz="1700" b="1" dirty="0">
              <a:solidFill>
                <a:srgbClr val="222BDC"/>
              </a:solidFill>
              <a:latin typeface="Arial Rounded MT Bold" panose="020F0704030504030204" pitchFamily="34" charset="0"/>
            </a:endParaRPr>
          </a:p>
        </p:txBody>
      </p:sp>
      <p:sp>
        <p:nvSpPr>
          <p:cNvPr id="20" name="Rectangle 19">
            <a:extLst>
              <a:ext uri="{FF2B5EF4-FFF2-40B4-BE49-F238E27FC236}">
                <a16:creationId xmlns:a16="http://schemas.microsoft.com/office/drawing/2014/main" id="{25E97330-9051-023E-5182-D7B5655D8190}"/>
              </a:ext>
            </a:extLst>
          </p:cNvPr>
          <p:cNvSpPr/>
          <p:nvPr/>
        </p:nvSpPr>
        <p:spPr>
          <a:xfrm>
            <a:off x="-58242" y="1330140"/>
            <a:ext cx="923586" cy="4525854"/>
          </a:xfrm>
          <a:prstGeom prst="rect">
            <a:avLst/>
          </a:prstGeom>
          <a:noFill/>
        </p:spPr>
        <p:txBody>
          <a:bodyPr vert="wordArtVert" wrap="none" lIns="91440" tIns="45720" rIns="91440" bIns="45720">
            <a:spAutoFit/>
            <a:scene3d>
              <a:camera prst="isometricOffAxis1Right"/>
              <a:lightRig rig="soft" dir="t">
                <a:rot lat="0" lon="0" rev="15600000"/>
              </a:lightRig>
            </a:scene3d>
            <a:sp3d extrusionH="57150" prstMaterial="softEdge">
              <a:bevelT w="25400" h="38100" prst="softRound"/>
            </a:sp3d>
          </a:bodyPr>
          <a:lstStyle/>
          <a:p>
            <a:pPr algn="ctr"/>
            <a:r>
              <a:rPr lang="en-US" sz="4400" b="1" cap="none" spc="0" dirty="0">
                <a:ln w="28575">
                  <a:solidFill>
                    <a:srgbClr val="5B70B7"/>
                  </a:solidFill>
                </a:ln>
                <a:solidFill>
                  <a:srgbClr val="500050"/>
                </a:solidFill>
                <a:effectLst>
                  <a:outerShdw blurRad="60007" dist="310007" dir="7680000" sy="30000" kx="1300200" algn="ctr" rotWithShape="0">
                    <a:prstClr val="black">
                      <a:alpha val="32000"/>
                    </a:prstClr>
                  </a:outerShdw>
                </a:effectLst>
                <a:latin typeface="Berlin Sans FB Demi" panose="020E0802020502020306" pitchFamily="34" charset="0"/>
              </a:rPr>
              <a:t>REVIEW</a:t>
            </a:r>
          </a:p>
        </p:txBody>
      </p:sp>
      <p:sp>
        <p:nvSpPr>
          <p:cNvPr id="21" name="Title 1">
            <a:extLst>
              <a:ext uri="{FF2B5EF4-FFF2-40B4-BE49-F238E27FC236}">
                <a16:creationId xmlns:a16="http://schemas.microsoft.com/office/drawing/2014/main" id="{5DEF668F-70A3-3FBB-F7D8-01B18BC0EEC2}"/>
              </a:ext>
            </a:extLst>
          </p:cNvPr>
          <p:cNvSpPr txBox="1">
            <a:spLocks/>
          </p:cNvSpPr>
          <p:nvPr/>
        </p:nvSpPr>
        <p:spPr>
          <a:xfrm>
            <a:off x="5848980" y="1084396"/>
            <a:ext cx="6067943" cy="5341259"/>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Because Yahusha was travelling to Jerusalem, and He did not arrive </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until the midst of the </a:t>
            </a:r>
            <a:r>
              <a:rPr lang="en-US" sz="3200" b="1" i="1" u="sng"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lunar</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 </a:t>
            </a:r>
            <a:r>
              <a:rPr lang="en-US" sz="3200" b="1" i="1" u="sng"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sukkot</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 </a:t>
            </a:r>
            <a:r>
              <a:rPr lang="en-US" sz="2400" b="1" i="1" dirty="0">
                <a:ln>
                  <a:solidFill>
                    <a:sysClr val="windowText" lastClr="000000"/>
                  </a:solidFill>
                </a:ln>
                <a:solidFill>
                  <a:schemeClr val="accent2">
                    <a:lumMod val="75000"/>
                  </a:schemeClr>
                </a:solidFill>
                <a:effectLst>
                  <a:glow rad="228600">
                    <a:schemeClr val="accent1">
                      <a:satMod val="175000"/>
                      <a:alpha val="40000"/>
                    </a:schemeClr>
                  </a:glow>
                </a:effectLst>
                <a:latin typeface="Comic Sans MS" pitchFamily="66" charset="0"/>
              </a:rPr>
              <a:t>[15</a:t>
            </a:r>
            <a:r>
              <a:rPr lang="en-US" sz="2400" b="1" i="1" baseline="30000" dirty="0">
                <a:ln>
                  <a:solidFill>
                    <a:sysClr val="windowText" lastClr="000000"/>
                  </a:solidFill>
                </a:ln>
                <a:solidFill>
                  <a:schemeClr val="accent2">
                    <a:lumMod val="75000"/>
                  </a:schemeClr>
                </a:solidFill>
                <a:effectLst>
                  <a:glow rad="228600">
                    <a:schemeClr val="accent1">
                      <a:satMod val="175000"/>
                      <a:alpha val="40000"/>
                    </a:schemeClr>
                  </a:glow>
                </a:effectLst>
                <a:latin typeface="Comic Sans MS" pitchFamily="66" charset="0"/>
              </a:rPr>
              <a:t>th</a:t>
            </a:r>
            <a:r>
              <a:rPr lang="en-US" sz="2400" b="1" i="1" dirty="0">
                <a:ln>
                  <a:solidFill>
                    <a:sysClr val="windowText" lastClr="000000"/>
                  </a:solidFill>
                </a:ln>
                <a:solidFill>
                  <a:schemeClr val="accent2">
                    <a:lumMod val="75000"/>
                  </a:schemeClr>
                </a:solidFill>
                <a:effectLst>
                  <a:glow rad="228600">
                    <a:schemeClr val="accent1">
                      <a:satMod val="175000"/>
                      <a:alpha val="40000"/>
                    </a:schemeClr>
                  </a:glow>
                </a:effectLst>
                <a:latin typeface="Comic Sans MS" pitchFamily="66" charset="0"/>
              </a:rPr>
              <a:t>], </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why did He not choose to arrive on time to attend the </a:t>
            </a:r>
            <a:r>
              <a:rPr lang="en-US" sz="3200" b="1" i="1" dirty="0">
                <a:ln>
                  <a:solidFill>
                    <a:sysClr val="windowText" lastClr="000000"/>
                  </a:solidFill>
                </a:ln>
                <a:solidFill>
                  <a:schemeClr val="accent2">
                    <a:lumMod val="75000"/>
                  </a:schemeClr>
                </a:solidFill>
                <a:effectLst>
                  <a:glow rad="228600">
                    <a:schemeClr val="accent1">
                      <a:satMod val="175000"/>
                      <a:alpha val="40000"/>
                    </a:schemeClr>
                  </a:glow>
                </a:effectLst>
                <a:latin typeface="Comic Sans MS" pitchFamily="66" charset="0"/>
              </a:rPr>
              <a:t>intercalated</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 1</a:t>
            </a:r>
            <a:r>
              <a:rPr lang="en-US" sz="3200" b="1" i="1" baseline="30000"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st</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 </a:t>
            </a:r>
            <a:r>
              <a:rPr lang="en-US" sz="3200" b="1" i="1" u="sng" dirty="0">
                <a:ln>
                  <a:solidFill>
                    <a:sysClr val="windowText" lastClr="000000"/>
                  </a:solidFill>
                </a:ln>
                <a:solidFill>
                  <a:srgbClr val="CC00FF"/>
                </a:solidFill>
                <a:effectLst>
                  <a:glow rad="228600">
                    <a:schemeClr val="accent1">
                      <a:satMod val="175000"/>
                      <a:alpha val="40000"/>
                    </a:schemeClr>
                  </a:glow>
                </a:effectLst>
                <a:latin typeface="Comic Sans MS" pitchFamily="66" charset="0"/>
              </a:rPr>
              <a:t>ad</a:t>
            </a:r>
            <a:r>
              <a:rPr lang="en-US" sz="3200" b="1" i="1" dirty="0">
                <a:ln>
                  <a:solidFill>
                    <a:sysClr val="windowText" lastClr="000000"/>
                  </a:solidFill>
                </a:ln>
                <a:solidFill>
                  <a:srgbClr val="CC00FF"/>
                </a:solidFill>
                <a:effectLst>
                  <a:glow rad="228600">
                    <a:schemeClr val="accent1">
                      <a:satMod val="175000"/>
                      <a:alpha val="40000"/>
                    </a:schemeClr>
                  </a:glow>
                </a:effectLst>
                <a:latin typeface="Comic Sans MS" pitchFamily="66" charset="0"/>
              </a:rPr>
              <a:t>j</a:t>
            </a:r>
            <a:r>
              <a:rPr lang="en-US" sz="3200" b="1" i="1" u="sng" dirty="0">
                <a:ln>
                  <a:solidFill>
                    <a:sysClr val="windowText" lastClr="000000"/>
                  </a:solidFill>
                </a:ln>
                <a:solidFill>
                  <a:srgbClr val="CC00FF"/>
                </a:solidFill>
                <a:effectLst>
                  <a:glow rad="228600">
                    <a:schemeClr val="accent1">
                      <a:satMod val="175000"/>
                      <a:alpha val="40000"/>
                    </a:schemeClr>
                  </a:glow>
                </a:effectLst>
                <a:latin typeface="Comic Sans MS" pitchFamily="66" charset="0"/>
              </a:rPr>
              <a:t>usted</a:t>
            </a:r>
            <a:r>
              <a:rPr lang="en-US" sz="3200" b="1" i="1" dirty="0">
                <a:ln>
                  <a:solidFill>
                    <a:sysClr val="windowText" lastClr="000000"/>
                  </a:solidFill>
                </a:ln>
                <a:solidFill>
                  <a:schemeClr val="accent2">
                    <a:lumMod val="50000"/>
                  </a:schemeClr>
                </a:solidFill>
                <a:effectLst>
                  <a:glow rad="228600">
                    <a:schemeClr val="accent1">
                      <a:satMod val="175000"/>
                      <a:alpha val="40000"/>
                    </a:schemeClr>
                  </a:glow>
                </a:effectLst>
                <a:latin typeface="Comic Sans MS" pitchFamily="66" charset="0"/>
              </a:rPr>
              <a:t> sukkot Shabbat</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 on Oct 10</a:t>
            </a:r>
            <a:r>
              <a:rPr lang="en-US" sz="3200" b="1" i="1" baseline="30000"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th</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 since it is so close to </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lunar sukkot</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 anyway?  What would have been His reason?  </a:t>
            </a:r>
            <a:endParaRPr lang="en-US" sz="3200" b="1" i="1" dirty="0">
              <a:ln>
                <a:solidFill>
                  <a:sysClr val="windowText" lastClr="000000"/>
                </a:solidFill>
              </a:ln>
              <a:solidFill>
                <a:srgbClr val="0070C0"/>
              </a:solidFill>
              <a:effectLst>
                <a:glow rad="127000">
                  <a:srgbClr val="FFFF00"/>
                </a:glow>
              </a:effectLst>
              <a:latin typeface="Comic Sans MS" pitchFamily="66" charset="0"/>
            </a:endParaRPr>
          </a:p>
        </p:txBody>
      </p:sp>
    </p:spTree>
    <p:extLst>
      <p:ext uri="{BB962C8B-B14F-4D97-AF65-F5344CB8AC3E}">
        <p14:creationId xmlns:p14="http://schemas.microsoft.com/office/powerpoint/2010/main" val="19375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ppt_w</p:attrName>
                                        </p:attrNameLst>
                                      </p:cBhvr>
                                      <p:tavLst>
                                        <p:tav tm="0" fmla="#ppt_w*sin(2.5*pi*$)">
                                          <p:val>
                                            <p:fltVal val="0"/>
                                          </p:val>
                                        </p:tav>
                                        <p:tav tm="100000">
                                          <p:val>
                                            <p:fltVal val="1"/>
                                          </p:val>
                                        </p:tav>
                                      </p:tavLst>
                                    </p:anim>
                                    <p:anim calcmode="lin" valueType="num">
                                      <p:cBhvr>
                                        <p:cTn id="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up)">
                                      <p:cBhvr>
                                        <p:cTn id="14"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10395D20-212E-9FBB-514A-59FF619221A9}"/>
              </a:ext>
            </a:extLst>
          </p:cNvPr>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9</a:t>
            </a:fld>
            <a:endParaRPr lang="en-US" b="1" dirty="0">
              <a:solidFill>
                <a:schemeClr val="tx1">
                  <a:lumMod val="75000"/>
                  <a:lumOff val="25000"/>
                </a:schemeClr>
              </a:solidFill>
            </a:endParaRPr>
          </a:p>
        </p:txBody>
      </p:sp>
      <p:sp>
        <p:nvSpPr>
          <p:cNvPr id="13" name="Title 1">
            <a:extLst>
              <a:ext uri="{FF2B5EF4-FFF2-40B4-BE49-F238E27FC236}">
                <a16:creationId xmlns:a16="http://schemas.microsoft.com/office/drawing/2014/main" id="{3E9A737A-BA55-B4A4-3D7A-77D930E4316B}"/>
              </a:ext>
            </a:extLst>
          </p:cNvPr>
          <p:cNvSpPr txBox="1">
            <a:spLocks/>
          </p:cNvSpPr>
          <p:nvPr/>
        </p:nvSpPr>
        <p:spPr>
          <a:xfrm>
            <a:off x="98875" y="-151318"/>
            <a:ext cx="11994249" cy="1153700"/>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And, </a:t>
            </a:r>
            <a:r>
              <a:rPr lang="en-US" sz="4800" b="1" i="1" dirty="0">
                <a:ln>
                  <a:solidFill>
                    <a:sysClr val="windowText" lastClr="000000"/>
                  </a:solidFill>
                </a:ln>
                <a:solidFill>
                  <a:srgbClr val="FFFF00"/>
                </a:solidFill>
                <a:effectLst>
                  <a:glow rad="228600">
                    <a:schemeClr val="accent1">
                      <a:satMod val="175000"/>
                      <a:alpha val="40000"/>
                    </a:schemeClr>
                  </a:glow>
                </a:effectLst>
                <a:latin typeface="Comic Sans MS" pitchFamily="66" charset="0"/>
              </a:rPr>
              <a:t>something else </a:t>
            </a: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to think about!</a:t>
            </a:r>
            <a:r>
              <a:rPr lang="en-US" sz="48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  </a:t>
            </a: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23" name="Picture 22">
            <a:extLst>
              <a:ext uri="{FF2B5EF4-FFF2-40B4-BE49-F238E27FC236}">
                <a16:creationId xmlns:a16="http://schemas.microsoft.com/office/drawing/2014/main" id="{C1E220B3-70FB-7043-18DF-AE82288A1C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7889" y="1330140"/>
            <a:ext cx="4819161" cy="4944300"/>
          </a:xfrm>
          <a:prstGeom prst="rect">
            <a:avLst/>
          </a:prstGeom>
          <a:ln w="76200">
            <a:solidFill>
              <a:schemeClr val="accent2">
                <a:lumMod val="50000"/>
              </a:schemeClr>
            </a:solidFill>
          </a:ln>
        </p:spPr>
      </p:pic>
      <p:sp>
        <p:nvSpPr>
          <p:cNvPr id="24" name="Rectangle 23">
            <a:extLst>
              <a:ext uri="{FF2B5EF4-FFF2-40B4-BE49-F238E27FC236}">
                <a16:creationId xmlns:a16="http://schemas.microsoft.com/office/drawing/2014/main" id="{C4A1AE7C-EFDD-EA52-9609-1A1DB43A4E36}"/>
              </a:ext>
            </a:extLst>
          </p:cNvPr>
          <p:cNvSpPr/>
          <p:nvPr/>
        </p:nvSpPr>
        <p:spPr>
          <a:xfrm>
            <a:off x="3268866" y="3512268"/>
            <a:ext cx="2334356"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2A08FDC1-C9D2-D094-0AA2-78D1FE188A2D}"/>
              </a:ext>
            </a:extLst>
          </p:cNvPr>
          <p:cNvSpPr/>
          <p:nvPr/>
        </p:nvSpPr>
        <p:spPr>
          <a:xfrm>
            <a:off x="788060" y="3976512"/>
            <a:ext cx="3205007"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26" name="Right Arrow 48">
            <a:extLst>
              <a:ext uri="{FF2B5EF4-FFF2-40B4-BE49-F238E27FC236}">
                <a16:creationId xmlns:a16="http://schemas.microsoft.com/office/drawing/2014/main" id="{B04A7F3B-23EE-980F-BBE5-4B9C94A1FD2D}"/>
              </a:ext>
            </a:extLst>
          </p:cNvPr>
          <p:cNvSpPr/>
          <p:nvPr/>
        </p:nvSpPr>
        <p:spPr>
          <a:xfrm>
            <a:off x="1662270" y="3885228"/>
            <a:ext cx="3913080" cy="259272"/>
          </a:xfrm>
          <a:prstGeom prst="rightArrow">
            <a:avLst/>
          </a:prstGeom>
          <a:solidFill>
            <a:schemeClr val="accent2">
              <a:lumMod val="50000"/>
              <a:alpha val="80000"/>
            </a:schemeClr>
          </a:solidFill>
          <a:ln w="19050">
            <a:solidFill>
              <a:schemeClr val="accent2">
                <a:lumMod val="50000"/>
              </a:schemeClr>
            </a:solidFill>
          </a:ln>
          <a:effectLst>
            <a:glow rad="190500">
              <a:schemeClr val="accent4">
                <a:satMod val="175000"/>
                <a:alpha val="5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7" name="Decagon 26">
            <a:extLst>
              <a:ext uri="{FF2B5EF4-FFF2-40B4-BE49-F238E27FC236}">
                <a16:creationId xmlns:a16="http://schemas.microsoft.com/office/drawing/2014/main" id="{C1A0DE7B-A2EF-5145-7896-3F8C1CBF3000}"/>
              </a:ext>
            </a:extLst>
          </p:cNvPr>
          <p:cNvSpPr/>
          <p:nvPr/>
        </p:nvSpPr>
        <p:spPr>
          <a:xfrm>
            <a:off x="1636255" y="3512419"/>
            <a:ext cx="519170" cy="489233"/>
          </a:xfrm>
          <a:prstGeom prst="decagon">
            <a:avLst/>
          </a:prstGeom>
          <a:solidFill>
            <a:schemeClr val="accent2">
              <a:lumMod val="50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8" name="Decagon 27">
            <a:extLst>
              <a:ext uri="{FF2B5EF4-FFF2-40B4-BE49-F238E27FC236}">
                <a16:creationId xmlns:a16="http://schemas.microsoft.com/office/drawing/2014/main" id="{8BC65BCB-29B9-311B-3D51-DCEE8821D4CB}"/>
              </a:ext>
            </a:extLst>
          </p:cNvPr>
          <p:cNvSpPr/>
          <p:nvPr/>
        </p:nvSpPr>
        <p:spPr>
          <a:xfrm>
            <a:off x="1637345" y="4026738"/>
            <a:ext cx="519170" cy="489233"/>
          </a:xfrm>
          <a:prstGeom prst="decagon">
            <a:avLst/>
          </a:prstGeom>
          <a:solidFill>
            <a:schemeClr val="accent2">
              <a:lumMod val="50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9" name="Pentagon 28">
            <a:extLst>
              <a:ext uri="{FF2B5EF4-FFF2-40B4-BE49-F238E27FC236}">
                <a16:creationId xmlns:a16="http://schemas.microsoft.com/office/drawing/2014/main" id="{4889A865-E16C-E9FC-8650-F057AFB8FF82}"/>
              </a:ext>
            </a:extLst>
          </p:cNvPr>
          <p:cNvSpPr/>
          <p:nvPr/>
        </p:nvSpPr>
        <p:spPr>
          <a:xfrm>
            <a:off x="4998271" y="3449986"/>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0" name="Pentagon 29">
            <a:extLst>
              <a:ext uri="{FF2B5EF4-FFF2-40B4-BE49-F238E27FC236}">
                <a16:creationId xmlns:a16="http://schemas.microsoft.com/office/drawing/2014/main" id="{E36DC30F-4F5E-FD63-34F3-0D644539A29E}"/>
              </a:ext>
            </a:extLst>
          </p:cNvPr>
          <p:cNvSpPr/>
          <p:nvPr/>
        </p:nvSpPr>
        <p:spPr>
          <a:xfrm>
            <a:off x="3665387" y="3967844"/>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pic>
        <p:nvPicPr>
          <p:cNvPr id="31" name="Picture 4" descr="C:\Users\Rae\Desktop\BLUE FACE 1 CLEAR.png">
            <a:extLst>
              <a:ext uri="{FF2B5EF4-FFF2-40B4-BE49-F238E27FC236}">
                <a16:creationId xmlns:a16="http://schemas.microsoft.com/office/drawing/2014/main" id="{585F32EA-B447-FE7B-AE8E-1B1913C399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644945" y="1092731"/>
            <a:ext cx="1358625" cy="13712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CD648A40-7189-0C4C-B416-6AE2AB5AF723}"/>
              </a:ext>
            </a:extLst>
          </p:cNvPr>
          <p:cNvSpPr txBox="1"/>
          <p:nvPr/>
        </p:nvSpPr>
        <p:spPr>
          <a:xfrm>
            <a:off x="2400638" y="5113029"/>
            <a:ext cx="2638884" cy="353943"/>
          </a:xfrm>
          <a:prstGeom prst="rect">
            <a:avLst/>
          </a:prstGeom>
          <a:noFill/>
        </p:spPr>
        <p:txBody>
          <a:bodyPr wrap="square" rtlCol="0">
            <a:spAutoFit/>
            <a:scene3d>
              <a:camera prst="orthographicFront"/>
              <a:lightRig rig="threePt" dir="t"/>
            </a:scene3d>
            <a:sp3d extrusionH="57150">
              <a:bevelT w="38100" h="38100"/>
            </a:sp3d>
          </a:bodyPr>
          <a:lstStyle/>
          <a:p>
            <a:pPr algn="r"/>
            <a:r>
              <a:rPr lang="en-US" sz="1700" b="1" dirty="0">
                <a:solidFill>
                  <a:srgbClr val="222BDC"/>
                </a:solidFill>
                <a:latin typeface="Arial Rounded MT Bold" panose="020F0704030504030204" pitchFamily="34" charset="0"/>
              </a:rPr>
              <a:t>Israel 29 CE  7</a:t>
            </a:r>
            <a:r>
              <a:rPr lang="en-US" sz="1700" b="1" baseline="30000" dirty="0">
                <a:solidFill>
                  <a:srgbClr val="222BDC"/>
                </a:solidFill>
                <a:latin typeface="Arial Rounded MT Bold" panose="020F0704030504030204" pitchFamily="34" charset="0"/>
              </a:rPr>
              <a:t>th</a:t>
            </a:r>
            <a:r>
              <a:rPr lang="en-US" sz="1700" b="1" dirty="0">
                <a:solidFill>
                  <a:srgbClr val="222BDC"/>
                </a:solidFill>
                <a:latin typeface="Arial Rounded MT Bold" panose="020F0704030504030204" pitchFamily="34" charset="0"/>
              </a:rPr>
              <a:t> Month</a:t>
            </a:r>
            <a:endParaRPr lang="en-CA" sz="1700" b="1" dirty="0">
              <a:solidFill>
                <a:srgbClr val="222BDC"/>
              </a:solidFill>
              <a:latin typeface="Arial Rounded MT Bold" panose="020F0704030504030204" pitchFamily="34" charset="0"/>
            </a:endParaRPr>
          </a:p>
        </p:txBody>
      </p:sp>
      <p:sp>
        <p:nvSpPr>
          <p:cNvPr id="35" name="Rectangle 34">
            <a:extLst>
              <a:ext uri="{FF2B5EF4-FFF2-40B4-BE49-F238E27FC236}">
                <a16:creationId xmlns:a16="http://schemas.microsoft.com/office/drawing/2014/main" id="{F8D1280B-200D-D89F-E11C-823DD3DC0EEB}"/>
              </a:ext>
            </a:extLst>
          </p:cNvPr>
          <p:cNvSpPr/>
          <p:nvPr/>
        </p:nvSpPr>
        <p:spPr>
          <a:xfrm>
            <a:off x="-58242" y="1330140"/>
            <a:ext cx="923586" cy="4525854"/>
          </a:xfrm>
          <a:prstGeom prst="rect">
            <a:avLst/>
          </a:prstGeom>
          <a:noFill/>
        </p:spPr>
        <p:txBody>
          <a:bodyPr vert="wordArtVert" wrap="none" lIns="91440" tIns="45720" rIns="91440" bIns="45720">
            <a:spAutoFit/>
            <a:scene3d>
              <a:camera prst="isometricOffAxis1Right"/>
              <a:lightRig rig="soft" dir="t">
                <a:rot lat="0" lon="0" rev="15600000"/>
              </a:lightRig>
            </a:scene3d>
            <a:sp3d extrusionH="57150" prstMaterial="softEdge">
              <a:bevelT w="25400" h="38100" prst="softRound"/>
            </a:sp3d>
          </a:bodyPr>
          <a:lstStyle/>
          <a:p>
            <a:pPr algn="ctr"/>
            <a:r>
              <a:rPr lang="en-US" sz="4400" b="1" cap="none" spc="0" dirty="0">
                <a:ln w="28575">
                  <a:solidFill>
                    <a:srgbClr val="5B70B7"/>
                  </a:solidFill>
                </a:ln>
                <a:solidFill>
                  <a:srgbClr val="500050"/>
                </a:solidFill>
                <a:effectLst>
                  <a:outerShdw blurRad="60007" dist="310007" dir="7680000" sy="30000" kx="1300200" algn="ctr" rotWithShape="0">
                    <a:prstClr val="black">
                      <a:alpha val="32000"/>
                    </a:prstClr>
                  </a:outerShdw>
                </a:effectLst>
                <a:latin typeface="Berlin Sans FB Demi" panose="020E0802020502020306" pitchFamily="34" charset="0"/>
              </a:rPr>
              <a:t>REVIEW</a:t>
            </a:r>
          </a:p>
        </p:txBody>
      </p:sp>
      <p:sp>
        <p:nvSpPr>
          <p:cNvPr id="36" name="Title 1">
            <a:extLst>
              <a:ext uri="{FF2B5EF4-FFF2-40B4-BE49-F238E27FC236}">
                <a16:creationId xmlns:a16="http://schemas.microsoft.com/office/drawing/2014/main" id="{E4FB8A9C-E374-CD3D-FD4B-649E68C535B1}"/>
              </a:ext>
            </a:extLst>
          </p:cNvPr>
          <p:cNvSpPr txBox="1">
            <a:spLocks/>
          </p:cNvSpPr>
          <p:nvPr/>
        </p:nvSpPr>
        <p:spPr>
          <a:xfrm>
            <a:off x="5932841" y="480907"/>
            <a:ext cx="5976129" cy="5875968"/>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br>
              <a:rPr lang="en-US" sz="36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br>
            <a:r>
              <a:rPr lang="en-US" sz="3600" b="1" i="1" dirty="0">
                <a:ln>
                  <a:solidFill>
                    <a:sysClr val="windowText" lastClr="000000"/>
                  </a:solidFill>
                </a:ln>
                <a:solidFill>
                  <a:srgbClr val="FF0000"/>
                </a:solidFill>
                <a:effectLst>
                  <a:glow rad="228600">
                    <a:schemeClr val="accent1">
                      <a:satMod val="175000"/>
                      <a:alpha val="40000"/>
                    </a:schemeClr>
                  </a:glow>
                </a:effectLst>
                <a:latin typeface="Comic Sans MS" pitchFamily="66" charset="0"/>
              </a:rPr>
              <a:t>With the intercalation, </a:t>
            </a:r>
            <a:br>
              <a:rPr lang="en-US" sz="36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b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it definitely appears as if </a:t>
            </a:r>
            <a:r>
              <a:rPr lang="en-US" sz="3200" b="1" i="1" dirty="0">
                <a:ln>
                  <a:solidFill>
                    <a:sysClr val="windowText" lastClr="000000"/>
                  </a:solidFill>
                </a:ln>
                <a:solidFill>
                  <a:srgbClr val="00B0F0"/>
                </a:solidFill>
                <a:effectLst>
                  <a:glow rad="228600">
                    <a:schemeClr val="accent2">
                      <a:satMod val="175000"/>
                      <a:alpha val="40000"/>
                    </a:schemeClr>
                  </a:glow>
                </a:effectLst>
                <a:latin typeface="Comic Sans MS" pitchFamily="66" charset="0"/>
              </a:rPr>
              <a:t>Yahusha</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 has intended to honor the lunar Sukkot! </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However, we know that Covenant Calendar has no lunar connections in Torah </a:t>
            </a:r>
            <a:b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b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or the rest of Scripture. </a:t>
            </a:r>
            <a:b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br>
            <a:r>
              <a:rPr lang="en-US" sz="3200" b="1" i="1" dirty="0">
                <a:ln>
                  <a:solidFill>
                    <a:sysClr val="windowText" lastClr="000000"/>
                  </a:solidFill>
                </a:ln>
                <a:solidFill>
                  <a:srgbClr val="FFFF00"/>
                </a:solidFill>
                <a:effectLst>
                  <a:glow rad="228600">
                    <a:schemeClr val="accent1">
                      <a:satMod val="175000"/>
                      <a:alpha val="40000"/>
                    </a:schemeClr>
                  </a:glow>
                </a:effectLst>
                <a:latin typeface="Comic Sans MS" pitchFamily="66" charset="0"/>
              </a:rPr>
              <a:t>So</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 </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is it possible </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for our Messiah </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to endanger </a:t>
            </a:r>
            <a:r>
              <a:rPr lang="en-US" sz="3200" b="1" i="1" dirty="0">
                <a:ln>
                  <a:solidFill>
                    <a:sysClr val="windowText" lastClr="000000"/>
                  </a:solidFill>
                </a:ln>
                <a:solidFill>
                  <a:srgbClr val="00FFFF"/>
                </a:solidFill>
                <a:effectLst>
                  <a:glow rad="228600">
                    <a:schemeClr val="accent1">
                      <a:satMod val="175000"/>
                      <a:alpha val="40000"/>
                    </a:schemeClr>
                  </a:glow>
                </a:effectLst>
                <a:latin typeface="Comic Sans MS" pitchFamily="66" charset="0"/>
              </a:rPr>
              <a:t>His Covenant</a:t>
            </a:r>
            <a:r>
              <a:rPr lang="en-US" sz="32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 by endorsing a full counterfeit lunar festival?</a:t>
            </a:r>
            <a:endParaRPr lang="en-US" sz="36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endParaRPr>
          </a:p>
        </p:txBody>
      </p:sp>
    </p:spTree>
    <p:extLst>
      <p:ext uri="{BB962C8B-B14F-4D97-AF65-F5344CB8AC3E}">
        <p14:creationId xmlns:p14="http://schemas.microsoft.com/office/powerpoint/2010/main" val="6476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anim calcmode="lin" valueType="num">
                                      <p:cBhvr>
                                        <p:cTn id="8" dur="2000" fill="hold"/>
                                        <p:tgtEl>
                                          <p:spTgt spid="35"/>
                                        </p:tgtEl>
                                        <p:attrNameLst>
                                          <p:attrName>ppt_w</p:attrName>
                                        </p:attrNameLst>
                                      </p:cBhvr>
                                      <p:tavLst>
                                        <p:tav tm="0" fmla="#ppt_w*sin(2.5*pi*$)">
                                          <p:val>
                                            <p:fltVal val="0"/>
                                          </p:val>
                                        </p:tav>
                                        <p:tav tm="100000">
                                          <p:val>
                                            <p:fltVal val="1"/>
                                          </p:val>
                                        </p:tav>
                                      </p:tavLst>
                                    </p:anim>
                                    <p:anim calcmode="lin" valueType="num">
                                      <p:cBhvr>
                                        <p:cTn id="9" dur="2000" fill="hold"/>
                                        <p:tgtEl>
                                          <p:spTgt spid="3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1" fill="hold" nodeType="afterEffect">
                                  <p:stCondLst>
                                    <p:cond delay="750"/>
                                  </p:stCondLst>
                                  <p:childTnLst>
                                    <p:set>
                                      <p:cBhvr>
                                        <p:cTn id="12" dur="1" fill="hold">
                                          <p:stCondLst>
                                            <p:cond delay="0"/>
                                          </p:stCondLst>
                                        </p:cTn>
                                        <p:tgtEl>
                                          <p:spTgt spid="36">
                                            <p:txEl>
                                              <p:pRg st="0" end="0"/>
                                            </p:txEl>
                                          </p:spTgt>
                                        </p:tgtEl>
                                        <p:attrNameLst>
                                          <p:attrName>style.visibility</p:attrName>
                                        </p:attrNameLst>
                                      </p:cBhvr>
                                      <p:to>
                                        <p:strVal val="visible"/>
                                      </p:to>
                                    </p:set>
                                    <p:animEffect transition="in" filter="wipe(up)">
                                      <p:cBhvr>
                                        <p:cTn id="13"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cture_Entrance_With_Oval_Border_16x9.potx [Read-Only]" id="{1F5B75CB-70EB-4C5A-AD38-F09D30137F7A}" vid="{4398A12D-16CA-4D03-A0E5-6F3FAD5AEF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64CDC1-EBD6-42E3-98C6-A16FBC153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 with fly-in marquee lights (widescreen)</Template>
  <TotalTime>0</TotalTime>
  <Words>10302</Words>
  <Application>Microsoft Office PowerPoint</Application>
  <PresentationFormat>Widescreen</PresentationFormat>
  <Paragraphs>586</Paragraphs>
  <Slides>57</Slides>
  <Notes>4</Notes>
  <HiddenSlides>0</HiddenSlides>
  <MMClips>0</MMClips>
  <ScaleCrop>false</ScaleCrop>
  <HeadingPairs>
    <vt:vector size="6" baseType="variant">
      <vt:variant>
        <vt:lpstr>Fonts Used</vt:lpstr>
      </vt:variant>
      <vt:variant>
        <vt:i4>32</vt:i4>
      </vt:variant>
      <vt:variant>
        <vt:lpstr>Theme</vt:lpstr>
      </vt:variant>
      <vt:variant>
        <vt:i4>1</vt:i4>
      </vt:variant>
      <vt:variant>
        <vt:lpstr>Slide Titles</vt:lpstr>
      </vt:variant>
      <vt:variant>
        <vt:i4>57</vt:i4>
      </vt:variant>
    </vt:vector>
  </HeadingPairs>
  <TitlesOfParts>
    <vt:vector size="90" baseType="lpstr">
      <vt:lpstr>Aharoni</vt:lpstr>
      <vt:lpstr>Amazon Ember</vt:lpstr>
      <vt:lpstr>Arial</vt:lpstr>
      <vt:lpstr>Arial</vt:lpstr>
      <vt:lpstr>Arial Black</vt:lpstr>
      <vt:lpstr>Arial Rounded MT Bold</vt:lpstr>
      <vt:lpstr>Berlin Sans FB</vt:lpstr>
      <vt:lpstr>Berlin Sans FB Demi</vt:lpstr>
      <vt:lpstr>Blackadder ITC</vt:lpstr>
      <vt:lpstr>Bodoni MT Black</vt:lpstr>
      <vt:lpstr>Calibri</vt:lpstr>
      <vt:lpstr>Calibri Light</vt:lpstr>
      <vt:lpstr>Comic Sans MS</vt:lpstr>
      <vt:lpstr>Cooper Black</vt:lpstr>
      <vt:lpstr>Forte</vt:lpstr>
      <vt:lpstr>Franklin Gothic Medium</vt:lpstr>
      <vt:lpstr>Harrington</vt:lpstr>
      <vt:lpstr>Helvetica</vt:lpstr>
      <vt:lpstr>inherit</vt:lpstr>
      <vt:lpstr>Lato</vt:lpstr>
      <vt:lpstr>Lucida Calligraphy</vt:lpstr>
      <vt:lpstr>MV Boli</vt:lpstr>
      <vt:lpstr>Open Sans</vt:lpstr>
      <vt:lpstr>Playfair Display</vt:lpstr>
      <vt:lpstr>Poor Richard</vt:lpstr>
      <vt:lpstr>Ravie</vt:lpstr>
      <vt:lpstr>Script MT Bold</vt:lpstr>
      <vt:lpstr>Segoe Print</vt:lpstr>
      <vt:lpstr>Snap ITC</vt:lpstr>
      <vt:lpstr>tahoma, sans-serif</vt:lpstr>
      <vt:lpstr>Wide Latin</vt:lpstr>
      <vt:lpstr>Wingdings</vt:lpstr>
      <vt:lpstr>Office Theme</vt:lpstr>
      <vt:lpstr>PowerPoint Presentation</vt:lpstr>
      <vt:lpstr>PowerPoint Presentation</vt:lpstr>
      <vt:lpstr>John 7 started out with 3 important parts!</vt:lpstr>
      <vt:lpstr>PowerPoint Presentation</vt:lpstr>
      <vt:lpstr>There are  two ways  to be fooled!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Internet Snooping</vt:lpstr>
      <vt:lpstr>PowerPoint Presentation</vt:lpstr>
      <vt:lpstr>PowerPoint Presentation</vt:lpstr>
      <vt:lpstr>PowerPoint Presentation</vt:lpstr>
      <vt:lpstr>PowerPoint Presentation</vt:lpstr>
      <vt:lpstr>Internet Snooping</vt:lpstr>
      <vt:lpstr>PowerPoint Presentation</vt:lpstr>
      <vt:lpstr>PowerPoint Presentation</vt:lpstr>
      <vt:lpstr>PowerPoint Presentation</vt:lpstr>
      <vt:lpstr>PowerPoint Presentation</vt:lpstr>
      <vt:lpstr>PowerPoint Presentation</vt:lpstr>
      <vt:lpstr>PowerPoint Presentation</vt:lpstr>
      <vt:lpstr>Internet Snooping</vt:lpstr>
      <vt:lpstr>PowerPoint Presentation</vt:lpstr>
      <vt:lpstr>Enoch/Zadok Intercalation </vt:lpstr>
      <vt:lpstr>Enoch/Zadok Intercalation [con’t] has the “math formula”!</vt:lpstr>
      <vt:lpstr>PowerPoint Presentation</vt:lpstr>
      <vt:lpstr>Internet Snooping</vt:lpstr>
      <vt:lpstr>Essene 30 AD Passover Dates</vt:lpstr>
      <vt:lpstr>Essene 30 AD Passover Dates</vt:lpstr>
      <vt:lpstr>Essene 30 AD Feasibility Clause</vt:lpstr>
      <vt:lpstr>Other Documentation for 30 AD Passover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2016-07-30T16:24:43Z</dcterms:created>
  <dcterms:modified xsi:type="dcterms:W3CDTF">2023-06-05T00:10:08Z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TC040144399991</vt:lpwstr>
  </property>
</Properties>
</file>